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7"/>
  </p:notesMasterIdLst>
  <p:handoutMasterIdLst>
    <p:handoutMasterId r:id="rId38"/>
  </p:handoutMasterIdLst>
  <p:sldIdLst>
    <p:sldId id="290" r:id="rId2"/>
    <p:sldId id="291" r:id="rId3"/>
    <p:sldId id="327" r:id="rId4"/>
    <p:sldId id="324" r:id="rId5"/>
    <p:sldId id="323" r:id="rId6"/>
    <p:sldId id="301" r:id="rId7"/>
    <p:sldId id="334" r:id="rId8"/>
    <p:sldId id="316" r:id="rId9"/>
    <p:sldId id="305" r:id="rId10"/>
    <p:sldId id="302" r:id="rId11"/>
    <p:sldId id="307" r:id="rId12"/>
    <p:sldId id="318" r:id="rId13"/>
    <p:sldId id="342" r:id="rId14"/>
    <p:sldId id="343" r:id="rId15"/>
    <p:sldId id="337" r:id="rId16"/>
    <p:sldId id="346" r:id="rId17"/>
    <p:sldId id="350" r:id="rId18"/>
    <p:sldId id="311" r:id="rId19"/>
    <p:sldId id="340" r:id="rId20"/>
    <p:sldId id="347" r:id="rId21"/>
    <p:sldId id="333" r:id="rId22"/>
    <p:sldId id="345" r:id="rId23"/>
    <p:sldId id="349" r:id="rId24"/>
    <p:sldId id="303" r:id="rId25"/>
    <p:sldId id="351" r:id="rId26"/>
    <p:sldId id="353" r:id="rId27"/>
    <p:sldId id="355" r:id="rId28"/>
    <p:sldId id="357" r:id="rId29"/>
    <p:sldId id="352" r:id="rId30"/>
    <p:sldId id="354" r:id="rId31"/>
    <p:sldId id="356" r:id="rId32"/>
    <p:sldId id="358" r:id="rId33"/>
    <p:sldId id="359" r:id="rId34"/>
    <p:sldId id="360" r:id="rId35"/>
    <p:sldId id="361" r:id="rId36"/>
  </p:sldIdLst>
  <p:sldSz cx="9144000" cy="6858000" type="screen4x3"/>
  <p:notesSz cx="7010400" cy="92964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琮祐 柯" initials="琮祐" lastIdx="2" clrIdx="0">
    <p:extLst>
      <p:ext uri="{19B8F6BF-5375-455C-9EA6-DF929625EA0E}">
        <p15:presenceInfo xmlns:p15="http://schemas.microsoft.com/office/powerpoint/2012/main" userId="044ac11142667f2d"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ADED"/>
    <a:srgbClr val="FF0066"/>
    <a:srgbClr val="0000CC"/>
    <a:srgbClr val="005A9A"/>
    <a:srgbClr val="005D9D"/>
    <a:srgbClr val="005AFE"/>
    <a:srgbClr val="004E97"/>
    <a:srgbClr val="F9FBFD"/>
    <a:srgbClr val="7030A0"/>
    <a:srgbClr val="66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5940675A-B579-460E-94D1-54222C63F5DA}" styleName="無樣式、表格格線">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E8034E78-7F5D-4C2E-B375-FC64B27BC917}" styleName="深色樣式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69CF1AB2-1976-4502-BF36-3FF5EA218861}" styleName="中等深淺樣式 4 - 輔色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600" autoAdjust="0"/>
    <p:restoredTop sz="68892" autoAdjust="0"/>
  </p:normalViewPr>
  <p:slideViewPr>
    <p:cSldViewPr snapToGrid="0">
      <p:cViewPr varScale="1">
        <p:scale>
          <a:sx n="77" d="100"/>
          <a:sy n="77" d="100"/>
        </p:scale>
        <p:origin x="2436" y="78"/>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4872"/>
    </p:cViewPr>
  </p:sorter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commentAuthors" Target="commentAuthor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2" y="0"/>
            <a:ext cx="3037840" cy="466434"/>
          </a:xfrm>
          <a:prstGeom prst="rect">
            <a:avLst/>
          </a:prstGeom>
        </p:spPr>
        <p:txBody>
          <a:bodyPr vert="horz" lIns="91426" tIns="45714" rIns="91426" bIns="45714" rtlCol="0"/>
          <a:lstStyle>
            <a:lvl1pPr algn="l">
              <a:defRPr sz="1200"/>
            </a:lvl1pPr>
          </a:lstStyle>
          <a:p>
            <a:endParaRPr lang="zh-TW" altLang="en-US"/>
          </a:p>
        </p:txBody>
      </p:sp>
      <p:sp>
        <p:nvSpPr>
          <p:cNvPr id="3" name="Date Placeholder 2"/>
          <p:cNvSpPr>
            <a:spLocks noGrp="1"/>
          </p:cNvSpPr>
          <p:nvPr>
            <p:ph type="dt" sz="quarter" idx="1"/>
          </p:nvPr>
        </p:nvSpPr>
        <p:spPr>
          <a:xfrm>
            <a:off x="3970940" y="0"/>
            <a:ext cx="3037840" cy="466434"/>
          </a:xfrm>
          <a:prstGeom prst="rect">
            <a:avLst/>
          </a:prstGeom>
        </p:spPr>
        <p:txBody>
          <a:bodyPr vert="horz" lIns="91426" tIns="45714" rIns="91426" bIns="45714" rtlCol="0"/>
          <a:lstStyle>
            <a:lvl1pPr algn="r">
              <a:defRPr sz="1200"/>
            </a:lvl1pPr>
          </a:lstStyle>
          <a:p>
            <a:endParaRPr lang="zh-TW" altLang="en-US"/>
          </a:p>
        </p:txBody>
      </p:sp>
      <p:sp>
        <p:nvSpPr>
          <p:cNvPr id="4" name="Footer Placeholder 3"/>
          <p:cNvSpPr>
            <a:spLocks noGrp="1"/>
          </p:cNvSpPr>
          <p:nvPr>
            <p:ph type="ftr" sz="quarter" idx="2"/>
          </p:nvPr>
        </p:nvSpPr>
        <p:spPr>
          <a:xfrm>
            <a:off x="2" y="8829967"/>
            <a:ext cx="3037840" cy="466433"/>
          </a:xfrm>
          <a:prstGeom prst="rect">
            <a:avLst/>
          </a:prstGeom>
        </p:spPr>
        <p:txBody>
          <a:bodyPr vert="horz" lIns="91426" tIns="45714" rIns="91426" bIns="45714" rtlCol="0" anchor="b"/>
          <a:lstStyle>
            <a:lvl1pPr algn="l">
              <a:defRPr sz="1200"/>
            </a:lvl1pPr>
          </a:lstStyle>
          <a:p>
            <a:endParaRPr lang="zh-TW" altLang="en-US"/>
          </a:p>
        </p:txBody>
      </p:sp>
      <p:sp>
        <p:nvSpPr>
          <p:cNvPr id="5" name="Slide Number Placeholder 4"/>
          <p:cNvSpPr>
            <a:spLocks noGrp="1"/>
          </p:cNvSpPr>
          <p:nvPr>
            <p:ph type="sldNum" sz="quarter" idx="3"/>
          </p:nvPr>
        </p:nvSpPr>
        <p:spPr>
          <a:xfrm>
            <a:off x="3970940" y="8829967"/>
            <a:ext cx="3037840" cy="466433"/>
          </a:xfrm>
          <a:prstGeom prst="rect">
            <a:avLst/>
          </a:prstGeom>
        </p:spPr>
        <p:txBody>
          <a:bodyPr vert="horz" lIns="91426" tIns="45714" rIns="91426" bIns="45714" rtlCol="0" anchor="b"/>
          <a:lstStyle>
            <a:lvl1pPr algn="r">
              <a:defRPr sz="1200"/>
            </a:lvl1pPr>
          </a:lstStyle>
          <a:p>
            <a:fld id="{FEE0CA31-E5E3-45BC-BBD4-A7AF04282E48}" type="slidenum">
              <a:rPr lang="zh-TW" altLang="en-US" smtClean="0"/>
              <a:pPr/>
              <a:t>‹#›</a:t>
            </a:fld>
            <a:endParaRPr lang="zh-TW" altLang="en-US"/>
          </a:p>
        </p:txBody>
      </p:sp>
    </p:spTree>
    <p:extLst>
      <p:ext uri="{BB962C8B-B14F-4D97-AF65-F5344CB8AC3E}">
        <p14:creationId xmlns:p14="http://schemas.microsoft.com/office/powerpoint/2010/main" val="1823213083"/>
      </p:ext>
    </p:extLst>
  </p:cSld>
  <p:clrMap bg1="lt1" tx1="dk1" bg2="lt2" tx2="dk2" accent1="accent1" accent2="accent2" accent3="accent3" accent4="accent4" accent5="accent5" accent6="accent6" hlink="hlink" folHlink="folHlink"/>
  <p:hf sldNum="0"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2" y="0"/>
            <a:ext cx="3037840" cy="466434"/>
          </a:xfrm>
          <a:prstGeom prst="rect">
            <a:avLst/>
          </a:prstGeom>
        </p:spPr>
        <p:txBody>
          <a:bodyPr vert="horz" lIns="91426" tIns="45714" rIns="91426" bIns="45714" rtlCol="0"/>
          <a:lstStyle>
            <a:lvl1pPr algn="l">
              <a:defRPr sz="1200"/>
            </a:lvl1pPr>
          </a:lstStyle>
          <a:p>
            <a:endParaRPr lang="zh-TW" altLang="en-US"/>
          </a:p>
        </p:txBody>
      </p:sp>
      <p:sp>
        <p:nvSpPr>
          <p:cNvPr id="3" name="Date Placeholder 2"/>
          <p:cNvSpPr>
            <a:spLocks noGrp="1"/>
          </p:cNvSpPr>
          <p:nvPr>
            <p:ph type="dt" idx="1"/>
          </p:nvPr>
        </p:nvSpPr>
        <p:spPr>
          <a:xfrm>
            <a:off x="3970940" y="0"/>
            <a:ext cx="3037840" cy="466434"/>
          </a:xfrm>
          <a:prstGeom prst="rect">
            <a:avLst/>
          </a:prstGeom>
        </p:spPr>
        <p:txBody>
          <a:bodyPr vert="horz" lIns="91426" tIns="45714" rIns="91426" bIns="45714" rtlCol="0"/>
          <a:lstStyle>
            <a:lvl1pPr algn="r">
              <a:defRPr sz="1200"/>
            </a:lvl1pPr>
          </a:lstStyle>
          <a:p>
            <a:endParaRPr lang="zh-TW" altLang="en-US"/>
          </a:p>
        </p:txBody>
      </p:sp>
      <p:sp>
        <p:nvSpPr>
          <p:cNvPr id="4" name="Slide Image Placeholder 3"/>
          <p:cNvSpPr>
            <a:spLocks noGrp="1" noRot="1" noChangeAspect="1"/>
          </p:cNvSpPr>
          <p:nvPr>
            <p:ph type="sldImg" idx="2"/>
          </p:nvPr>
        </p:nvSpPr>
        <p:spPr>
          <a:xfrm>
            <a:off x="1414463" y="1162050"/>
            <a:ext cx="4181475" cy="3136900"/>
          </a:xfrm>
          <a:prstGeom prst="rect">
            <a:avLst/>
          </a:prstGeom>
          <a:noFill/>
          <a:ln w="12700">
            <a:solidFill>
              <a:prstClr val="black"/>
            </a:solidFill>
          </a:ln>
        </p:spPr>
        <p:txBody>
          <a:bodyPr vert="horz" lIns="91426" tIns="45714" rIns="91426" bIns="45714" rtlCol="0" anchor="ctr"/>
          <a:lstStyle/>
          <a:p>
            <a:endParaRPr lang="zh-TW" altLang="en-US"/>
          </a:p>
        </p:txBody>
      </p:sp>
      <p:sp>
        <p:nvSpPr>
          <p:cNvPr id="5" name="Notes Placeholder 4"/>
          <p:cNvSpPr>
            <a:spLocks noGrp="1"/>
          </p:cNvSpPr>
          <p:nvPr>
            <p:ph type="body" sz="quarter" idx="3"/>
          </p:nvPr>
        </p:nvSpPr>
        <p:spPr>
          <a:xfrm>
            <a:off x="701041" y="4473895"/>
            <a:ext cx="5608320" cy="3660458"/>
          </a:xfrm>
          <a:prstGeom prst="rect">
            <a:avLst/>
          </a:prstGeom>
        </p:spPr>
        <p:txBody>
          <a:bodyPr vert="horz" lIns="91426" tIns="45714" rIns="91426" bIns="45714" rtlCol="0"/>
          <a:lstStyle/>
          <a:p>
            <a:pPr lvl="0"/>
            <a:r>
              <a:rPr lang="en-US" altLang="zh-TW"/>
              <a:t>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6" name="Footer Placeholder 5"/>
          <p:cNvSpPr>
            <a:spLocks noGrp="1"/>
          </p:cNvSpPr>
          <p:nvPr>
            <p:ph type="ftr" sz="quarter" idx="4"/>
          </p:nvPr>
        </p:nvSpPr>
        <p:spPr>
          <a:xfrm>
            <a:off x="2" y="8829967"/>
            <a:ext cx="3037840" cy="466433"/>
          </a:xfrm>
          <a:prstGeom prst="rect">
            <a:avLst/>
          </a:prstGeom>
        </p:spPr>
        <p:txBody>
          <a:bodyPr vert="horz" lIns="91426" tIns="45714" rIns="91426" bIns="45714" rtlCol="0" anchor="b"/>
          <a:lstStyle>
            <a:lvl1pPr algn="l">
              <a:defRPr sz="1200"/>
            </a:lvl1pPr>
          </a:lstStyle>
          <a:p>
            <a:endParaRPr lang="zh-TW" altLang="en-US"/>
          </a:p>
        </p:txBody>
      </p:sp>
      <p:sp>
        <p:nvSpPr>
          <p:cNvPr id="7" name="Slide Number Placeholder 6"/>
          <p:cNvSpPr>
            <a:spLocks noGrp="1"/>
          </p:cNvSpPr>
          <p:nvPr>
            <p:ph type="sldNum" sz="quarter" idx="5"/>
          </p:nvPr>
        </p:nvSpPr>
        <p:spPr>
          <a:xfrm>
            <a:off x="3970940" y="8829967"/>
            <a:ext cx="3037840" cy="466433"/>
          </a:xfrm>
          <a:prstGeom prst="rect">
            <a:avLst/>
          </a:prstGeom>
        </p:spPr>
        <p:txBody>
          <a:bodyPr vert="horz" lIns="91426" tIns="45714" rIns="91426" bIns="45714" rtlCol="0" anchor="b"/>
          <a:lstStyle>
            <a:lvl1pPr algn="r">
              <a:defRPr sz="1200"/>
            </a:lvl1pPr>
          </a:lstStyle>
          <a:p>
            <a:fld id="{10660120-89E1-439A-B248-C3EDD6196B27}" type="slidenum">
              <a:rPr lang="zh-TW" altLang="en-US" smtClean="0"/>
              <a:pPr/>
              <a:t>‹#›</a:t>
            </a:fld>
            <a:endParaRPr lang="zh-TW" altLang="en-US"/>
          </a:p>
        </p:txBody>
      </p:sp>
    </p:spTree>
    <p:extLst>
      <p:ext uri="{BB962C8B-B14F-4D97-AF65-F5344CB8AC3E}">
        <p14:creationId xmlns:p14="http://schemas.microsoft.com/office/powerpoint/2010/main" val="375786435"/>
      </p:ext>
    </p:extLst>
  </p:cSld>
  <p:clrMap bg1="lt1" tx1="dk1" bg2="lt2" tx2="dk2" accent1="accent1" accent2="accent2" accent3="accent3" accent4="accent4" accent5="accent5" accent6="accent6" hlink="hlink" folHlink="folHlink"/>
  <p:hf sldNum="0" hdr="0"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ltLang="zh-TW" sz="1200" dirty="0"/>
          </a:p>
          <a:p>
            <a:br>
              <a:rPr lang="en-US" altLang="zh-TW" sz="1200" dirty="0"/>
            </a:br>
            <a:endParaRPr lang="en-US" altLang="zh-TW" sz="1200" dirty="0"/>
          </a:p>
          <a:p>
            <a:endParaRPr lang="zh-TW" altLang="en-US" sz="1200" dirty="0"/>
          </a:p>
        </p:txBody>
      </p:sp>
      <p:sp>
        <p:nvSpPr>
          <p:cNvPr id="4" name="日期版面配置區 3"/>
          <p:cNvSpPr>
            <a:spLocks noGrp="1"/>
          </p:cNvSpPr>
          <p:nvPr>
            <p:ph type="dt" idx="10"/>
          </p:nvPr>
        </p:nvSpPr>
        <p:spPr/>
        <p:txBody>
          <a:bodyPr/>
          <a:lstStyle/>
          <a:p>
            <a:endParaRPr lang="zh-TW" altLang="en-US"/>
          </a:p>
        </p:txBody>
      </p:sp>
    </p:spTree>
    <p:extLst>
      <p:ext uri="{BB962C8B-B14F-4D97-AF65-F5344CB8AC3E}">
        <p14:creationId xmlns:p14="http://schemas.microsoft.com/office/powerpoint/2010/main" val="4118073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現在闡述一下本研究的模擬假設以及模擬</a:t>
            </a:r>
            <a:r>
              <a:rPr lang="zh-TW" altLang="en-US" sz="1200" kern="100" dirty="0">
                <a:effectLst/>
                <a:latin typeface="Calibri" panose="020F0502020204030204" pitchFamily="34" charset="0"/>
                <a:ea typeface="新細明體" panose="02020500000000000000" pitchFamily="18" charset="-120"/>
                <a:cs typeface="Times New Roman" panose="02020603050405020304" pitchFamily="18" charset="0"/>
              </a:rPr>
              <a:t>的行為</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a:t>
            </a:r>
          </a:p>
          <a:p>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首先，模擬環境的建置會符合數個假設</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a:t>
            </a:r>
            <a:endPar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342900" lvl="0" indent="-342900">
              <a:buFont typeface="Wingdings" panose="05000000000000000000" pitchFamily="2" charset="2"/>
              <a:buChar char=""/>
            </a:pP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駕駛能精準感測其他車輛狀態，且無視野遮擋</a:t>
            </a:r>
          </a:p>
          <a:p>
            <a:pPr marL="342900" lvl="0" indent="-342900">
              <a:buFont typeface="Wingdings" panose="05000000000000000000" pitchFamily="2" charset="2"/>
              <a:buChar char=""/>
            </a:pP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當最佳化無解時，車輛會根據情況施以最大減速度或最大加速度</a:t>
            </a:r>
          </a:p>
          <a:p>
            <a:pPr marL="342900" lvl="0" indent="-342900">
              <a:buFont typeface="Wingdings" panose="05000000000000000000" pitchFamily="2" charset="2"/>
              <a:buChar char=""/>
            </a:pP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模擬環境為一般台灣道路，車道寬為</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3</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公尺，最高限速為</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70km/h</a:t>
            </a:r>
            <a:endPar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342900" lvl="0" indent="-342900">
              <a:buFont typeface="Wingdings" panose="05000000000000000000" pitchFamily="2" charset="2"/>
              <a:buChar char=""/>
            </a:pP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快車道直行車朝向限制在</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85~95</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度，且只能位於快車道內，以避免如右圖由於指數分布模型形狀導致過度變換車輛朝向來躲避碰撞風險而非降低車速</a:t>
            </a:r>
          </a:p>
          <a:p>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本研究總共進行了三種駕駛行為的模擬</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a:t>
            </a:r>
            <a:endPar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342900" lvl="0" indent="-342900">
              <a:buFont typeface="Wingdings" panose="05000000000000000000" pitchFamily="2" charset="2"/>
              <a:buChar char=""/>
            </a:pP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第一為跟車行為，主要探討車輛追撞事故</a:t>
            </a:r>
          </a:p>
          <a:p>
            <a:pPr marL="342900" lvl="0" indent="-342900">
              <a:buFont typeface="Wingdings" panose="05000000000000000000" pitchFamily="2" charset="2"/>
              <a:buChar char=""/>
            </a:pP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第二為超車行為，車輛由最佳化結果自行選擇超車時機，可能會發生追撞及車輛擦撞的事故</a:t>
            </a:r>
            <a:endPar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342900" lvl="0" indent="-342900">
              <a:buFont typeface="Wingdings" panose="05000000000000000000" pitchFamily="2" charset="2"/>
              <a:buChar char=""/>
            </a:pPr>
            <a:r>
              <a:rPr lang="zh-TW" altLang="zh-TW" sz="1200" dirty="0">
                <a:effectLst/>
                <a:latin typeface="Calibri" panose="020F0502020204030204" pitchFamily="34" charset="0"/>
                <a:ea typeface="新細明體" panose="02020500000000000000" pitchFamily="18" charset="-120"/>
                <a:cs typeface="Times New Roman" panose="02020603050405020304" pitchFamily="18" charset="0"/>
              </a:rPr>
              <a:t>最後是無保護左轉行為，駕駛一樣根據最佳化結果自行選轉彎時機，主要對撞擊車輛側向事故進行探討</a:t>
            </a:r>
            <a:r>
              <a:rPr lang="zh-TW" altLang="en-US" sz="1200" dirty="0">
                <a:effectLst/>
                <a:latin typeface="Calibri" panose="020F0502020204030204" pitchFamily="34" charset="0"/>
                <a:ea typeface="新細明體" panose="02020500000000000000" pitchFamily="18" charset="-120"/>
                <a:cs typeface="Times New Roman" panose="02020603050405020304" pitchFamily="18" charset="0"/>
              </a:rPr>
              <a:t>。</a:t>
            </a:r>
            <a:endParaRPr kumimoji="1" lang="en-US" altLang="zh-TW" dirty="0"/>
          </a:p>
          <a:p>
            <a:endParaRPr kumimoji="1" lang="en-US" altLang="zh-TW" dirty="0"/>
          </a:p>
        </p:txBody>
      </p:sp>
      <p:sp>
        <p:nvSpPr>
          <p:cNvPr id="4" name="日期版面配置區 3"/>
          <p:cNvSpPr>
            <a:spLocks noGrp="1"/>
          </p:cNvSpPr>
          <p:nvPr>
            <p:ph type="dt" idx="1"/>
          </p:nvPr>
        </p:nvSpPr>
        <p:spPr/>
        <p:txBody>
          <a:bodyPr/>
          <a:lstStyle/>
          <a:p>
            <a:endParaRPr lang="zh-TW" altLang="en-US"/>
          </a:p>
        </p:txBody>
      </p:sp>
    </p:spTree>
    <p:extLst>
      <p:ext uri="{BB962C8B-B14F-4D97-AF65-F5344CB8AC3E}">
        <p14:creationId xmlns:p14="http://schemas.microsoft.com/office/powerpoint/2010/main" val="25022960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首先是跟車行為模擬的工況設定</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a:t>
            </a:r>
            <a:endPar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如左圖所示，前車會以車速</a:t>
            </a:r>
            <a:r>
              <a:rPr lang="en-US" altLang="zh-TW" sz="1200" kern="100" dirty="0" err="1">
                <a:effectLst/>
                <a:latin typeface="Calibri" panose="020F0502020204030204" pitchFamily="34" charset="0"/>
                <a:ea typeface="新細明體" panose="02020500000000000000" pitchFamily="18" charset="-120"/>
                <a:cs typeface="Times New Roman" panose="02020603050405020304" pitchFamily="18" charset="0"/>
              </a:rPr>
              <a:t>Vf</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 </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行駛，車輛間初始車距皆設為</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10m</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，後車的理想速度則為</a:t>
            </a:r>
            <a:r>
              <a:rPr lang="en-US" altLang="zh-TW" sz="1200" kern="100" dirty="0" err="1">
                <a:effectLst/>
                <a:latin typeface="Calibri" panose="020F0502020204030204" pitchFamily="34" charset="0"/>
                <a:ea typeface="新細明體" panose="02020500000000000000" pitchFamily="18" charset="-120"/>
                <a:cs typeface="Times New Roman" panose="02020603050405020304" pitchFamily="18" charset="0"/>
              </a:rPr>
              <a:t>Vb</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a:t>
            </a:r>
          </a:p>
          <a:p>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本模擬共有三種情況</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a:t>
            </a:r>
            <a:endPar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342900" lvl="0" indent="-342900">
              <a:buFont typeface="Wingdings" panose="05000000000000000000" pitchFamily="2" charset="2"/>
              <a:buChar char=""/>
            </a:pP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第一，前車定速</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40km/h</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。調整工況的參數有後車可接受風險，以及後車車速</a:t>
            </a:r>
            <a:r>
              <a:rPr lang="en-US" altLang="zh-TW" sz="1200" kern="100" dirty="0" err="1">
                <a:effectLst/>
                <a:latin typeface="Calibri" panose="020F0502020204030204" pitchFamily="34" charset="0"/>
                <a:ea typeface="新細明體" panose="02020500000000000000" pitchFamily="18" charset="-120"/>
                <a:cs typeface="Times New Roman" panose="02020603050405020304" pitchFamily="18" charset="0"/>
              </a:rPr>
              <a:t>Vb</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a:t>
            </a:r>
          </a:p>
          <a:p>
            <a:pPr marL="342900" lvl="0" indent="-342900">
              <a:buFont typeface="Wingdings" panose="05000000000000000000" pitchFamily="2" charset="2"/>
              <a:buChar char=""/>
            </a:pP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第二，前車週期性的變速，後車的</a:t>
            </a:r>
            <a:r>
              <a:rPr lang="en-US" altLang="zh-TW" sz="1200" kern="100" dirty="0" err="1">
                <a:effectLst/>
                <a:latin typeface="Calibri" panose="020F0502020204030204" pitchFamily="34" charset="0"/>
                <a:ea typeface="新細明體" panose="02020500000000000000" pitchFamily="18" charset="-120"/>
                <a:cs typeface="Times New Roman" panose="02020603050405020304" pitchFamily="18" charset="0"/>
              </a:rPr>
              <a:t>Vb</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為</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65km/h</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。調整工況的參數有後車可接受風險，以及前車變速週期。</a:t>
            </a:r>
            <a:endPar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342900" lvl="0" indent="-342900">
              <a:buFont typeface="Wingdings" panose="05000000000000000000" pitchFamily="2" charset="2"/>
              <a:buChar char=""/>
            </a:pPr>
            <a:r>
              <a:rPr lang="zh-TW" altLang="zh-TW" sz="1200" dirty="0">
                <a:effectLst/>
                <a:latin typeface="Calibri" panose="020F0502020204030204" pitchFamily="34" charset="0"/>
                <a:ea typeface="新細明體" panose="02020500000000000000" pitchFamily="18" charset="-120"/>
                <a:cs typeface="Times New Roman" panose="02020603050405020304" pitchFamily="18" charset="0"/>
              </a:rPr>
              <a:t>第三為縱向的三車跟車行為，最前車執行週期為</a:t>
            </a:r>
            <a:r>
              <a:rPr lang="en-US" altLang="zh-TW" sz="1200" dirty="0">
                <a:effectLst/>
                <a:latin typeface="Calibri" panose="020F0502020204030204" pitchFamily="34" charset="0"/>
                <a:ea typeface="新細明體" panose="02020500000000000000" pitchFamily="18" charset="-120"/>
                <a:cs typeface="Times New Roman" panose="02020603050405020304" pitchFamily="18" charset="0"/>
              </a:rPr>
              <a:t>36</a:t>
            </a:r>
            <a:r>
              <a:rPr lang="zh-TW" altLang="zh-TW" sz="1200" dirty="0">
                <a:effectLst/>
                <a:latin typeface="Calibri" panose="020F0502020204030204" pitchFamily="34" charset="0"/>
                <a:ea typeface="新細明體" panose="02020500000000000000" pitchFamily="18" charset="-120"/>
                <a:cs typeface="Times New Roman" panose="02020603050405020304" pitchFamily="18" charset="0"/>
              </a:rPr>
              <a:t>秒的變速行駛，後方兩車的</a:t>
            </a:r>
            <a:r>
              <a:rPr lang="en-US" altLang="zh-TW" sz="1200" dirty="0" err="1">
                <a:effectLst/>
                <a:latin typeface="Calibri" panose="020F0502020204030204" pitchFamily="34" charset="0"/>
                <a:ea typeface="新細明體" panose="02020500000000000000" pitchFamily="18" charset="-120"/>
                <a:cs typeface="Times New Roman" panose="02020603050405020304" pitchFamily="18" charset="0"/>
              </a:rPr>
              <a:t>Vb</a:t>
            </a:r>
            <a:r>
              <a:rPr lang="zh-TW" altLang="zh-TW" sz="1200" dirty="0">
                <a:effectLst/>
                <a:latin typeface="Calibri" panose="020F0502020204030204" pitchFamily="34" charset="0"/>
                <a:ea typeface="新細明體" panose="02020500000000000000" pitchFamily="18" charset="-120"/>
                <a:cs typeface="Times New Roman" panose="02020603050405020304" pitchFamily="18" charset="0"/>
              </a:rPr>
              <a:t>皆為</a:t>
            </a:r>
            <a:r>
              <a:rPr lang="en-US" altLang="zh-TW" sz="1200" dirty="0">
                <a:effectLst/>
                <a:latin typeface="Calibri" panose="020F0502020204030204" pitchFamily="34" charset="0"/>
                <a:ea typeface="新細明體" panose="02020500000000000000" pitchFamily="18" charset="-120"/>
                <a:cs typeface="Times New Roman" panose="02020603050405020304" pitchFamily="18" charset="0"/>
              </a:rPr>
              <a:t>65km/h</a:t>
            </a:r>
            <a:r>
              <a:rPr lang="zh-TW" altLang="zh-TW" sz="1200" dirty="0">
                <a:effectLst/>
                <a:latin typeface="Calibri" panose="020F0502020204030204" pitchFamily="34" charset="0"/>
                <a:ea typeface="新細明體" panose="02020500000000000000" pitchFamily="18" charset="-120"/>
                <a:cs typeface="Times New Roman" panose="02020603050405020304" pitchFamily="18" charset="0"/>
              </a:rPr>
              <a:t>，最後方車輛的可接受風險設為</a:t>
            </a:r>
            <a:r>
              <a:rPr lang="en-US" altLang="zh-TW" sz="1200" dirty="0">
                <a:effectLst/>
                <a:latin typeface="Calibri" panose="020F0502020204030204" pitchFamily="34" charset="0"/>
                <a:ea typeface="新細明體" panose="02020500000000000000" pitchFamily="18" charset="-120"/>
                <a:cs typeface="Times New Roman" panose="02020603050405020304" pitchFamily="18" charset="0"/>
              </a:rPr>
              <a:t>0.1</a:t>
            </a:r>
            <a:r>
              <a:rPr lang="zh-TW" altLang="zh-TW" sz="1200" dirty="0">
                <a:effectLst/>
                <a:latin typeface="Calibri" panose="020F0502020204030204" pitchFamily="34" charset="0"/>
                <a:ea typeface="新細明體" panose="02020500000000000000" pitchFamily="18" charset="-120"/>
                <a:cs typeface="Times New Roman" panose="02020603050405020304" pitchFamily="18" charset="0"/>
              </a:rPr>
              <a:t>。中間車的可接受風險則是調整工況的參數。</a:t>
            </a:r>
            <a:endParaRPr kumimoji="1" lang="en-US" altLang="zh-TW" dirty="0"/>
          </a:p>
          <a:p>
            <a:r>
              <a:rPr kumimoji="1" lang="zh-TW" altLang="en-US" dirty="0"/>
              <a:t> </a:t>
            </a:r>
            <a:endParaRPr kumimoji="1" lang="en-US" altLang="zh-TW" dirty="0"/>
          </a:p>
          <a:p>
            <a:endParaRPr kumimoji="1" lang="en-US" altLang="zh-TW" dirty="0"/>
          </a:p>
          <a:p>
            <a:endParaRPr kumimoji="1" lang="zh-TW" altLang="en-US" dirty="0"/>
          </a:p>
        </p:txBody>
      </p:sp>
      <p:sp>
        <p:nvSpPr>
          <p:cNvPr id="4" name="日期版面配置區 3"/>
          <p:cNvSpPr>
            <a:spLocks noGrp="1"/>
          </p:cNvSpPr>
          <p:nvPr>
            <p:ph type="dt" idx="1"/>
          </p:nvPr>
        </p:nvSpPr>
        <p:spPr/>
        <p:txBody>
          <a:bodyPr/>
          <a:lstStyle/>
          <a:p>
            <a:endParaRPr lang="zh-TW" altLang="en-US"/>
          </a:p>
        </p:txBody>
      </p:sp>
    </p:spTree>
    <p:extLst>
      <p:ext uri="{BB962C8B-B14F-4D97-AF65-F5344CB8AC3E}">
        <p14:creationId xmlns:p14="http://schemas.microsoft.com/office/powerpoint/2010/main" val="6154769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在前車定速工況中，表格上半部分，後車</a:t>
            </a:r>
            <a:r>
              <a:rPr lang="en-US" altLang="zh-TW" sz="1200" kern="100" dirty="0" err="1">
                <a:effectLst/>
                <a:latin typeface="Calibri" panose="020F0502020204030204" pitchFamily="34" charset="0"/>
                <a:ea typeface="新細明體" panose="02020500000000000000" pitchFamily="18" charset="-120"/>
                <a:cs typeface="Times New Roman" panose="02020603050405020304" pitchFamily="18" charset="0"/>
              </a:rPr>
              <a:t>Vb</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為</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60km/h </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。車速差較小時可以看到不同可接受風險行為差不多。隨著可接受風險變大，感到危險而開始減速的時間會比較晚，最短車距也會變小。</a:t>
            </a:r>
          </a:p>
          <a:p>
            <a:r>
              <a:rPr lang="zh-TW" altLang="zh-TW" sz="1200" dirty="0">
                <a:effectLst/>
                <a:latin typeface="Calibri" panose="020F0502020204030204" pitchFamily="34" charset="0"/>
                <a:ea typeface="新細明體" panose="02020500000000000000" pitchFamily="18" charset="-120"/>
                <a:cs typeface="Times New Roman" panose="02020603050405020304" pitchFamily="18" charset="0"/>
              </a:rPr>
              <a:t>表格下半部分，後車</a:t>
            </a:r>
            <a:r>
              <a:rPr lang="en-US" altLang="zh-TW" sz="1200" dirty="0" err="1">
                <a:effectLst/>
                <a:latin typeface="Calibri" panose="020F0502020204030204" pitchFamily="34" charset="0"/>
                <a:ea typeface="新細明體" panose="02020500000000000000" pitchFamily="18" charset="-120"/>
                <a:cs typeface="Times New Roman" panose="02020603050405020304" pitchFamily="18" charset="0"/>
              </a:rPr>
              <a:t>Vb</a:t>
            </a:r>
            <a:r>
              <a:rPr lang="zh-TW" altLang="zh-TW" sz="1200" dirty="0">
                <a:effectLst/>
                <a:latin typeface="Calibri" panose="020F0502020204030204" pitchFamily="34" charset="0"/>
                <a:ea typeface="新細明體" panose="02020500000000000000" pitchFamily="18" charset="-120"/>
                <a:cs typeface="Times New Roman" panose="02020603050405020304" pitchFamily="18" charset="0"/>
              </a:rPr>
              <a:t>為</a:t>
            </a:r>
            <a:r>
              <a:rPr lang="en-US" altLang="zh-TW" sz="1200" dirty="0">
                <a:effectLst/>
                <a:latin typeface="Calibri" panose="020F0502020204030204" pitchFamily="34" charset="0"/>
                <a:ea typeface="新細明體" panose="02020500000000000000" pitchFamily="18" charset="-120"/>
                <a:cs typeface="Times New Roman" panose="02020603050405020304" pitchFamily="18" charset="0"/>
              </a:rPr>
              <a:t>70km/h </a:t>
            </a:r>
            <a:r>
              <a:rPr lang="zh-TW" altLang="zh-TW" sz="1200" dirty="0">
                <a:effectLst/>
                <a:latin typeface="Calibri" panose="020F0502020204030204" pitchFamily="34" charset="0"/>
                <a:ea typeface="新細明體" panose="02020500000000000000" pitchFamily="18" charset="-120"/>
                <a:cs typeface="Times New Roman" panose="02020603050405020304" pitchFamily="18" charset="0"/>
              </a:rPr>
              <a:t>的工況，車輛速差來到</a:t>
            </a:r>
            <a:r>
              <a:rPr lang="en-US" altLang="zh-TW" sz="1200" dirty="0">
                <a:effectLst/>
                <a:latin typeface="Calibri" panose="020F0502020204030204" pitchFamily="34" charset="0"/>
                <a:ea typeface="新細明體" panose="02020500000000000000" pitchFamily="18" charset="-120"/>
                <a:cs typeface="Times New Roman" panose="02020603050405020304" pitchFamily="18" charset="0"/>
              </a:rPr>
              <a:t>30km/h</a:t>
            </a:r>
            <a:r>
              <a:rPr lang="zh-TW" altLang="zh-TW" sz="1200" dirty="0">
                <a:effectLst/>
                <a:latin typeface="Calibri" panose="020F0502020204030204" pitchFamily="34" charset="0"/>
                <a:ea typeface="新細明體" panose="02020500000000000000" pitchFamily="18" charset="-120"/>
                <a:cs typeface="Times New Roman" panose="02020603050405020304" pitchFamily="18" charset="0"/>
              </a:rPr>
              <a:t>。此時可接受風險若較大，後車會煞車不及會追撞前車；可接受風險小，也就是駕駛較保守能才能順利完成跟車。</a:t>
            </a:r>
            <a:endParaRPr lang="zh-TW" altLang="en-US" dirty="0"/>
          </a:p>
        </p:txBody>
      </p:sp>
      <p:sp>
        <p:nvSpPr>
          <p:cNvPr id="4" name="日期版面配置區 3"/>
          <p:cNvSpPr>
            <a:spLocks noGrp="1"/>
          </p:cNvSpPr>
          <p:nvPr>
            <p:ph type="dt" idx="1"/>
          </p:nvPr>
        </p:nvSpPr>
        <p:spPr/>
        <p:txBody>
          <a:bodyPr/>
          <a:lstStyle/>
          <a:p>
            <a:endParaRPr lang="zh-TW" altLang="en-US"/>
          </a:p>
        </p:txBody>
      </p:sp>
    </p:spTree>
    <p:extLst>
      <p:ext uri="{BB962C8B-B14F-4D97-AF65-F5344CB8AC3E}">
        <p14:creationId xmlns:p14="http://schemas.microsoft.com/office/powerpoint/2010/main" val="39592608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在前車變速工況中，表格上半部為前車週期為</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24</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秒的三種結果。雖然</a:t>
            </a:r>
            <a:r>
              <a:rPr lang="zh-TW" altLang="en-US" sz="1200" kern="100" dirty="0">
                <a:effectLst/>
                <a:latin typeface="Calibri" panose="020F0502020204030204" pitchFamily="34" charset="0"/>
                <a:ea typeface="新細明體" panose="02020500000000000000" pitchFamily="18" charset="-120"/>
                <a:cs typeface="Times New Roman" panose="02020603050405020304" pitchFamily="18" charset="0"/>
              </a:rPr>
              <a:t>皆</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跟車成功，但可以注意到，可接受風險為</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0.1</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時，最短車距僅</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0.048m </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代表差點發生碰撞。可接受風險越小則兩車間最短車距越大、越安全。</a:t>
            </a:r>
          </a:p>
          <a:p>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另一點值得注意的是，在可接受風險為</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0.05</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時，速度震盪的時間較短，代表較快貼合前車速度，進行跟車；過於激進或過於保守的可接受風險皆需要花費較長時間才能與前車速度達到貼合。</a:t>
            </a:r>
          </a:p>
          <a:p>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當前車週期為</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12</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秒，前車變速急遽，車輛預測誤差會較大，因此相對高的可接受風險如</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0.1</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 0.05 </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皆會發生碰撞，只有可接受風險為</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0.01</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，駕駛較保守時能避免碰撞發生。</a:t>
            </a:r>
          </a:p>
        </p:txBody>
      </p:sp>
      <p:sp>
        <p:nvSpPr>
          <p:cNvPr id="4" name="日期版面配置區 3"/>
          <p:cNvSpPr>
            <a:spLocks noGrp="1"/>
          </p:cNvSpPr>
          <p:nvPr>
            <p:ph type="dt" idx="1"/>
          </p:nvPr>
        </p:nvSpPr>
        <p:spPr/>
        <p:txBody>
          <a:bodyPr/>
          <a:lstStyle/>
          <a:p>
            <a:endParaRPr lang="zh-TW" altLang="en-US"/>
          </a:p>
        </p:txBody>
      </p:sp>
    </p:spTree>
    <p:extLst>
      <p:ext uri="{BB962C8B-B14F-4D97-AF65-F5344CB8AC3E}">
        <p14:creationId xmlns:p14="http://schemas.microsoft.com/office/powerpoint/2010/main" val="1473380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zh-TW" sz="1200" dirty="0">
                <a:effectLst/>
                <a:latin typeface="Calibri" panose="020F0502020204030204" pitchFamily="34" charset="0"/>
                <a:ea typeface="新細明體" panose="02020500000000000000" pitchFamily="18" charset="-120"/>
                <a:cs typeface="Times New Roman" panose="02020603050405020304" pitchFamily="18" charset="0"/>
              </a:rPr>
              <a:t>在三車跟車的工況中，可以看到在中間車的可接受風險為較保守的</a:t>
            </a:r>
            <a:r>
              <a:rPr lang="en-US" altLang="zh-TW" sz="1200" dirty="0">
                <a:effectLst/>
                <a:latin typeface="Calibri" panose="020F0502020204030204" pitchFamily="34" charset="0"/>
                <a:ea typeface="新細明體" panose="02020500000000000000" pitchFamily="18" charset="-120"/>
                <a:cs typeface="Times New Roman" panose="02020603050405020304" pitchFamily="18" charset="0"/>
              </a:rPr>
              <a:t>0.01</a:t>
            </a:r>
            <a:r>
              <a:rPr lang="zh-TW" altLang="zh-TW" sz="1200" dirty="0">
                <a:effectLst/>
                <a:latin typeface="Calibri" panose="020F0502020204030204" pitchFamily="34" charset="0"/>
                <a:ea typeface="新細明體" panose="02020500000000000000" pitchFamily="18" charset="-120"/>
                <a:cs typeface="Times New Roman" panose="02020603050405020304" pitchFamily="18" charset="0"/>
              </a:rPr>
              <a:t>時會與後車發生追撞，而當中間車可接受風險為</a:t>
            </a:r>
            <a:r>
              <a:rPr lang="en-US" altLang="zh-TW" sz="1200" dirty="0">
                <a:effectLst/>
                <a:latin typeface="Calibri" panose="020F0502020204030204" pitchFamily="34" charset="0"/>
                <a:ea typeface="新細明體" panose="02020500000000000000" pitchFamily="18" charset="-120"/>
                <a:cs typeface="Times New Roman" panose="02020603050405020304" pitchFamily="18" charset="0"/>
              </a:rPr>
              <a:t>0.05</a:t>
            </a:r>
            <a:r>
              <a:rPr lang="zh-TW" altLang="zh-TW" sz="1200" dirty="0">
                <a:effectLst/>
                <a:latin typeface="Calibri" panose="020F0502020204030204" pitchFamily="34" charset="0"/>
                <a:ea typeface="新細明體" panose="02020500000000000000" pitchFamily="18" charset="-120"/>
                <a:cs typeface="Times New Roman" panose="02020603050405020304" pitchFamily="18" charset="0"/>
              </a:rPr>
              <a:t>反而不會導致後車與它發生碰撞。因此，當多台跟車時，並非一昧的保守駕駛就能避免碰撞發生。</a:t>
            </a:r>
            <a:endParaRPr lang="zh-TW" altLang="en-US" dirty="0"/>
          </a:p>
        </p:txBody>
      </p:sp>
      <p:sp>
        <p:nvSpPr>
          <p:cNvPr id="4" name="日期版面配置區 3"/>
          <p:cNvSpPr>
            <a:spLocks noGrp="1"/>
          </p:cNvSpPr>
          <p:nvPr>
            <p:ph type="dt" idx="1"/>
          </p:nvPr>
        </p:nvSpPr>
        <p:spPr/>
        <p:txBody>
          <a:bodyPr/>
          <a:lstStyle/>
          <a:p>
            <a:endParaRPr lang="zh-TW" altLang="en-US"/>
          </a:p>
        </p:txBody>
      </p:sp>
    </p:spTree>
    <p:extLst>
      <p:ext uri="{BB962C8B-B14F-4D97-AF65-F5344CB8AC3E}">
        <p14:creationId xmlns:p14="http://schemas.microsoft.com/office/powerpoint/2010/main" val="14101839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其次是超車行為模擬的工況設定</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a:t>
            </a:r>
            <a:endPar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如左圖所示，慢車道初始車距設為</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10m</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，慢車道前車會以定速</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40km/h</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行駛，後車的理想速度則為</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50km/h</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a:t>
            </a:r>
          </a:p>
          <a:p>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調整工況的參數有</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a:t>
            </a:r>
            <a:endPar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342900" lvl="0" indent="-342900">
              <a:buFont typeface="Wingdings" panose="05000000000000000000" pitchFamily="2" charset="2"/>
              <a:buChar char=""/>
            </a:pP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快車道車速</a:t>
            </a:r>
            <a:r>
              <a:rPr lang="en-US" altLang="zh-TW" sz="1200" kern="100" dirty="0" err="1">
                <a:effectLst/>
                <a:latin typeface="Calibri" panose="020F0502020204030204" pitchFamily="34" charset="0"/>
                <a:ea typeface="新細明體" panose="02020500000000000000" pitchFamily="18" charset="-120"/>
                <a:cs typeface="Times New Roman" panose="02020603050405020304" pitchFamily="18" charset="0"/>
              </a:rPr>
              <a:t>Vf</a:t>
            </a:r>
            <a:endPar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342900" lvl="0" indent="-342900">
              <a:buFont typeface="Wingdings" panose="05000000000000000000" pitchFamily="2" charset="2"/>
              <a:buChar char=""/>
            </a:pP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快車道車距</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Df</a:t>
            </a:r>
            <a:endPar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342900" lvl="0" indent="-342900">
              <a:buFont typeface="Wingdings" panose="05000000000000000000" pitchFamily="2" charset="2"/>
              <a:buChar char=""/>
            </a:pP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統一的車輛可接受風險</a:t>
            </a:r>
          </a:p>
          <a:p>
            <a:endParaRPr lang="zh-TW" altLang="en-US" dirty="0"/>
          </a:p>
        </p:txBody>
      </p:sp>
      <p:sp>
        <p:nvSpPr>
          <p:cNvPr id="4" name="日期版面配置區 3"/>
          <p:cNvSpPr>
            <a:spLocks noGrp="1"/>
          </p:cNvSpPr>
          <p:nvPr>
            <p:ph type="dt" idx="1"/>
          </p:nvPr>
        </p:nvSpPr>
        <p:spPr/>
        <p:txBody>
          <a:bodyPr/>
          <a:lstStyle/>
          <a:p>
            <a:endParaRPr lang="zh-TW" altLang="en-US"/>
          </a:p>
        </p:txBody>
      </p:sp>
    </p:spTree>
    <p:extLst>
      <p:ext uri="{BB962C8B-B14F-4D97-AF65-F5344CB8AC3E}">
        <p14:creationId xmlns:p14="http://schemas.microsoft.com/office/powerpoint/2010/main" val="5527995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ltLang="zh-TW" dirty="0"/>
          </a:p>
          <a:p>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從快車道車速</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55km/h </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快車道車距</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10m</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的公況中可以看到</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a:t>
            </a:r>
            <a:endPar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342900" lvl="0" indent="-342900">
              <a:buFont typeface="Wingdings" panose="05000000000000000000" pitchFamily="2" charset="2"/>
              <a:buChar char=""/>
            </a:pP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當大家的可接受風險為</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0.1</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時，會讓快車道的間距過小，導致慢車道後車超車時，遭到第二台直行車追撞。</a:t>
            </a:r>
          </a:p>
          <a:p>
            <a:pPr marL="342900" lvl="0" indent="-342900">
              <a:buFont typeface="Wingdings" panose="05000000000000000000" pitchFamily="2" charset="2"/>
              <a:buChar char=""/>
            </a:pP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當大家的可接受風險為</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0.05</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時，超車車輛嘗試在直行車第</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1</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及第</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2</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台間超車失敗後，回到慢車道跟車，等到三台車全部通過才進行超車。</a:t>
            </a:r>
          </a:p>
          <a:p>
            <a:pPr marL="342900" lvl="0" indent="-342900">
              <a:buFont typeface="Wingdings" panose="05000000000000000000" pitchFamily="2" charset="2"/>
              <a:buChar char=""/>
            </a:pP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當可接受風險為</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0.02</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時，慢車道後車反而一開始就會從第二及第三台直行車中間進行超車。</a:t>
            </a:r>
          </a:p>
          <a:p>
            <a:endParaRPr lang="zh-TW" altLang="en-US" dirty="0"/>
          </a:p>
        </p:txBody>
      </p:sp>
      <p:sp>
        <p:nvSpPr>
          <p:cNvPr id="4" name="日期版面配置區 3"/>
          <p:cNvSpPr>
            <a:spLocks noGrp="1"/>
          </p:cNvSpPr>
          <p:nvPr>
            <p:ph type="dt" idx="1"/>
          </p:nvPr>
        </p:nvSpPr>
        <p:spPr/>
        <p:txBody>
          <a:bodyPr/>
          <a:lstStyle/>
          <a:p>
            <a:endParaRPr lang="zh-TW" altLang="en-US"/>
          </a:p>
        </p:txBody>
      </p:sp>
    </p:spTree>
    <p:extLst>
      <p:ext uri="{BB962C8B-B14F-4D97-AF65-F5344CB8AC3E}">
        <p14:creationId xmlns:p14="http://schemas.microsoft.com/office/powerpoint/2010/main" val="26650265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在快車道車速</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60km/h </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快車道車距</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10m</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的工況中可以看到，慢車道的後車在不同可接受風險下，皆會從第二及第三台直行車中間進行超車。當大家的可接受風險為</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0.1</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及</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0.05</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時，此行為都能順利完成。但是，當可接受風險為</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0.02</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時，由於超車車輛對快車道</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2</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車之車距較保守，較晚執行超車，導致第三台直行車閃避不及追撞。</a:t>
            </a:r>
          </a:p>
          <a:p>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從此實驗可得知</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 </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車輛間行為保守或激進，會影響快車的超車時機，在不同可接受風險下，皆可能導致不同駕駛決策行為，因此比起以保守行駛，更應該根據環境調整可接受風險。</a:t>
            </a:r>
          </a:p>
          <a:p>
            <a:endParaRPr lang="en-US" altLang="zh-TW" dirty="0"/>
          </a:p>
          <a:p>
            <a:endParaRPr lang="zh-TW" altLang="en-US" dirty="0"/>
          </a:p>
        </p:txBody>
      </p:sp>
      <p:sp>
        <p:nvSpPr>
          <p:cNvPr id="4" name="日期版面配置區 3"/>
          <p:cNvSpPr>
            <a:spLocks noGrp="1"/>
          </p:cNvSpPr>
          <p:nvPr>
            <p:ph type="dt" idx="1"/>
          </p:nvPr>
        </p:nvSpPr>
        <p:spPr/>
        <p:txBody>
          <a:bodyPr/>
          <a:lstStyle/>
          <a:p>
            <a:endParaRPr lang="zh-TW" altLang="en-US"/>
          </a:p>
        </p:txBody>
      </p:sp>
    </p:spTree>
    <p:extLst>
      <p:ext uri="{BB962C8B-B14F-4D97-AF65-F5344CB8AC3E}">
        <p14:creationId xmlns:p14="http://schemas.microsoft.com/office/powerpoint/2010/main" val="26096694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最後是無保護左轉模擬的工況設定</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a:t>
            </a:r>
            <a:endPar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如左圖所示，對向車道的三台直行車會以定速</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50km/h</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行駛。可改變的工況參數有</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a:t>
            </a:r>
            <a:endPar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342900" lvl="0" indent="-342900">
              <a:buFont typeface="Wingdings" panose="05000000000000000000" pitchFamily="2" charset="2"/>
              <a:buChar char=""/>
            </a:pP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轉彎車之車速</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Vt</a:t>
            </a:r>
            <a:endPar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342900" lvl="0" indent="-342900">
              <a:buFont typeface="Wingdings" panose="05000000000000000000" pitchFamily="2" charset="2"/>
              <a:buChar char=""/>
            </a:pP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直行車車距</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Ds</a:t>
            </a:r>
            <a:endPar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342900" lvl="0" indent="-342900">
              <a:buFont typeface="Wingdings" panose="05000000000000000000" pitchFamily="2" charset="2"/>
              <a:buChar char=""/>
            </a:pP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轉彎車的可接受風險</a:t>
            </a:r>
          </a:p>
          <a:p>
            <a:endParaRPr kumimoji="1" lang="zh-TW" altLang="en-US" dirty="0"/>
          </a:p>
        </p:txBody>
      </p:sp>
      <p:sp>
        <p:nvSpPr>
          <p:cNvPr id="4" name="日期版面配置區 3"/>
          <p:cNvSpPr>
            <a:spLocks noGrp="1"/>
          </p:cNvSpPr>
          <p:nvPr>
            <p:ph type="dt" idx="1"/>
          </p:nvPr>
        </p:nvSpPr>
        <p:spPr/>
        <p:txBody>
          <a:bodyPr/>
          <a:lstStyle/>
          <a:p>
            <a:endParaRPr lang="zh-TW" altLang="en-US"/>
          </a:p>
        </p:txBody>
      </p:sp>
    </p:spTree>
    <p:extLst>
      <p:ext uri="{BB962C8B-B14F-4D97-AF65-F5344CB8AC3E}">
        <p14:creationId xmlns:p14="http://schemas.microsoft.com/office/powerpoint/2010/main" val="31309855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所有工況的轉彎結果如左表所示。可以看到當可接受風險為</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1</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時，也就是在沒有考慮風險的情況下，車輛只有在最安全的工況下</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轉彎車速</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30km/h</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直行車距</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20</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公尺時</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能成功通過。而可接受風險為</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0.05</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的情況下，</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6</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個工況中有</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3</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個成功。當可接受風險為</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0.001</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時，若是轉彎車速低，且直行車的間距較小，則轉彎車會耗費一段時間等三輛車都通過後才進行左轉。</a:t>
            </a:r>
          </a:p>
          <a:p>
            <a:endParaRPr kumimoji="1" lang="en-US" altLang="zh-TW" dirty="0"/>
          </a:p>
        </p:txBody>
      </p:sp>
      <p:sp>
        <p:nvSpPr>
          <p:cNvPr id="4" name="日期版面配置區 3"/>
          <p:cNvSpPr>
            <a:spLocks noGrp="1"/>
          </p:cNvSpPr>
          <p:nvPr>
            <p:ph type="dt" idx="1"/>
          </p:nvPr>
        </p:nvSpPr>
        <p:spPr/>
        <p:txBody>
          <a:bodyPr/>
          <a:lstStyle/>
          <a:p>
            <a:endParaRPr lang="zh-TW" altLang="en-US"/>
          </a:p>
        </p:txBody>
      </p:sp>
    </p:spTree>
    <p:extLst>
      <p:ext uri="{BB962C8B-B14F-4D97-AF65-F5344CB8AC3E}">
        <p14:creationId xmlns:p14="http://schemas.microsoft.com/office/powerpoint/2010/main" val="5682845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914400" lvl="2" indent="0" algn="just">
              <a:buFont typeface="Arial" panose="020B0604020202020204" pitchFamily="34" charset="0"/>
              <a:buNone/>
            </a:pPr>
            <a:endParaRPr lang="en-US" altLang="zh-TW" sz="1200" b="0" kern="1200" dirty="0">
              <a:solidFill>
                <a:schemeClr val="tx1"/>
              </a:solidFill>
              <a:effectLst/>
              <a:latin typeface="+mn-lt"/>
              <a:ea typeface="+mn-ea"/>
              <a:cs typeface="+mn-cs"/>
            </a:endParaRPr>
          </a:p>
        </p:txBody>
      </p:sp>
      <p:sp>
        <p:nvSpPr>
          <p:cNvPr id="4" name="日期版面配置區 3"/>
          <p:cNvSpPr>
            <a:spLocks noGrp="1"/>
          </p:cNvSpPr>
          <p:nvPr>
            <p:ph type="dt" idx="1"/>
          </p:nvPr>
        </p:nvSpPr>
        <p:spPr/>
        <p:txBody>
          <a:bodyPr/>
          <a:lstStyle/>
          <a:p>
            <a:endParaRPr lang="zh-TW" altLang="en-US"/>
          </a:p>
        </p:txBody>
      </p:sp>
    </p:spTree>
    <p:extLst>
      <p:ext uri="{BB962C8B-B14F-4D97-AF65-F5344CB8AC3E}">
        <p14:creationId xmlns:p14="http://schemas.microsoft.com/office/powerpoint/2010/main" val="38539909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最後對本研究的貢獻進行總結。</a:t>
            </a:r>
          </a:p>
          <a:p>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首先本研究透過改變駕駛可接受風險，探討不同駕駛風格對一些特定駕駛行為的影響。</a:t>
            </a:r>
          </a:p>
          <a:p>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此外建立了基於指數分布風險評估的駕駛行為模型，且可以適用於多種駕駛環境。</a:t>
            </a:r>
          </a:p>
          <a:p>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 </a:t>
            </a:r>
            <a:endPar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以下也列出了幾點未來展望</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a:t>
            </a:r>
            <a:endPar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342900" lvl="0" indent="-342900">
              <a:buFont typeface="Wingdings" panose="05000000000000000000" pitchFamily="2" charset="2"/>
              <a:buChar char=""/>
            </a:pP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提高模擬環境複雜度</a:t>
            </a:r>
          </a:p>
          <a:p>
            <a:pPr marL="342900" lvl="0" indent="-342900">
              <a:buFont typeface="Wingdings" panose="05000000000000000000" pitchFamily="2" charset="2"/>
              <a:buChar char=""/>
            </a:pP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使用更精確車輛模型</a:t>
            </a:r>
          </a:p>
          <a:p>
            <a:pPr marL="342900" lvl="0" indent="-342900">
              <a:buFont typeface="Wingdings" panose="05000000000000000000" pitchFamily="2" charset="2"/>
              <a:buChar char=""/>
            </a:pP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更好的碰撞風險分析方法</a:t>
            </a:r>
            <a:endPar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342900" lvl="0" indent="-342900">
              <a:buFont typeface="Wingdings" panose="05000000000000000000" pitchFamily="2" charset="2"/>
              <a:buChar char=""/>
            </a:pPr>
            <a:r>
              <a:rPr lang="zh-TW" altLang="zh-TW" sz="1200" dirty="0">
                <a:effectLst/>
                <a:latin typeface="Calibri" panose="020F0502020204030204" pitchFamily="34" charset="0"/>
                <a:ea typeface="新細明體" panose="02020500000000000000" pitchFamily="18" charset="-120"/>
                <a:cs typeface="Times New Roman" panose="02020603050405020304" pitchFamily="18" charset="0"/>
              </a:rPr>
              <a:t>加入人類社會行為</a:t>
            </a:r>
            <a:endParaRPr lang="en-US" altLang="zh-TW" dirty="0"/>
          </a:p>
        </p:txBody>
      </p:sp>
      <p:sp>
        <p:nvSpPr>
          <p:cNvPr id="4" name="日期版面配置區 3"/>
          <p:cNvSpPr>
            <a:spLocks noGrp="1"/>
          </p:cNvSpPr>
          <p:nvPr>
            <p:ph type="dt" idx="1"/>
          </p:nvPr>
        </p:nvSpPr>
        <p:spPr/>
        <p:txBody>
          <a:bodyPr/>
          <a:lstStyle/>
          <a:p>
            <a:endParaRPr lang="zh-TW" altLang="en-US"/>
          </a:p>
        </p:txBody>
      </p:sp>
    </p:spTree>
    <p:extLst>
      <p:ext uri="{BB962C8B-B14F-4D97-AF65-F5344CB8AC3E}">
        <p14:creationId xmlns:p14="http://schemas.microsoft.com/office/powerpoint/2010/main" val="174375182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sz="1200" dirty="0"/>
          </a:p>
        </p:txBody>
      </p:sp>
      <p:sp>
        <p:nvSpPr>
          <p:cNvPr id="4" name="日期版面配置區 3"/>
          <p:cNvSpPr>
            <a:spLocks noGrp="1"/>
          </p:cNvSpPr>
          <p:nvPr>
            <p:ph type="dt" idx="10"/>
          </p:nvPr>
        </p:nvSpPr>
        <p:spPr/>
        <p:txBody>
          <a:bodyPr/>
          <a:lstStyle/>
          <a:p>
            <a:endParaRPr lang="zh-TW" altLang="en-US"/>
          </a:p>
        </p:txBody>
      </p:sp>
    </p:spTree>
    <p:extLst>
      <p:ext uri="{BB962C8B-B14F-4D97-AF65-F5344CB8AC3E}">
        <p14:creationId xmlns:p14="http://schemas.microsoft.com/office/powerpoint/2010/main" val="39903921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en-US" dirty="0"/>
              <a:t>在可接受風險為</a:t>
            </a:r>
            <a:r>
              <a:rPr kumimoji="1" lang="en-US" altLang="zh-TW" dirty="0"/>
              <a:t>0.001</a:t>
            </a:r>
            <a:r>
              <a:rPr kumimoji="1" lang="zh-TW" altLang="en-US" dirty="0"/>
              <a:t>較保守時</a:t>
            </a:r>
            <a:endParaRPr kumimoji="1" lang="en-US" altLang="zh-TW" dirty="0"/>
          </a:p>
          <a:p>
            <a:r>
              <a:rPr kumimoji="1" lang="zh-TW" altLang="en-US" dirty="0"/>
              <a:t>轉彎車除了在車速</a:t>
            </a:r>
            <a:r>
              <a:rPr kumimoji="1" lang="en-US" altLang="zh-TW" dirty="0"/>
              <a:t>30kmh</a:t>
            </a:r>
            <a:r>
              <a:rPr kumimoji="1" lang="zh-TW" altLang="en-US" dirty="0"/>
              <a:t>直行車距</a:t>
            </a:r>
            <a:r>
              <a:rPr kumimoji="1" lang="en-US" altLang="zh-TW" dirty="0"/>
              <a:t>20</a:t>
            </a:r>
            <a:r>
              <a:rPr kumimoji="1" lang="zh-TW" altLang="en-US" dirty="0"/>
              <a:t>公尺時會從直行車第 一及第二台間通過外</a:t>
            </a:r>
            <a:endParaRPr kumimoji="1" lang="en-US" altLang="zh-TW" dirty="0"/>
          </a:p>
          <a:p>
            <a:r>
              <a:rPr kumimoji="1" lang="zh-TW" altLang="en-US" dirty="0"/>
              <a:t>其他會等待所有車輛通過後再進行轉彎如左邊影片所示</a:t>
            </a:r>
            <a:endParaRPr kumimoji="1" lang="en-US" altLang="zh-TW" dirty="0"/>
          </a:p>
          <a:p>
            <a:r>
              <a:rPr kumimoji="1" lang="zh-TW" altLang="en-US" dirty="0"/>
              <a:t>因此在轉彎時只要轉彎車做出最保守的選擇一定能通過並降低被撞擊側面的機率</a:t>
            </a:r>
            <a:br>
              <a:rPr kumimoji="1" lang="en-US" altLang="zh-TW" dirty="0"/>
            </a:br>
            <a:r>
              <a:rPr kumimoji="1" lang="zh-TW" altLang="en-US" dirty="0"/>
              <a:t>但其花費的完成轉彎時間也會比較高，完成轉彎時間為轉彎後直行至距離超過路口</a:t>
            </a:r>
            <a:r>
              <a:rPr kumimoji="1" lang="en-US" altLang="zh-TW" dirty="0"/>
              <a:t>10m</a:t>
            </a:r>
          </a:p>
          <a:p>
            <a:r>
              <a:rPr kumimoji="1" lang="zh-TW" altLang="en-US" dirty="0"/>
              <a:t>且轉彎後最佳速度會改為直行車速的</a:t>
            </a:r>
            <a:r>
              <a:rPr kumimoji="1" lang="en-US" altLang="zh-TW" dirty="0"/>
              <a:t>50kmh</a:t>
            </a:r>
            <a:endParaRPr kumimoji="1" lang="zh-TW" altLang="en-US" dirty="0"/>
          </a:p>
        </p:txBody>
      </p:sp>
      <p:sp>
        <p:nvSpPr>
          <p:cNvPr id="4" name="日期版面配置區 3"/>
          <p:cNvSpPr>
            <a:spLocks noGrp="1"/>
          </p:cNvSpPr>
          <p:nvPr>
            <p:ph type="dt" idx="1"/>
          </p:nvPr>
        </p:nvSpPr>
        <p:spPr/>
        <p:txBody>
          <a:bodyPr/>
          <a:lstStyle/>
          <a:p>
            <a:endParaRPr lang="zh-TW" altLang="en-US"/>
          </a:p>
        </p:txBody>
      </p:sp>
    </p:spTree>
    <p:extLst>
      <p:ext uri="{BB962C8B-B14F-4D97-AF65-F5344CB8AC3E}">
        <p14:creationId xmlns:p14="http://schemas.microsoft.com/office/powerpoint/2010/main" val="30908202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在轉彎車速為</a:t>
            </a:r>
            <a:r>
              <a:rPr lang="en-US" altLang="zh-TW" dirty="0"/>
              <a:t>40 </a:t>
            </a:r>
            <a:r>
              <a:rPr lang="en-US" altLang="zh-TW" dirty="0" err="1"/>
              <a:t>kmh</a:t>
            </a:r>
            <a:r>
              <a:rPr lang="zh-TW" altLang="en-US" dirty="0"/>
              <a:t> 直行車距</a:t>
            </a:r>
            <a:r>
              <a:rPr lang="en-US" altLang="zh-TW" dirty="0"/>
              <a:t>15m</a:t>
            </a:r>
            <a:r>
              <a:rPr lang="zh-TW" altLang="en-US" dirty="0"/>
              <a:t>，可接受風險</a:t>
            </a:r>
            <a:r>
              <a:rPr lang="en-US" altLang="zh-TW" dirty="0"/>
              <a:t>0.05</a:t>
            </a:r>
            <a:r>
              <a:rPr lang="zh-TW" altLang="en-US" dirty="0"/>
              <a:t>的公況中</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如右邊的影片所示</a:t>
            </a:r>
            <a:endParaRPr lang="en-US" altLang="zh-TW" dirty="0"/>
          </a:p>
          <a:p>
            <a:r>
              <a:rPr lang="zh-TW" altLang="en-US" dirty="0"/>
              <a:t>駕駛適當考慮風險能從第一及第二台直行車間距穿過</a:t>
            </a:r>
            <a:endParaRPr lang="en-US" altLang="zh-TW" dirty="0"/>
          </a:p>
          <a:p>
            <a:r>
              <a:rPr lang="zh-TW" altLang="en-US" dirty="0"/>
              <a:t>完成駛間為</a:t>
            </a:r>
            <a:r>
              <a:rPr lang="en-US" altLang="zh-TW" dirty="0"/>
              <a:t>3.1s</a:t>
            </a:r>
            <a:r>
              <a:rPr lang="zh-TW" altLang="en-US" dirty="0"/>
              <a:t> 比起可接受風險為</a:t>
            </a:r>
            <a:r>
              <a:rPr lang="en-US" altLang="zh-TW" dirty="0"/>
              <a:t>0.001</a:t>
            </a:r>
            <a:r>
              <a:rPr lang="zh-TW" altLang="en-US" dirty="0"/>
              <a:t>時快上很多</a:t>
            </a:r>
            <a:endParaRPr lang="en-US" altLang="zh-TW" dirty="0"/>
          </a:p>
          <a:p>
            <a:r>
              <a:rPr lang="zh-TW" altLang="en-US" dirty="0"/>
              <a:t>因此在某些的公況中適時地提高可接受風險能在避免碰撞的情況下減少交通時間</a:t>
            </a:r>
            <a:endParaRPr lang="en-US" altLang="zh-TW" dirty="0"/>
          </a:p>
          <a:p>
            <a:endParaRPr lang="zh-TW" altLang="en-US" dirty="0"/>
          </a:p>
        </p:txBody>
      </p:sp>
      <p:sp>
        <p:nvSpPr>
          <p:cNvPr id="4" name="日期版面配置區 3"/>
          <p:cNvSpPr>
            <a:spLocks noGrp="1"/>
          </p:cNvSpPr>
          <p:nvPr>
            <p:ph type="dt" idx="1"/>
          </p:nvPr>
        </p:nvSpPr>
        <p:spPr/>
        <p:txBody>
          <a:bodyPr/>
          <a:lstStyle/>
          <a:p>
            <a:endParaRPr lang="zh-TW" altLang="en-US"/>
          </a:p>
        </p:txBody>
      </p:sp>
    </p:spTree>
    <p:extLst>
      <p:ext uri="{BB962C8B-B14F-4D97-AF65-F5344CB8AC3E}">
        <p14:creationId xmlns:p14="http://schemas.microsoft.com/office/powerpoint/2010/main" val="153957955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lvl="0" indent="0">
              <a:buFont typeface="Arial" panose="020B0604020202020204" pitchFamily="34" charset="0"/>
              <a:buNone/>
            </a:pPr>
            <a:r>
              <a:rPr kumimoji="1" lang="zh-TW" altLang="en-US" dirty="0"/>
              <a:t>碰撞風險的評估的方法有很多，其中最為常用的為時間風險及機率風險</a:t>
            </a:r>
            <a:endParaRPr kumimoji="1" lang="en-US" altLang="zh-TW" dirty="0"/>
          </a:p>
          <a:p>
            <a:pPr marL="628650" lvl="1" indent="-171450">
              <a:buFont typeface="Arial" panose="020B0604020202020204" pitchFamily="34" charset="0"/>
              <a:buChar char="•"/>
            </a:pPr>
            <a:endParaRPr kumimoji="1" lang="en-US" altLang="zh-TW" dirty="0"/>
          </a:p>
          <a:p>
            <a:r>
              <a:rPr kumimoji="1" lang="zh-TW" altLang="en-US" dirty="0"/>
              <a:t>時間風險是透過車輛的運動學指標推測出車輛離發生碰撞的時間</a:t>
            </a:r>
            <a:endParaRPr kumimoji="1" lang="en-US" altLang="zh-TW" dirty="0"/>
          </a:p>
          <a:p>
            <a:r>
              <a:rPr kumimoji="1" lang="zh-TW" altLang="en-US" dirty="0"/>
              <a:t>如左圖所示根據車輛間距離除以車輛相對速度得到離發生碰撞的時間</a:t>
            </a:r>
            <a:r>
              <a:rPr kumimoji="1" lang="en-US" altLang="zh-TW" dirty="0"/>
              <a:t>TTC</a:t>
            </a:r>
          </a:p>
          <a:p>
            <a:endParaRPr kumimoji="1" lang="en-US" altLang="zh-TW" dirty="0"/>
          </a:p>
          <a:p>
            <a:r>
              <a:rPr kumimoji="1" lang="zh-TW" altLang="en-US" dirty="0"/>
              <a:t>機率風險如右圖所示</a:t>
            </a:r>
            <a:endParaRPr kumimoji="1" lang="en-US" altLang="zh-TW" dirty="0"/>
          </a:p>
          <a:p>
            <a:r>
              <a:rPr kumimoji="1" lang="zh-TW" altLang="en-US" dirty="0"/>
              <a:t>對車輛未來軌跡以特定分布進行預測後</a:t>
            </a:r>
            <a:endParaRPr kumimoji="1" lang="en-US" altLang="zh-TW" dirty="0"/>
          </a:p>
          <a:p>
            <a:r>
              <a:rPr kumimoji="1" lang="zh-TW" altLang="en-US" dirty="0"/>
              <a:t>其碰撞風險為對會發生碰撞的部分根據 機率分布函數 進行積分後得到 發生碰撞的機率</a:t>
            </a:r>
            <a:endParaRPr kumimoji="1" lang="en-US" altLang="zh-TW" dirty="0"/>
          </a:p>
          <a:p>
            <a:endParaRPr kumimoji="1" lang="en-US" altLang="zh-TW" dirty="0"/>
          </a:p>
          <a:p>
            <a:r>
              <a:rPr kumimoji="1" lang="zh-TW" altLang="en-US" dirty="0"/>
              <a:t>時間風險的優點為有可考慮車輛速度在相同距離有不同的</a:t>
            </a:r>
            <a:r>
              <a:rPr kumimoji="1" lang="en-US" altLang="zh-TW" dirty="0"/>
              <a:t>TTC</a:t>
            </a:r>
            <a:r>
              <a:rPr kumimoji="1" lang="zh-TW" altLang="en-US" dirty="0"/>
              <a:t>，</a:t>
            </a:r>
            <a:endParaRPr kumimoji="1" lang="en-US" altLang="zh-TW" dirty="0"/>
          </a:p>
          <a:p>
            <a:r>
              <a:rPr kumimoji="1" lang="zh-TW" altLang="en-US" dirty="0"/>
              <a:t>也有加入駕駛反應時間後得到真正可以避免碰撞的時間</a:t>
            </a:r>
            <a:r>
              <a:rPr kumimoji="1" lang="en-US" altLang="zh-TW" dirty="0"/>
              <a:t>TTR</a:t>
            </a:r>
          </a:p>
          <a:p>
            <a:r>
              <a:rPr kumimoji="1" lang="zh-TW" altLang="en-US" dirty="0"/>
              <a:t>缺點為車輛必須有碰撞可能性才能進行計算，車輛並排時感受不到碰撞風險</a:t>
            </a:r>
            <a:endParaRPr kumimoji="1" lang="en-US" altLang="zh-TW" dirty="0"/>
          </a:p>
          <a:p>
            <a:endParaRPr kumimoji="1" lang="en-US" altLang="zh-TW" dirty="0"/>
          </a:p>
          <a:p>
            <a:r>
              <a:rPr kumimoji="1" lang="zh-TW" altLang="en-US" dirty="0"/>
              <a:t>機率風險的優點為根據對障礙物預測的機率分布計算不需要發生碰撞也能可應用於各種場景</a:t>
            </a:r>
            <a:endParaRPr kumimoji="1" lang="en-US" altLang="zh-TW" dirty="0"/>
          </a:p>
          <a:p>
            <a:r>
              <a:rPr kumimoji="1" lang="zh-TW" altLang="en-US" dirty="0"/>
              <a:t>且根據機率分布函數可以對車輛動作不確定性有所處理，</a:t>
            </a:r>
            <a:endParaRPr kumimoji="1" lang="en-US" altLang="zh-TW" dirty="0"/>
          </a:p>
          <a:p>
            <a:endParaRPr kumimoji="1" lang="en-US" altLang="zh-TW" dirty="0"/>
          </a:p>
          <a:p>
            <a:r>
              <a:rPr kumimoji="1" lang="zh-TW" altLang="en-US" dirty="0"/>
              <a:t>缺點是計算方法複雜導致計算速度較慢</a:t>
            </a:r>
            <a:endParaRPr kumimoji="1" lang="en-US" altLang="zh-TW" dirty="0"/>
          </a:p>
          <a:p>
            <a:endParaRPr kumimoji="1" lang="en-US" altLang="zh-TW" dirty="0"/>
          </a:p>
          <a:p>
            <a:r>
              <a:rPr kumimoji="1" lang="zh-TW" altLang="en-US" dirty="0"/>
              <a:t>本研究駕駛會根據碰撞風險行駛，希望能應用在各種駕駛行為且能隨時感知風險因此選用</a:t>
            </a:r>
            <a:endParaRPr kumimoji="1" lang="en-US" altLang="zh-TW" dirty="0"/>
          </a:p>
          <a:p>
            <a:r>
              <a:rPr kumimoji="1" lang="zh-TW" altLang="en-US" dirty="0"/>
              <a:t>基於指數分布的機率風險作為風險評估方法</a:t>
            </a:r>
            <a:endParaRPr kumimoji="1" lang="en-US" altLang="zh-TW" dirty="0"/>
          </a:p>
          <a:p>
            <a:endParaRPr kumimoji="1" lang="en-US" altLang="zh-TW" dirty="0"/>
          </a:p>
          <a:p>
            <a:endParaRPr kumimoji="1" lang="en-US" altLang="zh-TW" dirty="0"/>
          </a:p>
          <a:p>
            <a:endParaRPr kumimoji="1" lang="en-US" altLang="zh-TW" dirty="0"/>
          </a:p>
        </p:txBody>
      </p:sp>
      <p:sp>
        <p:nvSpPr>
          <p:cNvPr id="4" name="日期版面配置區 3"/>
          <p:cNvSpPr>
            <a:spLocks noGrp="1"/>
          </p:cNvSpPr>
          <p:nvPr>
            <p:ph type="dt" idx="1"/>
          </p:nvPr>
        </p:nvSpPr>
        <p:spPr/>
        <p:txBody>
          <a:bodyPr/>
          <a:lstStyle/>
          <a:p>
            <a:endParaRPr lang="zh-TW" altLang="en-US"/>
          </a:p>
        </p:txBody>
      </p:sp>
    </p:spTree>
    <p:extLst>
      <p:ext uri="{BB962C8B-B14F-4D97-AF65-F5344CB8AC3E}">
        <p14:creationId xmlns:p14="http://schemas.microsoft.com/office/powerpoint/2010/main" val="73201824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最後對本研究的貢獻進行總結</a:t>
            </a:r>
            <a:endParaRPr lang="en-US" altLang="zh-TW" dirty="0"/>
          </a:p>
          <a:p>
            <a:r>
              <a:rPr lang="zh-TW" altLang="en-US" dirty="0"/>
              <a:t>首先本研究透過改變駕駛可接受風險探討不同駕駛風格對在不同駕駛行為的工況的影響</a:t>
            </a:r>
            <a:endParaRPr lang="en-US" altLang="zh-TW" dirty="0"/>
          </a:p>
          <a:p>
            <a:r>
              <a:rPr lang="zh-TW" altLang="en-US" dirty="0"/>
              <a:t>此外建立了基於指數分布風險評估的駕駛行為模型且可以適用於多種駕駛環境</a:t>
            </a:r>
            <a:endParaRPr lang="en-US" altLang="zh-TW" dirty="0"/>
          </a:p>
          <a:p>
            <a:endParaRPr lang="en-US" altLang="zh-TW" dirty="0"/>
          </a:p>
          <a:p>
            <a:r>
              <a:rPr lang="zh-TW" altLang="en-US" dirty="0"/>
              <a:t>以下也列出了幾點未來展望供大家參考</a:t>
            </a:r>
            <a:endParaRPr lang="en-US" altLang="zh-TW" dirty="0"/>
          </a:p>
          <a:p>
            <a:r>
              <a:rPr lang="zh-TW" altLang="en-US" dirty="0"/>
              <a:t>第一點目前模擬環境只為車對車可以加入其他用路人增加環境複雜度</a:t>
            </a:r>
            <a:endParaRPr lang="en-US" altLang="zh-TW" dirty="0"/>
          </a:p>
          <a:p>
            <a:r>
              <a:rPr lang="zh-TW" altLang="en-US" dirty="0"/>
              <a:t>第二點腳踏車模型為較簡易車輛模型，可以使用更精確的車輛模型強化最佳化結果</a:t>
            </a:r>
            <a:endParaRPr lang="en-US" altLang="zh-TW" dirty="0"/>
          </a:p>
          <a:p>
            <a:r>
              <a:rPr lang="zh-TW" altLang="en-US" dirty="0"/>
              <a:t>第三點指數分布模型只考慮距離的影響如果有更好的碰撞風險分析方法能提高實驗可信度</a:t>
            </a:r>
            <a:endParaRPr lang="en-US" altLang="zh-TW" dirty="0"/>
          </a:p>
          <a:p>
            <a:r>
              <a:rPr lang="zh-TW" altLang="en-US" dirty="0"/>
              <a:t>最後可以對另一部分自駕車與人類差異的社會行為進行探討</a:t>
            </a:r>
            <a:endParaRPr lang="en-US" altLang="zh-TW" dirty="0"/>
          </a:p>
          <a:p>
            <a:endParaRPr lang="en-US" altLang="zh-TW" dirty="0"/>
          </a:p>
          <a:p>
            <a:endParaRPr lang="en-US" altLang="zh-TW" dirty="0"/>
          </a:p>
          <a:p>
            <a:r>
              <a:rPr lang="zh-TW" altLang="en-US" dirty="0"/>
              <a:t>那我今天的論文報告就到這邊，謝謝大家。</a:t>
            </a:r>
            <a:endParaRPr lang="en-US" altLang="zh-TW" dirty="0"/>
          </a:p>
        </p:txBody>
      </p:sp>
      <p:sp>
        <p:nvSpPr>
          <p:cNvPr id="4" name="日期版面配置區 3"/>
          <p:cNvSpPr>
            <a:spLocks noGrp="1"/>
          </p:cNvSpPr>
          <p:nvPr>
            <p:ph type="dt" idx="1"/>
          </p:nvPr>
        </p:nvSpPr>
        <p:spPr/>
        <p:txBody>
          <a:bodyPr/>
          <a:lstStyle/>
          <a:p>
            <a:endParaRPr lang="zh-TW" altLang="en-US"/>
          </a:p>
        </p:txBody>
      </p:sp>
    </p:spTree>
    <p:extLst>
      <p:ext uri="{BB962C8B-B14F-4D97-AF65-F5344CB8AC3E}">
        <p14:creationId xmlns:p14="http://schemas.microsoft.com/office/powerpoint/2010/main" val="122017015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日期版面配置區 3"/>
          <p:cNvSpPr>
            <a:spLocks noGrp="1"/>
          </p:cNvSpPr>
          <p:nvPr>
            <p:ph type="dt" idx="1"/>
          </p:nvPr>
        </p:nvSpPr>
        <p:spPr/>
        <p:txBody>
          <a:bodyPr/>
          <a:lstStyle/>
          <a:p>
            <a:endParaRPr lang="zh-TW" altLang="en-US"/>
          </a:p>
        </p:txBody>
      </p:sp>
    </p:spTree>
    <p:extLst>
      <p:ext uri="{BB962C8B-B14F-4D97-AF65-F5344CB8AC3E}">
        <p14:creationId xmlns:p14="http://schemas.microsoft.com/office/powerpoint/2010/main" val="16098118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首先是研究的背景。近年來越來越多自動駕駛的相關技術被開發及實裝於車輛上，發展自動駕駛技術可以減少人類的不當駕駛行為，目的為</a:t>
            </a:r>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zh-TW" altLang="zh-TW" sz="1800" kern="100" dirty="0">
                <a:effectLst/>
                <a:latin typeface="Calibri" panose="020F0502020204030204" pitchFamily="34" charset="0"/>
                <a:ea typeface="+mn-ea"/>
                <a:cs typeface="Times New Roman" panose="02020603050405020304" pitchFamily="18" charset="0"/>
              </a:rPr>
              <a:t>提高燃料使用效率</a:t>
            </a:r>
            <a:endPar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減少交通</a:t>
            </a:r>
            <a:r>
              <a:rPr lang="zh-TW" altLang="zh-TW" sz="1800" kern="100" dirty="0">
                <a:effectLst/>
                <a:latin typeface="Calibri" panose="020F0502020204030204" pitchFamily="34" charset="0"/>
                <a:ea typeface="+mn-ea"/>
                <a:cs typeface="Times New Roman" panose="02020603050405020304" pitchFamily="18" charset="0"/>
              </a:rPr>
              <a:t>花費時間</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342900" lvl="0" indent="-342900">
              <a:buFont typeface="Wingdings" panose="05000000000000000000" pitchFamily="2" charset="2"/>
              <a:buChar char=""/>
            </a:pPr>
            <a:r>
              <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降低交通事故的發生及危害</a:t>
            </a:r>
          </a:p>
          <a:p>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然而如今全球能使用自駕車的區域相當有限，原因不僅在於目前自駕車發展技術上軟硬體及感測器限制，還有牽扯到人的諸多議題</a:t>
            </a:r>
            <a:r>
              <a:rPr lang="zh-TW" altLang="en-US" sz="1800" dirty="0">
                <a:effectLst/>
                <a:latin typeface="Calibri" panose="020F0502020204030204" pitchFamily="34" charset="0"/>
                <a:ea typeface="新細明體" panose="02020500000000000000" pitchFamily="18" charset="-120"/>
                <a:cs typeface="Times New Roman" panose="02020603050405020304" pitchFamily="18" charset="0"/>
              </a:rPr>
              <a:t>。</a:t>
            </a:r>
            <a:endPar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endParaRPr>
          </a:p>
          <a:p>
            <a:endParaRPr lang="en-US" altLang="zh-TW" sz="1800" b="0" kern="1200" dirty="0">
              <a:solidFill>
                <a:schemeClr val="tx1"/>
              </a:solidFill>
              <a:effectLst/>
              <a:latin typeface="Calibri" panose="020F0502020204030204" pitchFamily="34" charset="0"/>
              <a:ea typeface="新細明體" panose="02020500000000000000" pitchFamily="18" charset="-120"/>
              <a:cs typeface="Times New Roman" panose="02020603050405020304" pitchFamily="18" charset="0"/>
            </a:endParaRPr>
          </a:p>
          <a:p>
            <a:r>
              <a:rPr lang="zh-TW" altLang="en-US" sz="1800" b="0" kern="1200" dirty="0">
                <a:solidFill>
                  <a:schemeClr val="tx1"/>
                </a:solidFill>
                <a:effectLst/>
                <a:latin typeface="+mn-lt"/>
                <a:ea typeface="+mn-ea"/>
                <a:cs typeface="+mn-cs"/>
              </a:rPr>
              <a:t>最重要的是，自駕車該如何面對與人類駕駛行為上的差異</a:t>
            </a:r>
            <a:r>
              <a:rPr lang="en-US" altLang="zh-TW" sz="1800" b="0" kern="1200" dirty="0">
                <a:solidFill>
                  <a:schemeClr val="tx1"/>
                </a:solidFill>
                <a:effectLst/>
                <a:latin typeface="+mn-lt"/>
                <a:ea typeface="+mn-ea"/>
                <a:cs typeface="+mn-cs"/>
              </a:rPr>
              <a:t>? </a:t>
            </a:r>
            <a:r>
              <a:rPr lang="zh-TW" altLang="en-US" sz="1800" b="0" kern="1200" dirty="0">
                <a:solidFill>
                  <a:schemeClr val="tx1"/>
                </a:solidFill>
                <a:effectLst/>
                <a:latin typeface="+mn-lt"/>
                <a:ea typeface="+mn-ea"/>
                <a:cs typeface="+mn-cs"/>
              </a:rPr>
              <a:t>這已成為自駕車輛發展上的一大挑戰。</a:t>
            </a:r>
          </a:p>
          <a:p>
            <a:r>
              <a:rPr lang="zh-TW" altLang="en-US" sz="1800" b="0" kern="1200" dirty="0">
                <a:solidFill>
                  <a:schemeClr val="tx1"/>
                </a:solidFill>
                <a:effectLst/>
                <a:latin typeface="+mn-lt"/>
                <a:ea typeface="+mn-ea"/>
                <a:cs typeface="+mn-cs"/>
              </a:rPr>
              <a:t>看到投影片的右圖，有報告分析了自</a:t>
            </a:r>
            <a:r>
              <a:rPr lang="en-US" altLang="zh-TW" sz="1800" b="0" kern="1200" dirty="0">
                <a:solidFill>
                  <a:schemeClr val="tx1"/>
                </a:solidFill>
                <a:effectLst/>
                <a:latin typeface="+mn-lt"/>
                <a:ea typeface="+mn-ea"/>
                <a:cs typeface="+mn-cs"/>
              </a:rPr>
              <a:t>2017~2020</a:t>
            </a:r>
            <a:r>
              <a:rPr lang="zh-TW" altLang="en-US" sz="1800" b="0" kern="1200" dirty="0">
                <a:solidFill>
                  <a:schemeClr val="tx1"/>
                </a:solidFill>
                <a:effectLst/>
                <a:latin typeface="+mn-lt"/>
                <a:ea typeface="+mn-ea"/>
                <a:cs typeface="+mn-cs"/>
              </a:rPr>
              <a:t>年美國舊金山有自駕車參與的道路事故，黑色為純人類駕駛事故，白色為自駕車參與。結果顯示兩者間發生事故的類型有很大差異。</a:t>
            </a:r>
            <a:endParaRPr lang="en-US" altLang="zh-TW" sz="1800" b="0" kern="1200" dirty="0">
              <a:solidFill>
                <a:schemeClr val="tx1"/>
              </a:solidFill>
              <a:effectLst/>
              <a:latin typeface="+mn-lt"/>
              <a:ea typeface="+mn-ea"/>
              <a:cs typeface="+mn-cs"/>
            </a:endParaRPr>
          </a:p>
        </p:txBody>
      </p:sp>
      <p:sp>
        <p:nvSpPr>
          <p:cNvPr id="4" name="日期版面配置區 3"/>
          <p:cNvSpPr>
            <a:spLocks noGrp="1"/>
          </p:cNvSpPr>
          <p:nvPr>
            <p:ph type="dt" idx="1"/>
          </p:nvPr>
        </p:nvSpPr>
        <p:spPr/>
        <p:txBody>
          <a:bodyPr/>
          <a:lstStyle/>
          <a:p>
            <a:endParaRPr lang="zh-TW" altLang="en-US"/>
          </a:p>
        </p:txBody>
      </p:sp>
    </p:spTree>
    <p:extLst>
      <p:ext uri="{BB962C8B-B14F-4D97-AF65-F5344CB8AC3E}">
        <p14:creationId xmlns:p14="http://schemas.microsoft.com/office/powerpoint/2010/main" val="6046113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457200" marR="0" lvl="1"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zh-TW" altLang="en-US" sz="1800" dirty="0"/>
              <a:t>因此，這項研究的動機，起於探討自駕車與人類駕駛之差異。這個差異可以分為兩部分，駕駛風格與社會行為。</a:t>
            </a:r>
            <a:endParaRPr lang="en-US" altLang="zh-TW" sz="1800" dirty="0"/>
          </a:p>
          <a:p>
            <a:pPr marL="457200" marR="0" lvl="1"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altLang="zh-TW" sz="1800" dirty="0"/>
          </a:p>
          <a:p>
            <a:pPr marL="457200" marR="0" lvl="1"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zh-TW" altLang="en-US" sz="1800" dirty="0"/>
              <a:t>由於在駕駛風格部分，</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普遍上自駕車被認為較人類駕駛更為保守</a:t>
            </a:r>
            <a:r>
              <a:rPr lang="zh-TW" altLang="en-US" sz="1800" dirty="0">
                <a:effectLst/>
                <a:latin typeface="Calibri" panose="020F0502020204030204" pitchFamily="34" charset="0"/>
                <a:ea typeface="新細明體" panose="02020500000000000000" pitchFamily="18" charset="-120"/>
                <a:cs typeface="Times New Roman" panose="02020603050405020304" pitchFamily="18" charset="0"/>
              </a:rPr>
              <a:t>，因此</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本研究主要想對駕駛風格進行探討。</a:t>
            </a:r>
            <a:endPar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endParaRPr>
          </a:p>
          <a:p>
            <a:pPr marL="457200" marR="0" lvl="1"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endParaRPr>
          </a:p>
          <a:p>
            <a:pPr marL="457200" marR="0" lvl="1"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zh-TW" altLang="en-US" sz="1800" dirty="0">
                <a:effectLst/>
                <a:latin typeface="Calibri" panose="020F0502020204030204" pitchFamily="34" charset="0"/>
                <a:ea typeface="新細明體" panose="02020500000000000000" pitchFamily="18" charset="-120"/>
                <a:cs typeface="Times New Roman" panose="02020603050405020304" pitchFamily="18" charset="0"/>
              </a:rPr>
              <a:t>而眾多影響駕駛風格的因素中，</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「可接受風險」最容易量化，也容易直觀上模擬對駕駛風格的影響。</a:t>
            </a:r>
            <a:endPar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endParaRPr>
          </a:p>
          <a:p>
            <a:pPr marL="457200" marR="0" lvl="1"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endParaRPr>
          </a:p>
          <a:p>
            <a:pPr marL="457200" marR="0" lvl="1"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因此，本研究的目的為基於「合適的碰撞風險評估」透過改變駕駛可接受風險模擬不同駕駛風格會對交通的影響。</a:t>
            </a:r>
            <a:endParaRPr lang="en" altLang="zh-TW" sz="1800" dirty="0"/>
          </a:p>
          <a:p>
            <a:pPr marL="457200" marR="0" lvl="1"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 altLang="zh-TW" sz="1800" dirty="0"/>
          </a:p>
          <a:p>
            <a:pPr marL="685800" lvl="1" indent="-228600" algn="just">
              <a:buFont typeface="Arial" panose="020B0604020202020204" pitchFamily="34" charset="0"/>
              <a:buChar char="•"/>
            </a:pPr>
            <a:endParaRPr lang="en-US" altLang="zh-TW" sz="1800" b="0" kern="1200" dirty="0">
              <a:solidFill>
                <a:schemeClr val="tx1"/>
              </a:solidFill>
              <a:effectLst/>
              <a:latin typeface="+mn-lt"/>
              <a:ea typeface="+mn-ea"/>
              <a:cs typeface="+mn-cs"/>
            </a:endParaRPr>
          </a:p>
        </p:txBody>
      </p:sp>
      <p:sp>
        <p:nvSpPr>
          <p:cNvPr id="4" name="日期版面配置區 3"/>
          <p:cNvSpPr>
            <a:spLocks noGrp="1"/>
          </p:cNvSpPr>
          <p:nvPr>
            <p:ph type="dt" idx="1"/>
          </p:nvPr>
        </p:nvSpPr>
        <p:spPr/>
        <p:txBody>
          <a:bodyPr/>
          <a:lstStyle/>
          <a:p>
            <a:endParaRPr lang="zh-TW" altLang="en-US"/>
          </a:p>
        </p:txBody>
      </p:sp>
    </p:spTree>
    <p:extLst>
      <p:ext uri="{BB962C8B-B14F-4D97-AF65-F5344CB8AC3E}">
        <p14:creationId xmlns:p14="http://schemas.microsoft.com/office/powerpoint/2010/main" val="35697692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現在，我介紹本研究的實驗流程，右圖為流程圖，主要可以分為</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a:t>
            </a:r>
            <a:endPar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342900" lvl="0" indent="-342900">
              <a:buFont typeface="Wingdings" panose="05000000000000000000" pitchFamily="2" charset="2"/>
              <a:buChar char=""/>
            </a:pP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模擬的前置作業</a:t>
            </a:r>
          </a:p>
          <a:p>
            <a:pPr marL="342900" lvl="0" indent="-342900">
              <a:buFont typeface="Wingdings" panose="05000000000000000000" pitchFamily="2" charset="2"/>
              <a:buChar char=""/>
            </a:pP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駕駛行為模擬</a:t>
            </a:r>
          </a:p>
          <a:p>
            <a:pPr marL="342900" lvl="0" indent="-342900">
              <a:buFont typeface="Wingdings" panose="05000000000000000000" pitchFamily="2" charset="2"/>
              <a:buChar char=""/>
            </a:pP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終止模擬的判定</a:t>
            </a:r>
          </a:p>
          <a:p>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首先前置作業的部分，會根據模擬的駕駛行為</a:t>
            </a:r>
            <a:r>
              <a:rPr lang="zh-TW" altLang="en-US" sz="1200" kern="100" dirty="0">
                <a:effectLst/>
                <a:latin typeface="Calibri" panose="020F0502020204030204" pitchFamily="34" charset="0"/>
                <a:ea typeface="新細明體" panose="02020500000000000000" pitchFamily="18" charset="-120"/>
                <a:cs typeface="Times New Roman" panose="02020603050405020304" pitchFamily="18" charset="0"/>
              </a:rPr>
              <a:t>進行工況參數</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設定。</a:t>
            </a:r>
          </a:p>
          <a:p>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接著進到駕駛行為模型，主要為兩個部分組成</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a:t>
            </a:r>
            <a:endPar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342900" lvl="0" indent="-342900">
              <a:buFont typeface="Wingdings" panose="05000000000000000000" pitchFamily="2" charset="2"/>
              <a:buChar char=""/>
            </a:pP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第一部分為碰撞風險評估。駕駛首先會根據路線計算理想狀態，並對其他車輛的未來狀</a:t>
            </a:r>
            <a:r>
              <a:rPr lang="zh-TW" altLang="en-US" sz="1200" kern="100" dirty="0">
                <a:effectLst/>
                <a:latin typeface="Calibri" panose="020F0502020204030204" pitchFamily="34" charset="0"/>
                <a:ea typeface="新細明體" panose="02020500000000000000" pitchFamily="18" charset="-120"/>
                <a:cs typeface="Times New Roman" panose="02020603050405020304" pitchFamily="18" charset="0"/>
              </a:rPr>
              <a:t>態</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進行預測後，進行碰撞風險評估。</a:t>
            </a:r>
          </a:p>
          <a:p>
            <a:pPr marL="342900" lvl="0" indent="-342900">
              <a:buFont typeface="Wingdings" panose="05000000000000000000" pitchFamily="2" charset="2"/>
              <a:buChar char=""/>
            </a:pP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接下來駕駛會基於風險評估進行最佳化碰撞迴避，透過最佳化方法找到小於可接受碰撞風險中與駕駛理想車輛狀態差距最小的駕駛行為，並更新車輛狀態。</a:t>
            </a:r>
          </a:p>
          <a:p>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最後會根據更新的車輛狀態進行終止模擬的判定，判定條件有兩種</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a:t>
            </a:r>
            <a:endPar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342900" lvl="0" indent="-342900">
              <a:buFont typeface="Wingdings" panose="05000000000000000000" pitchFamily="2" charset="2"/>
              <a:buChar char=""/>
            </a:pP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當駕駛完成想指定的駕駛行為</a:t>
            </a:r>
          </a:p>
          <a:p>
            <a:pPr marL="342900" lvl="0" indent="-342900">
              <a:buFont typeface="Wingdings" panose="05000000000000000000" pitchFamily="2" charset="2"/>
              <a:buChar char=""/>
            </a:pP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或碰撞發生時會終止模擬</a:t>
            </a:r>
          </a:p>
          <a:p>
            <a:pPr marL="342900" lvl="0" indent="-342900">
              <a:buFont typeface="Wingdings" panose="05000000000000000000" pitchFamily="2" charset="2"/>
              <a:buChar char=""/>
            </a:pP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如果都沒有符合以上條件則會回到上層迴圈</a:t>
            </a:r>
          </a:p>
          <a:p>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模擬結束後，再根據結果進行分析</a:t>
            </a:r>
          </a:p>
          <a:p>
            <a:endParaRPr kumimoji="1" lang="en-US" altLang="zh-TW" dirty="0"/>
          </a:p>
          <a:p>
            <a:endParaRPr kumimoji="1" lang="en-US" altLang="zh-TW" dirty="0"/>
          </a:p>
          <a:p>
            <a:endParaRPr kumimoji="1" lang="en-US" altLang="zh-TW" dirty="0"/>
          </a:p>
          <a:p>
            <a:endParaRPr kumimoji="1" lang="en-US" altLang="zh-TW" dirty="0"/>
          </a:p>
          <a:p>
            <a:endParaRPr kumimoji="1" lang="en-US" altLang="zh-TW" dirty="0"/>
          </a:p>
          <a:p>
            <a:endParaRPr kumimoji="1" lang="en-US" altLang="zh-TW" dirty="0"/>
          </a:p>
        </p:txBody>
      </p:sp>
      <p:sp>
        <p:nvSpPr>
          <p:cNvPr id="4" name="日期版面配置區 3"/>
          <p:cNvSpPr>
            <a:spLocks noGrp="1"/>
          </p:cNvSpPr>
          <p:nvPr>
            <p:ph type="dt" idx="1"/>
          </p:nvPr>
        </p:nvSpPr>
        <p:spPr/>
        <p:txBody>
          <a:bodyPr/>
          <a:lstStyle/>
          <a:p>
            <a:endParaRPr lang="zh-TW" altLang="en-US"/>
          </a:p>
        </p:txBody>
      </p:sp>
    </p:spTree>
    <p:extLst>
      <p:ext uri="{BB962C8B-B14F-4D97-AF65-F5344CB8AC3E}">
        <p14:creationId xmlns:p14="http://schemas.microsoft.com/office/powerpoint/2010/main" val="31767125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Font typeface="Arial" panose="020B0604020202020204" pitchFamily="34" charset="0"/>
              <a:buNone/>
            </a:pPr>
            <a:r>
              <a:rPr kumimoji="1" lang="zh-TW" altLang="en-US" dirty="0"/>
              <a:t>本研究選用「基於指數分布的機率風險」作為風險評估方法。</a:t>
            </a:r>
          </a:p>
          <a:p>
            <a:pPr marL="0" indent="0">
              <a:buFont typeface="Arial" panose="020B0604020202020204" pitchFamily="34" charset="0"/>
              <a:buNone/>
            </a:pPr>
            <a:r>
              <a:rPr kumimoji="1" lang="zh-TW" altLang="en-US" dirty="0"/>
              <a:t>指數分布模型是基於行人動力學中社會力模型，用路人間排斥力與距離程指數負相關的假設而生的機率碰撞風險評估。</a:t>
            </a:r>
          </a:p>
          <a:p>
            <a:pPr marL="0" indent="0">
              <a:buFont typeface="Arial" panose="020B0604020202020204" pitchFamily="34" charset="0"/>
              <a:buNone/>
            </a:pPr>
            <a:r>
              <a:rPr kumimoji="1" lang="zh-TW" altLang="en-US" dirty="0"/>
              <a:t>首先對車輛的碰撞邊界進行定義，指數分布模型中，車長為</a:t>
            </a:r>
            <a:r>
              <a:rPr kumimoji="1" lang="en-US" altLang="zh-TW" dirty="0"/>
              <a:t>L</a:t>
            </a:r>
            <a:r>
              <a:rPr kumimoji="1" lang="zh-TW" altLang="en-US" dirty="0"/>
              <a:t>，車寬為</a:t>
            </a:r>
            <a:r>
              <a:rPr kumimoji="1" lang="en-US" altLang="zh-TW" dirty="0"/>
              <a:t>w</a:t>
            </a:r>
            <a:r>
              <a:rPr kumimoji="1" lang="zh-TW" altLang="en-US" dirty="0"/>
              <a:t>。假設駕駛中心位於車寬正中間，距離車頭為 </a:t>
            </a:r>
            <a:r>
              <a:rPr kumimoji="1" lang="en-US" altLang="zh-TW" dirty="0"/>
              <a:t>gamma L </a:t>
            </a:r>
            <a:r>
              <a:rPr kumimoji="1" lang="zh-TW" altLang="en-US" dirty="0"/>
              <a:t>的距離，</a:t>
            </a:r>
            <a:r>
              <a:rPr kumimoji="1" lang="en-US" altLang="zh-TW" dirty="0"/>
              <a:t>gamma</a:t>
            </a:r>
            <a:r>
              <a:rPr kumimoji="1" lang="zh-TW" altLang="en-US" dirty="0"/>
              <a:t>為</a:t>
            </a:r>
            <a:r>
              <a:rPr kumimoji="1" lang="en-US" altLang="zh-TW" dirty="0"/>
              <a:t>0~1</a:t>
            </a:r>
            <a:r>
              <a:rPr kumimoji="1" lang="zh-TW" altLang="en-US" dirty="0"/>
              <a:t>。</a:t>
            </a:r>
          </a:p>
          <a:p>
            <a:pPr marL="0" indent="0">
              <a:buFont typeface="Arial" panose="020B0604020202020204" pitchFamily="34" charset="0"/>
              <a:buNone/>
            </a:pPr>
            <a:r>
              <a:rPr kumimoji="1" lang="zh-TW" altLang="en-US" dirty="0"/>
              <a:t>以此點為中心可以把車輛碰撞邊界由兩個半橢圓組成，車頭方向橢圓長軸為</a:t>
            </a:r>
            <a:r>
              <a:rPr kumimoji="1" lang="en-US" altLang="zh-TW" dirty="0"/>
              <a:t>gamma L</a:t>
            </a:r>
            <a:r>
              <a:rPr kumimoji="1" lang="zh-TW" altLang="en-US" dirty="0"/>
              <a:t>，短軸為</a:t>
            </a:r>
            <a:r>
              <a:rPr kumimoji="1" lang="en-US" altLang="zh-TW" dirty="0"/>
              <a:t>w/2</a:t>
            </a:r>
            <a:r>
              <a:rPr kumimoji="1" lang="zh-TW" altLang="en-US" dirty="0"/>
              <a:t>半橢圓；車尾方向則長軸為</a:t>
            </a:r>
            <a:r>
              <a:rPr kumimoji="1" lang="en-US" altLang="zh-TW" dirty="0"/>
              <a:t>(1-gamma)*L</a:t>
            </a:r>
            <a:r>
              <a:rPr kumimoji="1" lang="zh-TW" altLang="en-US" dirty="0"/>
              <a:t>，短軸為</a:t>
            </a:r>
            <a:r>
              <a:rPr kumimoji="1" lang="en-US" altLang="zh-TW" dirty="0"/>
              <a:t>w/2</a:t>
            </a:r>
            <a:r>
              <a:rPr kumimoji="1" lang="zh-TW" altLang="en-US" dirty="0"/>
              <a:t>半橢圓，由此形成車輛碰撞半徑，當障礙物落在半徑內代表碰撞發生。</a:t>
            </a:r>
          </a:p>
          <a:p>
            <a:pPr marL="0" indent="0">
              <a:buFont typeface="Arial" panose="020B0604020202020204" pitchFamily="34" charset="0"/>
              <a:buNone/>
            </a:pPr>
            <a:r>
              <a:rPr kumimoji="1" lang="zh-TW" altLang="en-US" dirty="0"/>
              <a:t>其次，由指數分布模型構成的碰撞風險為</a:t>
            </a:r>
            <a:r>
              <a:rPr kumimoji="1" lang="en-US" altLang="zh-TW" dirty="0"/>
              <a:t>exponential </a:t>
            </a:r>
            <a:r>
              <a:rPr kumimoji="1" lang="zh-TW" altLang="en-US" dirty="0"/>
              <a:t>的 </a:t>
            </a:r>
            <a:r>
              <a:rPr kumimoji="1" lang="en-US" altLang="zh-TW" dirty="0"/>
              <a:t>– lambda </a:t>
            </a:r>
            <a:r>
              <a:rPr kumimoji="1" lang="zh-TW" altLang="en-US" dirty="0"/>
              <a:t>乘上兩車碰撞之距離</a:t>
            </a:r>
          </a:p>
          <a:p>
            <a:pPr marL="0" indent="0">
              <a:buFont typeface="Arial" panose="020B0604020202020204" pitchFamily="34" charset="0"/>
              <a:buNone/>
            </a:pPr>
            <a:endParaRPr kumimoji="1" lang="en-US" altLang="zh-TW" dirty="0"/>
          </a:p>
          <a:p>
            <a:pPr marL="0" indent="0">
              <a:buFont typeface="Arial" panose="020B0604020202020204" pitchFamily="34" charset="0"/>
              <a:buNone/>
            </a:pPr>
            <a:endParaRPr kumimoji="1" lang="en-US" altLang="zh-TW" dirty="0"/>
          </a:p>
          <a:p>
            <a:pPr marL="0" indent="0">
              <a:buFont typeface="Arial" panose="020B0604020202020204" pitchFamily="34" charset="0"/>
              <a:buNone/>
            </a:pPr>
            <a:endParaRPr kumimoji="1" lang="en-US" altLang="zh-TW" dirty="0"/>
          </a:p>
          <a:p>
            <a:pPr marL="0" indent="0">
              <a:buFont typeface="Arial" panose="020B0604020202020204" pitchFamily="34" charset="0"/>
              <a:buNone/>
            </a:pPr>
            <a:endParaRPr kumimoji="1" lang="en-US" altLang="zh-TW" dirty="0"/>
          </a:p>
          <a:p>
            <a:pPr marL="0" indent="0">
              <a:buFont typeface="Arial" panose="020B0604020202020204" pitchFamily="34" charset="0"/>
              <a:buNone/>
            </a:pPr>
            <a:endParaRPr kumimoji="1" lang="en-US" altLang="zh-TW" dirty="0"/>
          </a:p>
          <a:p>
            <a:pPr marL="0" indent="0">
              <a:buFont typeface="Arial" panose="020B0604020202020204" pitchFamily="34" charset="0"/>
              <a:buNone/>
            </a:pPr>
            <a:endParaRPr kumimoji="1" lang="en-US" altLang="zh-TW" dirty="0"/>
          </a:p>
          <a:p>
            <a:pPr marL="0" indent="0">
              <a:buFont typeface="Arial" panose="020B0604020202020204" pitchFamily="34" charset="0"/>
              <a:buNone/>
            </a:pPr>
            <a:endParaRPr kumimoji="1" lang="en-US" altLang="zh-TW" dirty="0"/>
          </a:p>
          <a:p>
            <a:pPr marL="0" indent="0">
              <a:buFont typeface="Arial" panose="020B0604020202020204" pitchFamily="34" charset="0"/>
              <a:buNone/>
            </a:pPr>
            <a:endParaRPr kumimoji="1" lang="en-US" altLang="zh-TW" dirty="0"/>
          </a:p>
          <a:p>
            <a:pPr marL="171450" indent="-171450">
              <a:buFont typeface="Arial" panose="020B0604020202020204" pitchFamily="34" charset="0"/>
              <a:buChar char="•"/>
            </a:pPr>
            <a:endParaRPr kumimoji="1" lang="zh-TW" altLang="en-US" dirty="0"/>
          </a:p>
        </p:txBody>
      </p:sp>
      <p:sp>
        <p:nvSpPr>
          <p:cNvPr id="4" name="日期版面配置區 3"/>
          <p:cNvSpPr>
            <a:spLocks noGrp="1"/>
          </p:cNvSpPr>
          <p:nvPr>
            <p:ph type="dt" idx="1"/>
          </p:nvPr>
        </p:nvSpPr>
        <p:spPr/>
        <p:txBody>
          <a:bodyPr/>
          <a:lstStyle/>
          <a:p>
            <a:endParaRPr lang="zh-TW" altLang="en-US"/>
          </a:p>
        </p:txBody>
      </p:sp>
    </p:spTree>
    <p:extLst>
      <p:ext uri="{BB962C8B-B14F-4D97-AF65-F5344CB8AC3E}">
        <p14:creationId xmlns:p14="http://schemas.microsoft.com/office/powerpoint/2010/main" val="4428069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一般來說，在車輛行駛方向上障礙物，駕駛會感受到較大的碰撞可能性。因此，本研究假設駕駛對車輛朝向的敏感度較高，在較遠距離就會感受到危險。</a:t>
            </a:r>
          </a:p>
          <a:p>
            <a:r>
              <a:rPr lang="zh-TW" altLang="en-US" dirty="0"/>
              <a:t>本研究使用的指數分布模型，會根據車輛朝向改變指數分布中的 </a:t>
            </a:r>
            <a:r>
              <a:rPr lang="en-US" altLang="zh-TW" dirty="0"/>
              <a:t>lambda</a:t>
            </a:r>
            <a:r>
              <a:rPr lang="zh-TW" altLang="en-US" dirty="0"/>
              <a:t>值，車輛朝向為</a:t>
            </a:r>
            <a:r>
              <a:rPr lang="en-US" altLang="zh-TW" dirty="0"/>
              <a:t>lambda longitudinal</a:t>
            </a:r>
            <a:r>
              <a:rPr lang="zh-TW" altLang="en-US" dirty="0"/>
              <a:t>；而車輛的側向為 </a:t>
            </a:r>
            <a:r>
              <a:rPr lang="en-US" altLang="zh-TW" dirty="0"/>
              <a:t>lambda lateral</a:t>
            </a:r>
            <a:r>
              <a:rPr lang="zh-TW" altLang="en-US" dirty="0"/>
              <a:t>。</a:t>
            </a:r>
          </a:p>
          <a:p>
            <a:r>
              <a:rPr lang="zh-TW" altLang="en-US" dirty="0"/>
              <a:t>可以看到在改變</a:t>
            </a:r>
            <a:r>
              <a:rPr lang="en-US" altLang="zh-TW" dirty="0"/>
              <a:t>lambda</a:t>
            </a:r>
            <a:r>
              <a:rPr lang="zh-TW" altLang="en-US" dirty="0"/>
              <a:t>值後，駕駛在前進方向能從更遠的地方感受到風險。</a:t>
            </a:r>
          </a:p>
          <a:p>
            <a:endParaRPr lang="en-US" altLang="zh-TW" dirty="0"/>
          </a:p>
        </p:txBody>
      </p:sp>
      <p:sp>
        <p:nvSpPr>
          <p:cNvPr id="4" name="日期版面配置區 3"/>
          <p:cNvSpPr>
            <a:spLocks noGrp="1"/>
          </p:cNvSpPr>
          <p:nvPr>
            <p:ph type="dt" idx="1"/>
          </p:nvPr>
        </p:nvSpPr>
        <p:spPr/>
        <p:txBody>
          <a:bodyPr/>
          <a:lstStyle/>
          <a:p>
            <a:endParaRPr lang="zh-TW" altLang="en-US"/>
          </a:p>
        </p:txBody>
      </p:sp>
    </p:spTree>
    <p:extLst>
      <p:ext uri="{BB962C8B-B14F-4D97-AF65-F5344CB8AC3E}">
        <p14:creationId xmlns:p14="http://schemas.microsoft.com/office/powerpoint/2010/main" val="35317689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本研究使用的車輛模型為</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bicycle model</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。它的基本假設是</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a:t>
                </a:r>
                <a:endPar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342900" lvl="0" indent="-342900">
                  <a:buFont typeface="Wingdings" panose="05000000000000000000" pitchFamily="2" charset="2"/>
                  <a:buChar char=""/>
                </a:pP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車輛偏滑角為</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0</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，也就是前輪朝向與車輛行駛方向相同</a:t>
                </a:r>
              </a:p>
              <a:p>
                <a:pPr marL="342900" lvl="0" indent="-342900">
                  <a:buFont typeface="Wingdings" panose="05000000000000000000" pitchFamily="2" charset="2"/>
                  <a:buChar char=""/>
                </a:pP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兩個前輪及兩個後輪分別合併為一個輪胎，相距為</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L </a:t>
                </a:r>
                <a:endPar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342900" lvl="0" indent="-342900">
                  <a:buFont typeface="Wingdings" panose="05000000000000000000" pitchFamily="2" charset="2"/>
                  <a:buChar char=""/>
                </a:pP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車輛的</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local</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座標原點位於後輪的中心</a:t>
                </a:r>
              </a:p>
              <a:p>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我們將此模型的車輛的狀態定為</a:t>
                </a:r>
                <a:r>
                  <a:rPr lang="en-US" altLang="zh-TW" sz="1200" kern="100" dirty="0" err="1">
                    <a:effectLst/>
                    <a:latin typeface="Calibri" panose="020F0502020204030204" pitchFamily="34" charset="0"/>
                    <a:ea typeface="新細明體" panose="02020500000000000000" pitchFamily="18" charset="-120"/>
                    <a:cs typeface="Times New Roman" panose="02020603050405020304" pitchFamily="18" charset="0"/>
                  </a:rPr>
                  <a:t>st</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，由</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global</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的車輛</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X</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Y</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位址，</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local</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的車輛速度</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v</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與</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global</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的車輛朝向</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theta</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組成。</a:t>
                </a:r>
              </a:p>
              <a:p>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車輛的控制命令為後輪加速度</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a</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及前輪轉角</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delta </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組成。</a:t>
                </a:r>
                <a:endPar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車輛狀態的微分</a:t>
                </a:r>
                <a:r>
                  <a:rPr lang="en-US" altLang="zh-TW" sz="1200" kern="100" dirty="0" err="1">
                    <a:effectLst/>
                    <a:latin typeface="Calibri" panose="020F0502020204030204" pitchFamily="34" charset="0"/>
                    <a:ea typeface="新細明體" panose="02020500000000000000" pitchFamily="18" charset="-120"/>
                    <a:cs typeface="Times New Roman" panose="02020603050405020304" pitchFamily="18" charset="0"/>
                  </a:rPr>
                  <a:t>st</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 dot</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為</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a:t>
                </a:r>
                <a:endPar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342900" lvl="0" indent="-342900">
                  <a:buFont typeface="Wingdings" panose="05000000000000000000" pitchFamily="2" charset="2"/>
                  <a:buChar char=""/>
                </a:pP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V Cosine theta</a:t>
                </a:r>
                <a:endPar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342900" lvl="0" indent="-342900">
                  <a:buFont typeface="Wingdings" panose="05000000000000000000" pitchFamily="2" charset="2"/>
                  <a:buChar char=""/>
                </a:pP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V sine theta</a:t>
                </a:r>
                <a:endPar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342900" lvl="0" indent="-342900">
                  <a:buFont typeface="Wingdings" panose="05000000000000000000" pitchFamily="2" charset="2"/>
                  <a:buChar char=""/>
                </a:pP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a</a:t>
                </a:r>
                <a:endPar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342900" lvl="0" indent="-342900">
                  <a:buFont typeface="Wingdings" panose="05000000000000000000" pitchFamily="2" charset="2"/>
                  <a:buChar char=""/>
                </a:pP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v*tangent delta </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除以</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 L</a:t>
                </a:r>
                <a:endPar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而車輛的下一時段狀態為</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 </a:t>
                </a:r>
                <a14:m>
                  <m:oMath xmlns:m="http://schemas.openxmlformats.org/officeDocument/2006/math">
                    <m:sSub>
                      <m:sSubPr>
                        <m:ctrlPr>
                          <a:rPr lang="zh-TW" altLang="zh-TW" sz="12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1200" i="1" kern="100">
                            <a:effectLst/>
                            <a:latin typeface="Cambria Math" panose="02040503050406030204" pitchFamily="18" charset="0"/>
                            <a:ea typeface="新細明體" panose="02020500000000000000" pitchFamily="18" charset="-120"/>
                            <a:cs typeface="Times New Roman" panose="02020603050405020304" pitchFamily="18" charset="0"/>
                          </a:rPr>
                          <m:t>𝑠</m:t>
                        </m:r>
                      </m:e>
                      <m:sub>
                        <m:r>
                          <a:rPr lang="en-US" altLang="zh-TW" sz="1200" i="1" kern="100">
                            <a:effectLst/>
                            <a:latin typeface="Cambria Math" panose="02040503050406030204" pitchFamily="18" charset="0"/>
                            <a:ea typeface="新細明體" panose="02020500000000000000" pitchFamily="18" charset="-120"/>
                            <a:cs typeface="Times New Roman" panose="02020603050405020304" pitchFamily="18" charset="0"/>
                          </a:rPr>
                          <m:t>𝑡</m:t>
                        </m:r>
                      </m:sub>
                    </m:sSub>
                    <m:r>
                      <a:rPr lang="en-US" altLang="zh-TW" sz="1200" i="1" kern="100">
                        <a:effectLst/>
                        <a:latin typeface="Cambria Math" panose="02040503050406030204" pitchFamily="18" charset="0"/>
                        <a:ea typeface="新細明體" panose="02020500000000000000" pitchFamily="18" charset="-120"/>
                        <a:cs typeface="Times New Roman" panose="02020603050405020304" pitchFamily="18" charset="0"/>
                      </a:rPr>
                      <m:t>+</m:t>
                    </m:r>
                    <m:acc>
                      <m:accPr>
                        <m:chr m:val="̇"/>
                        <m:ctrlPr>
                          <a:rPr lang="zh-TW" altLang="zh-TW" sz="1200" i="1" kern="100">
                            <a:effectLst/>
                            <a:latin typeface="Cambria Math" panose="02040503050406030204" pitchFamily="18" charset="0"/>
                            <a:ea typeface="Cambria Math" panose="02040503050406030204" pitchFamily="18" charset="0"/>
                            <a:cs typeface="Times New Roman" panose="02020603050405020304" pitchFamily="18" charset="0"/>
                          </a:rPr>
                        </m:ctrlPr>
                      </m:accPr>
                      <m:e>
                        <m:sSub>
                          <m:sSubPr>
                            <m:ctrlPr>
                              <a:rPr lang="zh-TW" altLang="zh-TW" sz="12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1200" i="1" kern="100">
                                <a:effectLst/>
                                <a:latin typeface="Cambria Math" panose="02040503050406030204" pitchFamily="18" charset="0"/>
                                <a:ea typeface="新細明體" panose="02020500000000000000" pitchFamily="18" charset="-120"/>
                                <a:cs typeface="Times New Roman" panose="02020603050405020304" pitchFamily="18" charset="0"/>
                              </a:rPr>
                              <m:t>𝑠</m:t>
                            </m:r>
                          </m:e>
                          <m:sub>
                            <m:r>
                              <a:rPr lang="en-US" altLang="zh-TW" sz="1200" i="1" kern="100">
                                <a:effectLst/>
                                <a:latin typeface="Cambria Math" panose="02040503050406030204" pitchFamily="18" charset="0"/>
                                <a:ea typeface="新細明體" panose="02020500000000000000" pitchFamily="18" charset="-120"/>
                                <a:cs typeface="Times New Roman" panose="02020603050405020304" pitchFamily="18" charset="0"/>
                              </a:rPr>
                              <m:t>𝑡</m:t>
                            </m:r>
                          </m:sub>
                        </m:sSub>
                      </m:e>
                    </m:acc>
                    <m:r>
                      <a:rPr lang="en-US" altLang="zh-TW" sz="1200" i="1" kern="100">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1200" i="1" kern="100">
                        <a:effectLst/>
                        <a:latin typeface="Cambria Math" panose="02040503050406030204" pitchFamily="18" charset="0"/>
                        <a:ea typeface="新細明體" panose="02020500000000000000" pitchFamily="18" charset="-120"/>
                        <a:cs typeface="Times New Roman" panose="02020603050405020304" pitchFamily="18" charset="0"/>
                      </a:rPr>
                      <m:t>𝑑𝑡</m:t>
                    </m:r>
                  </m:oMath>
                </a14:m>
                <a:endPar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endPar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endPar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0" indent="0">
                  <a:buFont typeface="Arial" panose="020B0604020202020204" pitchFamily="34" charset="0"/>
                  <a:buNone/>
                </a:pPr>
                <a:endParaRPr kumimoji="1" lang="en-US" altLang="zh-TW" i="0" dirty="0"/>
              </a:p>
              <a:p>
                <a:pPr marL="0" indent="0">
                  <a:buFont typeface="Arial" panose="020B0604020202020204" pitchFamily="34" charset="0"/>
                  <a:buNone/>
                </a:pPr>
                <a:endParaRPr kumimoji="1" lang="en-US" altLang="zh-TW" i="0" dirty="0"/>
              </a:p>
              <a:p>
                <a:pPr marL="0" indent="0">
                  <a:buFont typeface="Arial" panose="020B0604020202020204" pitchFamily="34" charset="0"/>
                  <a:buNone/>
                </a:pPr>
                <a:endParaRPr kumimoji="1" lang="en-US" altLang="zh-TW" i="0" dirty="0"/>
              </a:p>
              <a:p>
                <a:pPr marL="171450" indent="-171450">
                  <a:buFont typeface="Arial" panose="020B0604020202020204" pitchFamily="34" charset="0"/>
                  <a:buChar char="•"/>
                </a:pPr>
                <a:endParaRPr kumimoji="1" lang="en-US" altLang="zh-TW" i="0" dirty="0"/>
              </a:p>
              <a:p>
                <a:pPr marL="171450" indent="-171450">
                  <a:buFont typeface="Arial" panose="020B0604020202020204" pitchFamily="34" charset="0"/>
                  <a:buChar char="•"/>
                </a:pPr>
                <a:endParaRPr kumimoji="1" lang="zh-TW" altLang="en-US" i="0" dirty="0"/>
              </a:p>
            </p:txBody>
          </p:sp>
        </mc:Choice>
        <mc:Fallback xmlns="">
          <p:sp>
            <p:nvSpPr>
              <p:cNvPr id="3" name="備忘稿版面配置區 2"/>
              <p:cNvSpPr>
                <a:spLocks noGrp="1"/>
              </p:cNvSpPr>
              <p:nvPr>
                <p:ph type="body" idx="1"/>
              </p:nvPr>
            </p:nvSpPr>
            <p:spPr/>
            <p:txBody>
              <a:bodyPr/>
              <a:lstStyle/>
              <a:p>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本研究使用的車輛模型為</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bicycle model</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。它的基本假設是</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a:t>
                </a:r>
                <a:endPar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342900" lvl="0" indent="-342900">
                  <a:buFont typeface="Wingdings" panose="05000000000000000000" pitchFamily="2" charset="2"/>
                  <a:buChar char=""/>
                </a:pP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車輛偏滑角為</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0</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，也就是前輪朝向與車輛行駛方向相同</a:t>
                </a:r>
              </a:p>
              <a:p>
                <a:pPr marL="342900" lvl="0" indent="-342900">
                  <a:buFont typeface="Wingdings" panose="05000000000000000000" pitchFamily="2" charset="2"/>
                  <a:buChar char=""/>
                </a:pP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兩個前輪及兩個後輪分別合併為一個輪胎，相距為</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L </a:t>
                </a:r>
                <a:endPar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342900" lvl="0" indent="-342900">
                  <a:buFont typeface="Wingdings" panose="05000000000000000000" pitchFamily="2" charset="2"/>
                  <a:buChar char=""/>
                </a:pP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車輛的</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local</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座標原點位於後輪的中心</a:t>
                </a:r>
              </a:p>
              <a:p>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我們將此模型的車輛的狀態定為</a:t>
                </a:r>
                <a:r>
                  <a:rPr lang="en-US" altLang="zh-TW" sz="1200" kern="100" dirty="0" err="1">
                    <a:effectLst/>
                    <a:latin typeface="Calibri" panose="020F0502020204030204" pitchFamily="34" charset="0"/>
                    <a:ea typeface="新細明體" panose="02020500000000000000" pitchFamily="18" charset="-120"/>
                    <a:cs typeface="Times New Roman" panose="02020603050405020304" pitchFamily="18" charset="0"/>
                  </a:rPr>
                  <a:t>st</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，由</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global</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的車輛</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X</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Y</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位址，</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local</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的車輛速度</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v</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與</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global</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的車輛朝向</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theta</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組成。</a:t>
                </a:r>
              </a:p>
              <a:p>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車輛的控制命令為後輪加速度</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a</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及前輪轉角</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delta </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組成。</a:t>
                </a:r>
                <a:endPar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車輛狀態的微分</a:t>
                </a:r>
                <a:r>
                  <a:rPr lang="en-US" altLang="zh-TW" sz="1200" kern="100" dirty="0" err="1">
                    <a:effectLst/>
                    <a:latin typeface="Calibri" panose="020F0502020204030204" pitchFamily="34" charset="0"/>
                    <a:ea typeface="新細明體" panose="02020500000000000000" pitchFamily="18" charset="-120"/>
                    <a:cs typeface="Times New Roman" panose="02020603050405020304" pitchFamily="18" charset="0"/>
                  </a:rPr>
                  <a:t>st</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 dot</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為</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a:t>
                </a:r>
                <a:endPar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342900" lvl="0" indent="-342900">
                  <a:buFont typeface="Wingdings" panose="05000000000000000000" pitchFamily="2" charset="2"/>
                  <a:buChar char=""/>
                </a:pP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V Cosine theta</a:t>
                </a:r>
                <a:endPar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342900" lvl="0" indent="-342900">
                  <a:buFont typeface="Wingdings" panose="05000000000000000000" pitchFamily="2" charset="2"/>
                  <a:buChar char=""/>
                </a:pP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V sine theta</a:t>
                </a:r>
                <a:endPar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342900" lvl="0" indent="-342900">
                  <a:buFont typeface="Wingdings" panose="05000000000000000000" pitchFamily="2" charset="2"/>
                  <a:buChar char=""/>
                </a:pP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a</a:t>
                </a:r>
                <a:endPar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342900" lvl="0" indent="-342900">
                  <a:buFont typeface="Wingdings" panose="05000000000000000000" pitchFamily="2" charset="2"/>
                  <a:buChar char=""/>
                </a:pP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v*tangent delta </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除以</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 L</a:t>
                </a:r>
                <a:endPar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而車輛的下一時段狀態為</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 </a:t>
                </a:r>
                <a:r>
                  <a:rPr lang="en-US" altLang="zh-TW" sz="1200" i="0" kern="100">
                    <a:effectLst/>
                    <a:latin typeface="Cambria Math" panose="02040503050406030204" pitchFamily="18" charset="0"/>
                    <a:ea typeface="新細明體" panose="02020500000000000000" pitchFamily="18" charset="-120"/>
                    <a:cs typeface="Times New Roman" panose="02020603050405020304" pitchFamily="18" charset="0"/>
                  </a:rPr>
                  <a:t>𝑠</a:t>
                </a:r>
                <a:r>
                  <a:rPr lang="zh-TW" altLang="zh-TW" sz="1200" i="0" kern="100">
                    <a:effectLst/>
                    <a:latin typeface="Cambria Math" panose="02040503050406030204" pitchFamily="18" charset="0"/>
                    <a:ea typeface="新細明體" panose="02020500000000000000" pitchFamily="18" charset="-120"/>
                    <a:cs typeface="Times New Roman" panose="02020603050405020304" pitchFamily="18" charset="0"/>
                  </a:rPr>
                  <a:t>_</a:t>
                </a:r>
                <a:r>
                  <a:rPr lang="en-US" altLang="zh-TW" sz="1200" i="0" kern="100">
                    <a:effectLst/>
                    <a:latin typeface="Cambria Math" panose="02040503050406030204" pitchFamily="18" charset="0"/>
                    <a:ea typeface="新細明體" panose="02020500000000000000" pitchFamily="18" charset="-120"/>
                    <a:cs typeface="Times New Roman" panose="02020603050405020304" pitchFamily="18" charset="0"/>
                  </a:rPr>
                  <a:t>𝑡+</a:t>
                </a:r>
                <a:r>
                  <a:rPr lang="zh-TW" altLang="zh-TW" sz="1200" i="0" kern="100">
                    <a:effectLst/>
                    <a:latin typeface="Cambria Math" panose="02040503050406030204" pitchFamily="18" charset="0"/>
                    <a:cs typeface="Times New Roman" panose="02020603050405020304" pitchFamily="18" charset="0"/>
                  </a:rPr>
                  <a:t>(</a:t>
                </a:r>
                <a:r>
                  <a:rPr lang="en-US" altLang="zh-TW" sz="1200" i="0" kern="100">
                    <a:effectLst/>
                    <a:latin typeface="Cambria Math" panose="02040503050406030204" pitchFamily="18" charset="0"/>
                    <a:ea typeface="新細明體" panose="02020500000000000000" pitchFamily="18" charset="-120"/>
                    <a:cs typeface="Times New Roman" panose="02020603050405020304" pitchFamily="18" charset="0"/>
                  </a:rPr>
                  <a:t>𝑠</a:t>
                </a:r>
                <a:r>
                  <a:rPr lang="zh-TW" altLang="zh-TW" sz="1200" i="0" kern="100">
                    <a:effectLst/>
                    <a:latin typeface="Cambria Math" panose="02040503050406030204" pitchFamily="18" charset="0"/>
                    <a:ea typeface="新細明體" panose="02020500000000000000" pitchFamily="18" charset="-120"/>
                    <a:cs typeface="Times New Roman" panose="02020603050405020304" pitchFamily="18" charset="0"/>
                  </a:rPr>
                  <a:t>_</a:t>
                </a:r>
                <a:r>
                  <a:rPr lang="en-US" altLang="zh-TW" sz="1200" i="0" kern="100">
                    <a:effectLst/>
                    <a:latin typeface="Cambria Math" panose="02040503050406030204" pitchFamily="18" charset="0"/>
                    <a:ea typeface="新細明體" panose="02020500000000000000" pitchFamily="18" charset="-120"/>
                    <a:cs typeface="Times New Roman" panose="02020603050405020304" pitchFamily="18" charset="0"/>
                  </a:rPr>
                  <a:t>𝑡 </a:t>
                </a:r>
                <a:r>
                  <a:rPr lang="zh-TW" altLang="zh-TW" sz="1200" i="0" kern="100">
                    <a:effectLst/>
                    <a:latin typeface="Cambria Math" panose="02040503050406030204" pitchFamily="18" charset="0"/>
                    <a:ea typeface="新細明體" panose="02020500000000000000" pitchFamily="18" charset="-120"/>
                    <a:cs typeface="Times New Roman" panose="02020603050405020304" pitchFamily="18" charset="0"/>
                  </a:rPr>
                  <a:t>) ̇</a:t>
                </a:r>
                <a:r>
                  <a:rPr lang="en-US" altLang="zh-TW" sz="1200" i="0" kern="100">
                    <a:effectLst/>
                    <a:latin typeface="Cambria Math" panose="02040503050406030204" pitchFamily="18" charset="0"/>
                    <a:ea typeface="新細明體" panose="02020500000000000000" pitchFamily="18" charset="-120"/>
                    <a:cs typeface="Times New Roman" panose="02020603050405020304" pitchFamily="18" charset="0"/>
                  </a:rPr>
                  <a:t>∗𝑑𝑡</a:t>
                </a:r>
                <a:endPar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endPar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endPar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0" indent="0">
                  <a:buFont typeface="Arial" panose="020B0604020202020204" pitchFamily="34" charset="0"/>
                  <a:buNone/>
                </a:pPr>
                <a:endParaRPr kumimoji="1" lang="en-US" altLang="zh-TW" i="0" dirty="0"/>
              </a:p>
              <a:p>
                <a:pPr marL="0" indent="0">
                  <a:buFont typeface="Arial" panose="020B0604020202020204" pitchFamily="34" charset="0"/>
                  <a:buNone/>
                </a:pPr>
                <a:endParaRPr kumimoji="1" lang="en-US" altLang="zh-TW" i="0" dirty="0"/>
              </a:p>
              <a:p>
                <a:pPr marL="0" indent="0">
                  <a:buFont typeface="Arial" panose="020B0604020202020204" pitchFamily="34" charset="0"/>
                  <a:buNone/>
                </a:pPr>
                <a:endParaRPr kumimoji="1" lang="en-US" altLang="zh-TW" i="0" dirty="0"/>
              </a:p>
              <a:p>
                <a:pPr marL="171450" indent="-171450">
                  <a:buFont typeface="Arial" panose="020B0604020202020204" pitchFamily="34" charset="0"/>
                  <a:buChar char="•"/>
                </a:pPr>
                <a:endParaRPr kumimoji="1" lang="en-US" altLang="zh-TW" i="0" dirty="0"/>
              </a:p>
              <a:p>
                <a:pPr marL="171450" indent="-171450">
                  <a:buFont typeface="Arial" panose="020B0604020202020204" pitchFamily="34" charset="0"/>
                  <a:buChar char="•"/>
                </a:pPr>
                <a:endParaRPr kumimoji="1" lang="zh-TW" altLang="en-US" i="0" dirty="0"/>
              </a:p>
            </p:txBody>
          </p:sp>
        </mc:Fallback>
      </mc:AlternateContent>
      <p:sp>
        <p:nvSpPr>
          <p:cNvPr id="4" name="日期版面配置區 3"/>
          <p:cNvSpPr>
            <a:spLocks noGrp="1"/>
          </p:cNvSpPr>
          <p:nvPr>
            <p:ph type="dt" idx="1"/>
          </p:nvPr>
        </p:nvSpPr>
        <p:spPr/>
        <p:txBody>
          <a:bodyPr/>
          <a:lstStyle/>
          <a:p>
            <a:endParaRPr lang="zh-TW" altLang="en-US"/>
          </a:p>
        </p:txBody>
      </p:sp>
    </p:spTree>
    <p:extLst>
      <p:ext uri="{BB962C8B-B14F-4D97-AF65-F5344CB8AC3E}">
        <p14:creationId xmlns:p14="http://schemas.microsoft.com/office/powerpoint/2010/main" val="26751281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本研究根據前面定義的風險評估法以及車輛模型，使用最佳化方法進行碰撞迴避。</a:t>
                </a:r>
              </a:p>
              <a:p>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目標函數為</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 </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最小化車輛下時間段狀態與車輛理想狀態的差距。</a:t>
                </a:r>
              </a:p>
              <a:p>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最佳化變數則是</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 </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前一頁的控制命令</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a</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以及</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delta</a:t>
                </a:r>
                <a:endPar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此最佳化透過若干個限制式來符合前面的風險評估法及車輛模型</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a:t>
                </a:r>
                <a:endPar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342900" lvl="0" indent="-342900">
                  <a:buFont typeface="Wingdings" panose="05000000000000000000" pitchFamily="2" charset="2"/>
                  <a:buChar char=""/>
                </a:pP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第一個限制式為</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 </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車輛的下一時段狀態等於 </a:t>
                </a:r>
                <a14:m>
                  <m:oMath xmlns:m="http://schemas.openxmlformats.org/officeDocument/2006/math">
                    <m:sSub>
                      <m:sSubPr>
                        <m:ctrlPr>
                          <a:rPr lang="zh-TW" altLang="zh-TW" sz="12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1200" i="1" kern="100">
                            <a:effectLst/>
                            <a:latin typeface="Cambria Math" panose="02040503050406030204" pitchFamily="18" charset="0"/>
                            <a:ea typeface="新細明體" panose="02020500000000000000" pitchFamily="18" charset="-120"/>
                            <a:cs typeface="Times New Roman" panose="02020603050405020304" pitchFamily="18" charset="0"/>
                          </a:rPr>
                          <m:t>𝑠</m:t>
                        </m:r>
                      </m:e>
                      <m:sub>
                        <m:r>
                          <a:rPr lang="en-US" altLang="zh-TW" sz="1200" i="1" kern="100">
                            <a:effectLst/>
                            <a:latin typeface="Cambria Math" panose="02040503050406030204" pitchFamily="18" charset="0"/>
                            <a:ea typeface="新細明體" panose="02020500000000000000" pitchFamily="18" charset="-120"/>
                            <a:cs typeface="Times New Roman" panose="02020603050405020304" pitchFamily="18" charset="0"/>
                          </a:rPr>
                          <m:t>𝑡</m:t>
                        </m:r>
                      </m:sub>
                    </m:sSub>
                    <m:r>
                      <a:rPr lang="en-US" altLang="zh-TW" sz="1200" i="1" kern="100">
                        <a:effectLst/>
                        <a:latin typeface="Cambria Math" panose="02040503050406030204" pitchFamily="18" charset="0"/>
                        <a:ea typeface="新細明體" panose="02020500000000000000" pitchFamily="18" charset="-120"/>
                        <a:cs typeface="Times New Roman" panose="02020603050405020304" pitchFamily="18" charset="0"/>
                      </a:rPr>
                      <m:t>+</m:t>
                    </m:r>
                    <m:acc>
                      <m:accPr>
                        <m:chr m:val="̇"/>
                        <m:ctrlPr>
                          <a:rPr lang="zh-TW" altLang="zh-TW" sz="1200" i="1" kern="100">
                            <a:effectLst/>
                            <a:latin typeface="Cambria Math" panose="02040503050406030204" pitchFamily="18" charset="0"/>
                            <a:ea typeface="Cambria Math" panose="02040503050406030204" pitchFamily="18" charset="0"/>
                            <a:cs typeface="Times New Roman" panose="02020603050405020304" pitchFamily="18" charset="0"/>
                          </a:rPr>
                        </m:ctrlPr>
                      </m:accPr>
                      <m:e>
                        <m:sSub>
                          <m:sSubPr>
                            <m:ctrlPr>
                              <a:rPr lang="zh-TW" altLang="zh-TW" sz="12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1200" i="1" kern="100">
                                <a:effectLst/>
                                <a:latin typeface="Cambria Math" panose="02040503050406030204" pitchFamily="18" charset="0"/>
                                <a:ea typeface="新細明體" panose="02020500000000000000" pitchFamily="18" charset="-120"/>
                                <a:cs typeface="Times New Roman" panose="02020603050405020304" pitchFamily="18" charset="0"/>
                              </a:rPr>
                              <m:t>𝑠</m:t>
                            </m:r>
                          </m:e>
                          <m:sub>
                            <m:r>
                              <a:rPr lang="en-US" altLang="zh-TW" sz="1200" i="1" kern="100">
                                <a:effectLst/>
                                <a:latin typeface="Cambria Math" panose="02040503050406030204" pitchFamily="18" charset="0"/>
                                <a:ea typeface="新細明體" panose="02020500000000000000" pitchFamily="18" charset="-120"/>
                                <a:cs typeface="Times New Roman" panose="02020603050405020304" pitchFamily="18" charset="0"/>
                              </a:rPr>
                              <m:t>𝑡</m:t>
                            </m:r>
                          </m:sub>
                        </m:sSub>
                      </m:e>
                    </m:acc>
                    <m:r>
                      <a:rPr lang="en-US" altLang="zh-TW" sz="1200" i="1" kern="100">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1200" i="1" kern="100">
                        <a:effectLst/>
                        <a:latin typeface="Cambria Math" panose="02040503050406030204" pitchFamily="18" charset="0"/>
                        <a:ea typeface="新細明體" panose="02020500000000000000" pitchFamily="18" charset="-120"/>
                        <a:cs typeface="Times New Roman" panose="02020603050405020304" pitchFamily="18" charset="0"/>
                      </a:rPr>
                      <m:t>𝑑𝑡</m:t>
                    </m:r>
                  </m:oMath>
                </a14:m>
                <a:endPar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342900" lvl="0" indent="-342900">
                  <a:buFont typeface="Wingdings" panose="05000000000000000000" pitchFamily="2" charset="2"/>
                  <a:buChar char=""/>
                </a:pP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第二條限制式則規範車輛下一個時間點的狀態之風險，應小於等於可接受風險</a:t>
                </a:r>
              </a:p>
              <a:p>
                <a:pPr marL="342900" lvl="0" indent="-342900">
                  <a:buFont typeface="Wingdings" panose="05000000000000000000" pitchFamily="2" charset="2"/>
                  <a:buChar char=""/>
                </a:pP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其餘的限制式，則是限定車輛模型的運動學參數應位於合理數值內</a:t>
                </a:r>
              </a:p>
              <a:p>
                <a:endParaRPr kumimoji="1" lang="en-US" altLang="zh-TW" dirty="0"/>
              </a:p>
              <a:p>
                <a:endParaRPr kumimoji="1" lang="en-US" altLang="zh-TW" dirty="0"/>
              </a:p>
              <a:p>
                <a:endParaRPr kumimoji="1" lang="en-US" altLang="zh-TW" dirty="0"/>
              </a:p>
            </p:txBody>
          </p:sp>
        </mc:Choice>
        <mc:Fallback xmlns="">
          <p:sp>
            <p:nvSpPr>
              <p:cNvPr id="3" name="備忘稿版面配置區 2"/>
              <p:cNvSpPr>
                <a:spLocks noGrp="1"/>
              </p:cNvSpPr>
              <p:nvPr>
                <p:ph type="body" idx="1"/>
              </p:nvPr>
            </p:nvSpPr>
            <p:spPr/>
            <p:txBody>
              <a:bodyPr/>
              <a:lstStyle/>
              <a:p>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本研究根據前面定義的風險評估法以及車輛模型，使用最佳化方法進行碰撞迴避。</a:t>
                </a:r>
              </a:p>
              <a:p>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目標函數為</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 </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最小化車輛下時間段狀態與車輛理想狀態的差距。</a:t>
                </a:r>
              </a:p>
              <a:p>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最佳化變數則是</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 </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前一頁的控制命令</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a</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以及</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delta</a:t>
                </a:r>
                <a:endPar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此最佳化透過若干個限制式來符合前面的風險評估法及車輛模型</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a:t>
                </a:r>
                <a:endPar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342900" lvl="0" indent="-342900">
                  <a:buFont typeface="Wingdings" panose="05000000000000000000" pitchFamily="2" charset="2"/>
                  <a:buChar char=""/>
                </a:pP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第一個限制式為</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 </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車輛的下一時段狀態等於 </a:t>
                </a:r>
                <a:r>
                  <a:rPr lang="en-US" altLang="zh-TW" sz="1200" i="0" kern="100">
                    <a:effectLst/>
                    <a:latin typeface="Cambria Math" panose="02040503050406030204" pitchFamily="18" charset="0"/>
                    <a:ea typeface="新細明體" panose="02020500000000000000" pitchFamily="18" charset="-120"/>
                    <a:cs typeface="Times New Roman" panose="02020603050405020304" pitchFamily="18" charset="0"/>
                  </a:rPr>
                  <a:t>𝑠</a:t>
                </a:r>
                <a:r>
                  <a:rPr lang="zh-TW" altLang="zh-TW" sz="1200" i="0" kern="100">
                    <a:effectLst/>
                    <a:latin typeface="Cambria Math" panose="02040503050406030204" pitchFamily="18" charset="0"/>
                    <a:ea typeface="新細明體" panose="02020500000000000000" pitchFamily="18" charset="-120"/>
                    <a:cs typeface="Times New Roman" panose="02020603050405020304" pitchFamily="18" charset="0"/>
                  </a:rPr>
                  <a:t>_</a:t>
                </a:r>
                <a:r>
                  <a:rPr lang="en-US" altLang="zh-TW" sz="1200" i="0" kern="100">
                    <a:effectLst/>
                    <a:latin typeface="Cambria Math" panose="02040503050406030204" pitchFamily="18" charset="0"/>
                    <a:ea typeface="新細明體" panose="02020500000000000000" pitchFamily="18" charset="-120"/>
                    <a:cs typeface="Times New Roman" panose="02020603050405020304" pitchFamily="18" charset="0"/>
                  </a:rPr>
                  <a:t>𝑡+</a:t>
                </a:r>
                <a:r>
                  <a:rPr lang="zh-TW" altLang="zh-TW" sz="1200" i="0" kern="100">
                    <a:effectLst/>
                    <a:latin typeface="Cambria Math" panose="02040503050406030204" pitchFamily="18" charset="0"/>
                    <a:cs typeface="Times New Roman" panose="02020603050405020304" pitchFamily="18" charset="0"/>
                  </a:rPr>
                  <a:t>(</a:t>
                </a:r>
                <a:r>
                  <a:rPr lang="en-US" altLang="zh-TW" sz="1200" i="0" kern="100">
                    <a:effectLst/>
                    <a:latin typeface="Cambria Math" panose="02040503050406030204" pitchFamily="18" charset="0"/>
                    <a:ea typeface="新細明體" panose="02020500000000000000" pitchFamily="18" charset="-120"/>
                    <a:cs typeface="Times New Roman" panose="02020603050405020304" pitchFamily="18" charset="0"/>
                  </a:rPr>
                  <a:t>𝑠</a:t>
                </a:r>
                <a:r>
                  <a:rPr lang="zh-TW" altLang="zh-TW" sz="1200" i="0" kern="100">
                    <a:effectLst/>
                    <a:latin typeface="Cambria Math" panose="02040503050406030204" pitchFamily="18" charset="0"/>
                    <a:ea typeface="新細明體" panose="02020500000000000000" pitchFamily="18" charset="-120"/>
                    <a:cs typeface="Times New Roman" panose="02020603050405020304" pitchFamily="18" charset="0"/>
                  </a:rPr>
                  <a:t>_</a:t>
                </a:r>
                <a:r>
                  <a:rPr lang="en-US" altLang="zh-TW" sz="1200" i="0" kern="100">
                    <a:effectLst/>
                    <a:latin typeface="Cambria Math" panose="02040503050406030204" pitchFamily="18" charset="0"/>
                    <a:ea typeface="新細明體" panose="02020500000000000000" pitchFamily="18" charset="-120"/>
                    <a:cs typeface="Times New Roman" panose="02020603050405020304" pitchFamily="18" charset="0"/>
                  </a:rPr>
                  <a:t>𝑡 </a:t>
                </a:r>
                <a:r>
                  <a:rPr lang="zh-TW" altLang="zh-TW" sz="1200" i="0" kern="100">
                    <a:effectLst/>
                    <a:latin typeface="Cambria Math" panose="02040503050406030204" pitchFamily="18" charset="0"/>
                    <a:ea typeface="新細明體" panose="02020500000000000000" pitchFamily="18" charset="-120"/>
                    <a:cs typeface="Times New Roman" panose="02020603050405020304" pitchFamily="18" charset="0"/>
                  </a:rPr>
                  <a:t>) ̇</a:t>
                </a:r>
                <a:r>
                  <a:rPr lang="en-US" altLang="zh-TW" sz="1200" i="0" kern="100">
                    <a:effectLst/>
                    <a:latin typeface="Cambria Math" panose="02040503050406030204" pitchFamily="18" charset="0"/>
                    <a:ea typeface="新細明體" panose="02020500000000000000" pitchFamily="18" charset="-120"/>
                    <a:cs typeface="Times New Roman" panose="02020603050405020304" pitchFamily="18" charset="0"/>
                  </a:rPr>
                  <a:t>∗𝑑𝑡</a:t>
                </a:r>
                <a:endPar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342900" lvl="0" indent="-342900">
                  <a:buFont typeface="Wingdings" panose="05000000000000000000" pitchFamily="2" charset="2"/>
                  <a:buChar char=""/>
                </a:pP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第二條限制式則規範車輛下一個時間點的狀態之風險，應小於等於可接受風險</a:t>
                </a:r>
              </a:p>
              <a:p>
                <a:pPr marL="342900" lvl="0" indent="-342900">
                  <a:buFont typeface="Wingdings" panose="05000000000000000000" pitchFamily="2" charset="2"/>
                  <a:buChar char=""/>
                </a:pP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其餘的限制式，則是限定車輛模型的運動學參數應位於合理數值內</a:t>
                </a:r>
              </a:p>
              <a:p>
                <a:endParaRPr kumimoji="1" lang="en-US" altLang="zh-TW" dirty="0"/>
              </a:p>
              <a:p>
                <a:endParaRPr kumimoji="1" lang="en-US" altLang="zh-TW" dirty="0"/>
              </a:p>
              <a:p>
                <a:endParaRPr kumimoji="1" lang="en-US" altLang="zh-TW" dirty="0"/>
              </a:p>
            </p:txBody>
          </p:sp>
        </mc:Fallback>
      </mc:AlternateContent>
      <p:sp>
        <p:nvSpPr>
          <p:cNvPr id="4" name="日期版面配置區 3"/>
          <p:cNvSpPr>
            <a:spLocks noGrp="1"/>
          </p:cNvSpPr>
          <p:nvPr>
            <p:ph type="dt" idx="1"/>
          </p:nvPr>
        </p:nvSpPr>
        <p:spPr/>
        <p:txBody>
          <a:bodyPr/>
          <a:lstStyle/>
          <a:p>
            <a:endParaRPr lang="zh-TW" altLang="en-US"/>
          </a:p>
        </p:txBody>
      </p:sp>
    </p:spTree>
    <p:extLst>
      <p:ext uri="{BB962C8B-B14F-4D97-AF65-F5344CB8AC3E}">
        <p14:creationId xmlns:p14="http://schemas.microsoft.com/office/powerpoint/2010/main" val="291904366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標題投影片">
    <p:spTree>
      <p:nvGrpSpPr>
        <p:cNvPr id="1" name=""/>
        <p:cNvGrpSpPr/>
        <p:nvPr/>
      </p:nvGrpSpPr>
      <p:grpSpPr>
        <a:xfrm>
          <a:off x="0" y="0"/>
          <a:ext cx="0" cy="0"/>
          <a:chOff x="0" y="0"/>
          <a:chExt cx="0" cy="0"/>
        </a:xfrm>
      </p:grpSpPr>
      <p:pic>
        <p:nvPicPr>
          <p:cNvPr id="11" name="圖片 10"/>
          <p:cNvPicPr>
            <a:picLocks noChangeAspect="1"/>
          </p:cNvPicPr>
          <p:nvPr userDrawn="1"/>
        </p:nvPicPr>
        <p:blipFill rotWithShape="1">
          <a:blip r:embed="rId2" cstate="print">
            <a:extLst>
              <a:ext uri="{28A0092B-C50C-407E-A947-70E740481C1C}">
                <a14:useLocalDpi xmlns:a14="http://schemas.microsoft.com/office/drawing/2010/main" val="0"/>
              </a:ext>
            </a:extLst>
          </a:blip>
          <a:srcRect t="96385"/>
          <a:stretch/>
        </p:blipFill>
        <p:spPr>
          <a:xfrm>
            <a:off x="0" y="6617898"/>
            <a:ext cx="9144000" cy="247926"/>
          </a:xfrm>
          <a:prstGeom prst="rect">
            <a:avLst/>
          </a:prstGeom>
        </p:spPr>
      </p:pic>
      <p:pic>
        <p:nvPicPr>
          <p:cNvPr id="10" name="圖片 9"/>
          <p:cNvPicPr>
            <a:picLocks noChangeAspect="1"/>
          </p:cNvPicPr>
          <p:nvPr userDrawn="1"/>
        </p:nvPicPr>
        <p:blipFill>
          <a:blip r:embed="rId3"/>
          <a:stretch>
            <a:fillRect/>
          </a:stretch>
        </p:blipFill>
        <p:spPr>
          <a:xfrm>
            <a:off x="0" y="6610350"/>
            <a:ext cx="9144000" cy="247650"/>
          </a:xfrm>
          <a:prstGeom prst="rect">
            <a:avLst/>
          </a:prstGeom>
        </p:spPr>
      </p:pic>
      <p:sp>
        <p:nvSpPr>
          <p:cNvPr id="2" name="Title 1"/>
          <p:cNvSpPr>
            <a:spLocks noGrp="1"/>
          </p:cNvSpPr>
          <p:nvPr>
            <p:ph type="ctrTitle"/>
          </p:nvPr>
        </p:nvSpPr>
        <p:spPr>
          <a:xfrm>
            <a:off x="685800" y="1340082"/>
            <a:ext cx="7772400" cy="2387600"/>
          </a:xfrm>
        </p:spPr>
        <p:txBody>
          <a:bodyPr anchor="b">
            <a:normAutofit/>
          </a:bodyPr>
          <a:lstStyle>
            <a:lvl1pPr algn="ctr">
              <a:defRPr sz="4400">
                <a:latin typeface="+mj-lt"/>
              </a:defRPr>
            </a:lvl1pPr>
          </a:lstStyle>
          <a:p>
            <a:r>
              <a:rPr lang="en-US" altLang="zh-TW"/>
              <a:t>Click to edit Master title style</a:t>
            </a:r>
            <a:endParaRPr lang="en-US"/>
          </a:p>
        </p:txBody>
      </p:sp>
      <p:sp>
        <p:nvSpPr>
          <p:cNvPr id="5" name="Slide Number Placeholder 5"/>
          <p:cNvSpPr>
            <a:spLocks noGrp="1"/>
          </p:cNvSpPr>
          <p:nvPr>
            <p:ph type="sldNum" sz="quarter" idx="12"/>
          </p:nvPr>
        </p:nvSpPr>
        <p:spPr>
          <a:xfrm>
            <a:off x="7086600" y="6625672"/>
            <a:ext cx="2057400" cy="216000"/>
          </a:xfrm>
        </p:spPr>
        <p:txBody>
          <a:bodyPr/>
          <a:lstStyle>
            <a:lvl1pPr>
              <a:defRPr sz="1000">
                <a:solidFill>
                  <a:schemeClr val="bg1"/>
                </a:solidFill>
                <a:latin typeface="+mj-lt"/>
                <a:ea typeface="+mj-ea"/>
              </a:defRPr>
            </a:lvl1pPr>
          </a:lstStyle>
          <a:p>
            <a:fld id="{6D77D3CB-5987-4045-A9DE-313BCFC794EF}" type="slidenum">
              <a:rPr lang="zh-TW" altLang="en-US" smtClean="0"/>
              <a:pPr/>
              <a:t>‹#›</a:t>
            </a:fld>
            <a:endParaRPr lang="zh-TW" altLang="en-US"/>
          </a:p>
        </p:txBody>
      </p:sp>
    </p:spTree>
    <p:extLst>
      <p:ext uri="{BB962C8B-B14F-4D97-AF65-F5344CB8AC3E}">
        <p14:creationId xmlns:p14="http://schemas.microsoft.com/office/powerpoint/2010/main" val="32120753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1_標題投影片">
    <p:spTree>
      <p:nvGrpSpPr>
        <p:cNvPr id="1" name=""/>
        <p:cNvGrpSpPr/>
        <p:nvPr/>
      </p:nvGrpSpPr>
      <p:grpSpPr>
        <a:xfrm>
          <a:off x="0" y="0"/>
          <a:ext cx="0" cy="0"/>
          <a:chOff x="0" y="0"/>
          <a:chExt cx="0" cy="0"/>
        </a:xfrm>
      </p:grpSpPr>
      <p:pic>
        <p:nvPicPr>
          <p:cNvPr id="9" name="圖片 8"/>
          <p:cNvPicPr>
            <a:picLocks noChangeAspect="1"/>
          </p:cNvPicPr>
          <p:nvPr userDrawn="1"/>
        </p:nvPicPr>
        <p:blipFill rotWithShape="1">
          <a:blip r:embed="rId2" cstate="print">
            <a:extLst>
              <a:ext uri="{28A0092B-C50C-407E-A947-70E740481C1C}">
                <a14:useLocalDpi xmlns:a14="http://schemas.microsoft.com/office/drawing/2010/main" val="0"/>
              </a:ext>
            </a:extLst>
          </a:blip>
          <a:srcRect t="96385"/>
          <a:stretch/>
        </p:blipFill>
        <p:spPr>
          <a:xfrm>
            <a:off x="0" y="6617898"/>
            <a:ext cx="9144000" cy="247926"/>
          </a:xfrm>
          <a:prstGeom prst="rect">
            <a:avLst/>
          </a:prstGeom>
        </p:spPr>
      </p:pic>
      <p:pic>
        <p:nvPicPr>
          <p:cNvPr id="4" name="圖片 3"/>
          <p:cNvPicPr>
            <a:picLocks noChangeAspect="1"/>
          </p:cNvPicPr>
          <p:nvPr userDrawn="1"/>
        </p:nvPicPr>
        <p:blipFill>
          <a:blip r:embed="rId3"/>
          <a:stretch>
            <a:fillRect/>
          </a:stretch>
        </p:blipFill>
        <p:spPr>
          <a:xfrm>
            <a:off x="0" y="6610350"/>
            <a:ext cx="9144000" cy="247650"/>
          </a:xfrm>
          <a:prstGeom prst="rect">
            <a:avLst/>
          </a:prstGeom>
        </p:spPr>
      </p:pic>
      <p:sp>
        <p:nvSpPr>
          <p:cNvPr id="2" name="Title 1"/>
          <p:cNvSpPr>
            <a:spLocks noGrp="1"/>
          </p:cNvSpPr>
          <p:nvPr>
            <p:ph type="ctrTitle"/>
          </p:nvPr>
        </p:nvSpPr>
        <p:spPr>
          <a:xfrm>
            <a:off x="685800" y="1340082"/>
            <a:ext cx="7772400" cy="2387600"/>
          </a:xfrm>
        </p:spPr>
        <p:txBody>
          <a:bodyPr anchor="b">
            <a:normAutofit/>
          </a:bodyPr>
          <a:lstStyle>
            <a:lvl1pPr algn="ctr">
              <a:defRPr sz="4400">
                <a:latin typeface="+mj-lt"/>
              </a:defRPr>
            </a:lvl1pPr>
          </a:lstStyle>
          <a:p>
            <a:r>
              <a:rPr lang="en-US" altLang="zh-TW"/>
              <a:t>Click to edit Master title style</a:t>
            </a:r>
            <a:endParaRPr lang="en-US"/>
          </a:p>
        </p:txBody>
      </p:sp>
      <p:sp>
        <p:nvSpPr>
          <p:cNvPr id="3" name="Subtitle 2"/>
          <p:cNvSpPr>
            <a:spLocks noGrp="1"/>
          </p:cNvSpPr>
          <p:nvPr>
            <p:ph type="subTitle" idx="1"/>
          </p:nvPr>
        </p:nvSpPr>
        <p:spPr>
          <a:xfrm>
            <a:off x="1143000" y="425518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TW"/>
              <a:t>Click to edit Master subtitle style</a:t>
            </a:r>
            <a:endParaRPr lang="en-US"/>
          </a:p>
        </p:txBody>
      </p:sp>
      <p:sp>
        <p:nvSpPr>
          <p:cNvPr id="7" name="Slide Number Placeholder 5"/>
          <p:cNvSpPr>
            <a:spLocks noGrp="1"/>
          </p:cNvSpPr>
          <p:nvPr>
            <p:ph type="sldNum" sz="quarter" idx="12"/>
          </p:nvPr>
        </p:nvSpPr>
        <p:spPr>
          <a:xfrm>
            <a:off x="7086600" y="6625672"/>
            <a:ext cx="2057400" cy="216000"/>
          </a:xfrm>
        </p:spPr>
        <p:txBody>
          <a:bodyPr/>
          <a:lstStyle>
            <a:lvl1pPr>
              <a:defRPr sz="1000">
                <a:solidFill>
                  <a:schemeClr val="bg1"/>
                </a:solidFill>
                <a:latin typeface="+mj-lt"/>
                <a:ea typeface="+mj-ea"/>
              </a:defRPr>
            </a:lvl1pPr>
          </a:lstStyle>
          <a:p>
            <a:fld id="{6D77D3CB-5987-4045-A9DE-313BCFC794EF}" type="slidenum">
              <a:rPr lang="zh-TW" altLang="en-US" smtClean="0"/>
              <a:pPr/>
              <a:t>‹#›</a:t>
            </a:fld>
            <a:endParaRPr lang="zh-TW" altLang="en-US"/>
          </a:p>
        </p:txBody>
      </p:sp>
    </p:spTree>
    <p:extLst>
      <p:ext uri="{BB962C8B-B14F-4D97-AF65-F5344CB8AC3E}">
        <p14:creationId xmlns:p14="http://schemas.microsoft.com/office/powerpoint/2010/main" val="32120753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標題及物件">
    <p:spTree>
      <p:nvGrpSpPr>
        <p:cNvPr id="1" name=""/>
        <p:cNvGrpSpPr/>
        <p:nvPr/>
      </p:nvGrpSpPr>
      <p:grpSpPr>
        <a:xfrm>
          <a:off x="0" y="0"/>
          <a:ext cx="0" cy="0"/>
          <a:chOff x="0" y="0"/>
          <a:chExt cx="0" cy="0"/>
        </a:xfrm>
      </p:grpSpPr>
      <p:pic>
        <p:nvPicPr>
          <p:cNvPr id="10" name="圖片 9"/>
          <p:cNvPicPr>
            <a:picLocks noChangeAspect="1"/>
          </p:cNvPicPr>
          <p:nvPr userDrawn="1"/>
        </p:nvPicPr>
        <p:blipFill rotWithShape="1">
          <a:blip r:embed="rId2" cstate="print">
            <a:extLst>
              <a:ext uri="{28A0092B-C50C-407E-A947-70E740481C1C}">
                <a14:useLocalDpi xmlns:a14="http://schemas.microsoft.com/office/drawing/2010/main" val="0"/>
              </a:ext>
            </a:extLst>
          </a:blip>
          <a:srcRect t="96385"/>
          <a:stretch/>
        </p:blipFill>
        <p:spPr>
          <a:xfrm>
            <a:off x="0" y="6617898"/>
            <a:ext cx="9144000" cy="247926"/>
          </a:xfrm>
          <a:prstGeom prst="rect">
            <a:avLst/>
          </a:prstGeom>
        </p:spPr>
      </p:pic>
      <p:sp>
        <p:nvSpPr>
          <p:cNvPr id="3" name="Content Placeholder 2"/>
          <p:cNvSpPr>
            <a:spLocks noGrp="1"/>
          </p:cNvSpPr>
          <p:nvPr>
            <p:ph idx="1"/>
          </p:nvPr>
        </p:nvSpPr>
        <p:spPr>
          <a:xfrm>
            <a:off x="628650" y="1286634"/>
            <a:ext cx="7886700" cy="5261122"/>
          </a:xfrm>
        </p:spPr>
        <p:txBody>
          <a:bodyPr>
            <a:normAutofit/>
          </a:bodyPr>
          <a:lstStyle>
            <a:lvl1pPr>
              <a:defRPr sz="2000">
                <a:latin typeface="+mj-lt"/>
                <a:ea typeface="+mj-ea"/>
              </a:defRPr>
            </a:lvl1pPr>
            <a:lvl2pPr>
              <a:defRPr sz="1800">
                <a:latin typeface="+mj-lt"/>
                <a:ea typeface="+mj-ea"/>
              </a:defRPr>
            </a:lvl2pPr>
            <a:lvl3pPr>
              <a:defRPr sz="1600">
                <a:latin typeface="+mj-lt"/>
                <a:ea typeface="+mj-ea"/>
              </a:defRPr>
            </a:lvl3pPr>
            <a:lvl4pPr>
              <a:defRPr sz="1400">
                <a:latin typeface="+mj-lt"/>
                <a:ea typeface="+mj-ea"/>
              </a:defRPr>
            </a:lvl4pPr>
            <a:lvl5pPr>
              <a:defRPr sz="1400">
                <a:latin typeface="+mj-lt"/>
                <a:ea typeface="+mj-ea"/>
              </a:defRPr>
            </a:lvl5pPr>
          </a:lstStyle>
          <a:p>
            <a:pPr lvl="0"/>
            <a:r>
              <a:rPr lang="en-US" altLang="zh-TW"/>
              <a:t>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en-US"/>
          </a:p>
        </p:txBody>
      </p:sp>
      <p:sp>
        <p:nvSpPr>
          <p:cNvPr id="6" name="Slide Number Placeholder 5"/>
          <p:cNvSpPr>
            <a:spLocks noGrp="1"/>
          </p:cNvSpPr>
          <p:nvPr>
            <p:ph type="sldNum" sz="quarter" idx="12"/>
          </p:nvPr>
        </p:nvSpPr>
        <p:spPr>
          <a:xfrm>
            <a:off x="7086600" y="6625672"/>
            <a:ext cx="2057400" cy="216000"/>
          </a:xfrm>
        </p:spPr>
        <p:txBody>
          <a:bodyPr/>
          <a:lstStyle>
            <a:lvl1pPr>
              <a:defRPr sz="1000">
                <a:solidFill>
                  <a:schemeClr val="bg1"/>
                </a:solidFill>
                <a:latin typeface="+mj-lt"/>
                <a:ea typeface="+mj-ea"/>
              </a:defRPr>
            </a:lvl1pPr>
          </a:lstStyle>
          <a:p>
            <a:fld id="{6D77D3CB-5987-4045-A9DE-313BCFC794EF}" type="slidenum">
              <a:rPr lang="zh-TW" altLang="en-US" smtClean="0"/>
              <a:pPr/>
              <a:t>‹#›</a:t>
            </a:fld>
            <a:endParaRPr lang="zh-TW" altLang="en-US"/>
          </a:p>
        </p:txBody>
      </p:sp>
      <p:sp>
        <p:nvSpPr>
          <p:cNvPr id="9" name="Title 1"/>
          <p:cNvSpPr>
            <a:spLocks noGrp="1"/>
          </p:cNvSpPr>
          <p:nvPr>
            <p:ph type="title"/>
          </p:nvPr>
        </p:nvSpPr>
        <p:spPr>
          <a:xfrm>
            <a:off x="0" y="-17967"/>
            <a:ext cx="7886700" cy="884349"/>
          </a:xfrm>
        </p:spPr>
        <p:txBody>
          <a:bodyPr>
            <a:normAutofit/>
          </a:bodyPr>
          <a:lstStyle>
            <a:lvl1pPr algn="l">
              <a:defRPr sz="3600" b="1">
                <a:solidFill>
                  <a:schemeClr val="tx1"/>
                </a:solidFill>
                <a:latin typeface="+mj-lt"/>
                <a:ea typeface="+mj-ea"/>
              </a:defRPr>
            </a:lvl1pPr>
          </a:lstStyle>
          <a:p>
            <a:r>
              <a:rPr lang="en-US" altLang="zh-TW" dirty="0"/>
              <a:t>Click to edit Master title style</a:t>
            </a:r>
            <a:endParaRPr lang="en-US" dirty="0"/>
          </a:p>
        </p:txBody>
      </p:sp>
    </p:spTree>
    <p:extLst>
      <p:ext uri="{BB962C8B-B14F-4D97-AF65-F5344CB8AC3E}">
        <p14:creationId xmlns:p14="http://schemas.microsoft.com/office/powerpoint/2010/main" val="25453511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標題及物件">
    <p:spTree>
      <p:nvGrpSpPr>
        <p:cNvPr id="1" name=""/>
        <p:cNvGrpSpPr/>
        <p:nvPr/>
      </p:nvGrpSpPr>
      <p:grpSpPr>
        <a:xfrm>
          <a:off x="0" y="0"/>
          <a:ext cx="0" cy="0"/>
          <a:chOff x="0" y="0"/>
          <a:chExt cx="0" cy="0"/>
        </a:xfrm>
      </p:grpSpPr>
      <p:pic>
        <p:nvPicPr>
          <p:cNvPr id="10" name="圖片 9"/>
          <p:cNvPicPr>
            <a:picLocks noChangeAspect="1"/>
          </p:cNvPicPr>
          <p:nvPr userDrawn="1"/>
        </p:nvPicPr>
        <p:blipFill rotWithShape="1">
          <a:blip r:embed="rId2" cstate="print">
            <a:extLst>
              <a:ext uri="{28A0092B-C50C-407E-A947-70E740481C1C}">
                <a14:useLocalDpi xmlns:a14="http://schemas.microsoft.com/office/drawing/2010/main" val="0"/>
              </a:ext>
            </a:extLst>
          </a:blip>
          <a:srcRect t="96385"/>
          <a:stretch/>
        </p:blipFill>
        <p:spPr>
          <a:xfrm>
            <a:off x="0" y="6617898"/>
            <a:ext cx="9144000" cy="247926"/>
          </a:xfrm>
          <a:prstGeom prst="rect">
            <a:avLst/>
          </a:prstGeom>
        </p:spPr>
      </p:pic>
      <p:sp>
        <p:nvSpPr>
          <p:cNvPr id="3" name="Content Placeholder 2"/>
          <p:cNvSpPr>
            <a:spLocks noGrp="1"/>
          </p:cNvSpPr>
          <p:nvPr>
            <p:ph idx="1"/>
          </p:nvPr>
        </p:nvSpPr>
        <p:spPr>
          <a:xfrm>
            <a:off x="628650" y="1286634"/>
            <a:ext cx="7886700" cy="5261122"/>
          </a:xfrm>
        </p:spPr>
        <p:txBody>
          <a:bodyPr>
            <a:normAutofit/>
          </a:bodyPr>
          <a:lstStyle>
            <a:lvl1pPr>
              <a:defRPr sz="2000">
                <a:latin typeface="+mj-lt"/>
                <a:ea typeface="+mj-ea"/>
              </a:defRPr>
            </a:lvl1pPr>
            <a:lvl2pPr>
              <a:defRPr sz="1800">
                <a:latin typeface="+mj-lt"/>
                <a:ea typeface="+mj-ea"/>
              </a:defRPr>
            </a:lvl2pPr>
            <a:lvl3pPr>
              <a:defRPr sz="1600">
                <a:latin typeface="+mj-lt"/>
                <a:ea typeface="+mj-ea"/>
              </a:defRPr>
            </a:lvl3pPr>
            <a:lvl4pPr>
              <a:defRPr sz="1400">
                <a:latin typeface="+mj-lt"/>
                <a:ea typeface="+mj-ea"/>
              </a:defRPr>
            </a:lvl4pPr>
            <a:lvl5pPr>
              <a:defRPr sz="1400">
                <a:latin typeface="+mj-lt"/>
                <a:ea typeface="+mj-ea"/>
              </a:defRPr>
            </a:lvl5pPr>
          </a:lstStyle>
          <a:p>
            <a:pPr lvl="0"/>
            <a:r>
              <a:rPr lang="en-US" altLang="zh-TW"/>
              <a:t>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en-US"/>
          </a:p>
        </p:txBody>
      </p:sp>
      <p:sp>
        <p:nvSpPr>
          <p:cNvPr id="6" name="Slide Number Placeholder 5"/>
          <p:cNvSpPr>
            <a:spLocks noGrp="1"/>
          </p:cNvSpPr>
          <p:nvPr>
            <p:ph type="sldNum" sz="quarter" idx="12"/>
          </p:nvPr>
        </p:nvSpPr>
        <p:spPr>
          <a:xfrm>
            <a:off x="7086600" y="6625672"/>
            <a:ext cx="2057400" cy="216000"/>
          </a:xfrm>
        </p:spPr>
        <p:txBody>
          <a:bodyPr/>
          <a:lstStyle>
            <a:lvl1pPr>
              <a:defRPr sz="1000">
                <a:solidFill>
                  <a:schemeClr val="bg1"/>
                </a:solidFill>
                <a:latin typeface="+mj-lt"/>
                <a:ea typeface="+mj-ea"/>
              </a:defRPr>
            </a:lvl1pPr>
          </a:lstStyle>
          <a:p>
            <a:fld id="{6D77D3CB-5987-4045-A9DE-313BCFC794EF}" type="slidenum">
              <a:rPr lang="zh-TW" altLang="en-US" smtClean="0"/>
              <a:pPr/>
              <a:t>‹#›</a:t>
            </a:fld>
            <a:endParaRPr lang="zh-TW" altLang="en-US"/>
          </a:p>
        </p:txBody>
      </p:sp>
      <p:sp>
        <p:nvSpPr>
          <p:cNvPr id="9" name="Title 1"/>
          <p:cNvSpPr>
            <a:spLocks noGrp="1"/>
          </p:cNvSpPr>
          <p:nvPr>
            <p:ph type="title"/>
          </p:nvPr>
        </p:nvSpPr>
        <p:spPr>
          <a:xfrm>
            <a:off x="228600" y="16328"/>
            <a:ext cx="7886700" cy="884349"/>
          </a:xfrm>
        </p:spPr>
        <p:txBody>
          <a:bodyPr>
            <a:normAutofit/>
          </a:bodyPr>
          <a:lstStyle>
            <a:lvl1pPr algn="l">
              <a:defRPr sz="3600" b="1">
                <a:solidFill>
                  <a:schemeClr val="tx1"/>
                </a:solidFill>
                <a:latin typeface="+mj-lt"/>
                <a:ea typeface="+mj-ea"/>
              </a:defRPr>
            </a:lvl1pPr>
          </a:lstStyle>
          <a:p>
            <a:r>
              <a:rPr lang="en-US" altLang="zh-TW" dirty="0"/>
              <a:t>Click to edit Master title style</a:t>
            </a:r>
            <a:endParaRPr lang="en-US" dirty="0"/>
          </a:p>
        </p:txBody>
      </p:sp>
    </p:spTree>
    <p:extLst>
      <p:ext uri="{BB962C8B-B14F-4D97-AF65-F5344CB8AC3E}">
        <p14:creationId xmlns:p14="http://schemas.microsoft.com/office/powerpoint/2010/main" val="33961825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只有標題">
    <p:spTree>
      <p:nvGrpSpPr>
        <p:cNvPr id="1" name=""/>
        <p:cNvGrpSpPr/>
        <p:nvPr/>
      </p:nvGrpSpPr>
      <p:grpSpPr>
        <a:xfrm>
          <a:off x="0" y="0"/>
          <a:ext cx="0" cy="0"/>
          <a:chOff x="0" y="0"/>
          <a:chExt cx="0" cy="0"/>
        </a:xfrm>
      </p:grpSpPr>
      <p:pic>
        <p:nvPicPr>
          <p:cNvPr id="5" name="圖片 9"/>
          <p:cNvPicPr>
            <a:picLocks noChangeAspect="1"/>
          </p:cNvPicPr>
          <p:nvPr userDrawn="1"/>
        </p:nvPicPr>
        <p:blipFill rotWithShape="1">
          <a:blip r:embed="rId2" cstate="print">
            <a:extLst>
              <a:ext uri="{28A0092B-C50C-407E-A947-70E740481C1C}">
                <a14:useLocalDpi xmlns:a14="http://schemas.microsoft.com/office/drawing/2010/main" val="0"/>
              </a:ext>
            </a:extLst>
          </a:blip>
          <a:srcRect t="96385"/>
          <a:stretch/>
        </p:blipFill>
        <p:spPr>
          <a:xfrm>
            <a:off x="0" y="6617898"/>
            <a:ext cx="9144000" cy="247926"/>
          </a:xfrm>
          <a:prstGeom prst="rect">
            <a:avLst/>
          </a:prstGeom>
        </p:spPr>
      </p:pic>
      <p:sp>
        <p:nvSpPr>
          <p:cNvPr id="11" name="Title 1"/>
          <p:cNvSpPr>
            <a:spLocks noGrp="1"/>
          </p:cNvSpPr>
          <p:nvPr>
            <p:ph type="title"/>
          </p:nvPr>
        </p:nvSpPr>
        <p:spPr>
          <a:xfrm>
            <a:off x="628650" y="256628"/>
            <a:ext cx="7886700" cy="884349"/>
          </a:xfrm>
        </p:spPr>
        <p:txBody>
          <a:bodyPr>
            <a:normAutofit/>
          </a:bodyPr>
          <a:lstStyle>
            <a:lvl1pPr algn="ctr">
              <a:defRPr sz="3600" b="1">
                <a:solidFill>
                  <a:schemeClr val="tx1"/>
                </a:solidFill>
                <a:latin typeface="+mj-lt"/>
                <a:ea typeface="+mj-ea"/>
              </a:defRPr>
            </a:lvl1pPr>
          </a:lstStyle>
          <a:p>
            <a:r>
              <a:rPr lang="en-US" altLang="zh-TW"/>
              <a:t>Click to edit Master title style</a:t>
            </a:r>
            <a:endParaRPr lang="en-US"/>
          </a:p>
        </p:txBody>
      </p:sp>
      <p:sp>
        <p:nvSpPr>
          <p:cNvPr id="7" name="Slide Number Placeholder 5"/>
          <p:cNvSpPr>
            <a:spLocks noGrp="1"/>
          </p:cNvSpPr>
          <p:nvPr>
            <p:ph type="sldNum" sz="quarter" idx="12"/>
          </p:nvPr>
        </p:nvSpPr>
        <p:spPr>
          <a:xfrm>
            <a:off x="7086600" y="6625672"/>
            <a:ext cx="2057400" cy="216000"/>
          </a:xfrm>
        </p:spPr>
        <p:txBody>
          <a:bodyPr/>
          <a:lstStyle>
            <a:lvl1pPr>
              <a:defRPr sz="1000">
                <a:solidFill>
                  <a:schemeClr val="bg1"/>
                </a:solidFill>
                <a:latin typeface="+mj-lt"/>
                <a:ea typeface="+mj-ea"/>
              </a:defRPr>
            </a:lvl1pPr>
          </a:lstStyle>
          <a:p>
            <a:fld id="{6D77D3CB-5987-4045-A9DE-313BCFC794EF}" type="slidenum">
              <a:rPr lang="zh-TW" altLang="en-US" smtClean="0"/>
              <a:pPr/>
              <a:t>‹#›</a:t>
            </a:fld>
            <a:endParaRPr lang="zh-TW" altLang="en-US"/>
          </a:p>
        </p:txBody>
      </p:sp>
    </p:spTree>
    <p:extLst>
      <p:ext uri="{BB962C8B-B14F-4D97-AF65-F5344CB8AC3E}">
        <p14:creationId xmlns:p14="http://schemas.microsoft.com/office/powerpoint/2010/main" val="28061173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pic>
        <p:nvPicPr>
          <p:cNvPr id="10" name="圖片 9"/>
          <p:cNvPicPr>
            <a:picLocks noChangeAspect="1"/>
          </p:cNvPicPr>
          <p:nvPr userDrawn="1"/>
        </p:nvPicPr>
        <p:blipFill rotWithShape="1">
          <a:blip r:embed="rId2" cstate="print">
            <a:extLst>
              <a:ext uri="{28A0092B-C50C-407E-A947-70E740481C1C}">
                <a14:useLocalDpi xmlns:a14="http://schemas.microsoft.com/office/drawing/2010/main" val="0"/>
              </a:ext>
            </a:extLst>
          </a:blip>
          <a:srcRect t="96385"/>
          <a:stretch/>
        </p:blipFill>
        <p:spPr>
          <a:xfrm>
            <a:off x="0" y="6617898"/>
            <a:ext cx="9144000" cy="247926"/>
          </a:xfrm>
          <a:prstGeom prst="rect">
            <a:avLst/>
          </a:prstGeom>
        </p:spPr>
      </p:pic>
      <p:sp>
        <p:nvSpPr>
          <p:cNvPr id="6" name="Slide Number Placeholder 5"/>
          <p:cNvSpPr>
            <a:spLocks noGrp="1"/>
          </p:cNvSpPr>
          <p:nvPr>
            <p:ph type="sldNum" sz="quarter" idx="12"/>
          </p:nvPr>
        </p:nvSpPr>
        <p:spPr>
          <a:xfrm>
            <a:off x="7086600" y="6625672"/>
            <a:ext cx="2057400" cy="216000"/>
          </a:xfrm>
        </p:spPr>
        <p:txBody>
          <a:bodyPr/>
          <a:lstStyle>
            <a:lvl1pPr>
              <a:defRPr sz="1000">
                <a:solidFill>
                  <a:schemeClr val="bg1"/>
                </a:solidFill>
                <a:latin typeface="+mj-lt"/>
                <a:ea typeface="+mj-ea"/>
              </a:defRPr>
            </a:lvl1pPr>
          </a:lstStyle>
          <a:p>
            <a:fld id="{6D77D3CB-5987-4045-A9DE-313BCFC794EF}" type="slidenum">
              <a:rPr lang="zh-TW" altLang="en-US" smtClean="0"/>
              <a:pPr/>
              <a:t>‹#›</a:t>
            </a:fld>
            <a:endParaRPr lang="zh-TW" altLang="en-US"/>
          </a:p>
        </p:txBody>
      </p:sp>
    </p:spTree>
    <p:extLst>
      <p:ext uri="{BB962C8B-B14F-4D97-AF65-F5344CB8AC3E}">
        <p14:creationId xmlns:p14="http://schemas.microsoft.com/office/powerpoint/2010/main" val="40902830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自訂版面配置">
    <p:spTree>
      <p:nvGrpSpPr>
        <p:cNvPr id="1" name=""/>
        <p:cNvGrpSpPr/>
        <p:nvPr/>
      </p:nvGrpSpPr>
      <p:grpSpPr>
        <a:xfrm>
          <a:off x="0" y="0"/>
          <a:ext cx="0" cy="0"/>
          <a:chOff x="0" y="0"/>
          <a:chExt cx="0" cy="0"/>
        </a:xfrm>
      </p:grpSpPr>
      <p:pic>
        <p:nvPicPr>
          <p:cNvPr id="6"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t="-14"/>
          <a:stretch/>
        </p:blipFill>
        <p:spPr>
          <a:xfrm>
            <a:off x="0" y="1845123"/>
            <a:ext cx="9144000" cy="3086099"/>
          </a:xfrm>
          <a:prstGeom prst="rect">
            <a:avLst/>
          </a:prstGeom>
        </p:spPr>
      </p:pic>
      <p:sp>
        <p:nvSpPr>
          <p:cNvPr id="7" name="Title 1"/>
          <p:cNvSpPr>
            <a:spLocks noGrp="1"/>
          </p:cNvSpPr>
          <p:nvPr>
            <p:ph type="ctrTitle" idx="4294967295"/>
          </p:nvPr>
        </p:nvSpPr>
        <p:spPr>
          <a:xfrm>
            <a:off x="685800" y="2602819"/>
            <a:ext cx="7772400" cy="1682750"/>
          </a:xfrm>
        </p:spPr>
        <p:txBody>
          <a:bodyPr anchor="ctr">
            <a:noAutofit/>
          </a:bodyPr>
          <a:lstStyle>
            <a:lvl1pPr marL="0" indent="0">
              <a:buFont typeface="Arial" panose="020B0604020202020204" pitchFamily="34" charset="0"/>
              <a:buNone/>
              <a:defRPr>
                <a:latin typeface="+mj-ea"/>
                <a:ea typeface="+mj-ea"/>
              </a:defRPr>
            </a:lvl1pPr>
          </a:lstStyle>
          <a:p>
            <a:pPr algn="ctr"/>
            <a:endParaRPr lang="zh-TW" altLang="en-US" sz="3600" b="1">
              <a:solidFill>
                <a:schemeClr val="bg1"/>
              </a:solidFill>
            </a:endParaRPr>
          </a:p>
        </p:txBody>
      </p:sp>
      <p:sp>
        <p:nvSpPr>
          <p:cNvPr id="8" name="副標題 9"/>
          <p:cNvSpPr>
            <a:spLocks noGrp="1"/>
          </p:cNvSpPr>
          <p:nvPr>
            <p:ph type="subTitle" idx="4294967295"/>
          </p:nvPr>
        </p:nvSpPr>
        <p:spPr>
          <a:xfrm>
            <a:off x="1143000" y="5282293"/>
            <a:ext cx="6858000" cy="1134382"/>
          </a:xfrm>
        </p:spPr>
        <p:txBody>
          <a:bodyPr>
            <a:normAutofit/>
          </a:bodyPr>
          <a:lstStyle>
            <a:lvl1pPr marL="0" indent="0" algn="ctr">
              <a:defRPr/>
            </a:lvl1pPr>
          </a:lstStyle>
          <a:p>
            <a:pPr marL="0" indent="0" algn="ctr">
              <a:buNone/>
            </a:pPr>
            <a:endParaRPr lang="zh-TW" altLang="en-US" sz="2400">
              <a:latin typeface="+mj-lt"/>
              <a:ea typeface="+mj-ea"/>
            </a:endParaRPr>
          </a:p>
        </p:txBody>
      </p:sp>
      <p:pic>
        <p:nvPicPr>
          <p:cNvPr id="9" name="Picture 6"/>
          <p:cNvPicPr>
            <a:picLocks noChangeAspect="1"/>
          </p:cNvPicPr>
          <p:nvPr userDrawn="1"/>
        </p:nvPicPr>
        <p:blipFill rotWithShape="1">
          <a:blip r:embed="rId3">
            <a:extLst>
              <a:ext uri="{28A0092B-C50C-407E-A947-70E740481C1C}">
                <a14:useLocalDpi xmlns:a14="http://schemas.microsoft.com/office/drawing/2010/main" val="0"/>
              </a:ext>
            </a:extLst>
          </a:blip>
          <a:srcRect l="1073" t="952" r="1160" b="76785"/>
          <a:stretch/>
        </p:blipFill>
        <p:spPr>
          <a:xfrm>
            <a:off x="97971" y="65313"/>
            <a:ext cx="8939894" cy="1526723"/>
          </a:xfrm>
          <a:prstGeom prst="rect">
            <a:avLst/>
          </a:prstGeom>
        </p:spPr>
      </p:pic>
    </p:spTree>
    <p:extLst>
      <p:ext uri="{BB962C8B-B14F-4D97-AF65-F5344CB8AC3E}">
        <p14:creationId xmlns:p14="http://schemas.microsoft.com/office/powerpoint/2010/main" val="32595955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TW" altLang="en-US"/>
              <a:t>按一下以編輯母片標題樣式</a:t>
            </a:r>
            <a:endParaRPr lang="en-US"/>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TW"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D77D3CB-5987-4045-A9DE-313BCFC794EF}" type="slidenum">
              <a:rPr lang="zh-TW" altLang="en-US" smtClean="0"/>
              <a:pPr/>
              <a:t>‹#›</a:t>
            </a:fld>
            <a:endParaRPr lang="zh-TW" altLang="en-US"/>
          </a:p>
        </p:txBody>
      </p:sp>
    </p:spTree>
    <p:extLst>
      <p:ext uri="{BB962C8B-B14F-4D97-AF65-F5344CB8AC3E}">
        <p14:creationId xmlns:p14="http://schemas.microsoft.com/office/powerpoint/2010/main" val="1279225127"/>
      </p:ext>
    </p:extLst>
  </p:cSld>
  <p:clrMap bg1="lt1" tx1="dk1" bg2="lt2" tx2="dk2" accent1="accent1" accent2="accent2" accent3="accent3" accent4="accent4" accent5="accent5" accent6="accent6" hlink="hlink" folHlink="folHlink"/>
  <p:sldLayoutIdLst>
    <p:sldLayoutId id="2147483661" r:id="rId1"/>
    <p:sldLayoutId id="2147483668" r:id="rId2"/>
    <p:sldLayoutId id="2147483662" r:id="rId3"/>
    <p:sldLayoutId id="2147483670" r:id="rId4"/>
    <p:sldLayoutId id="2147483666" r:id="rId5"/>
    <p:sldLayoutId id="2147483667" r:id="rId6"/>
    <p:sldLayoutId id="2147483669" r:id="rId7"/>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4.xml"/><Relationship Id="rId5" Type="http://schemas.openxmlformats.org/officeDocument/2006/relationships/image" Target="../media/image280.png"/><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image" Target="../media/image31.png"/><Relationship Id="rId5" Type="http://schemas.openxmlformats.org/officeDocument/2006/relationships/image" Target="../media/image29.png"/><Relationship Id="rId10" Type="http://schemas.openxmlformats.org/officeDocument/2006/relationships/image" Target="../media/image35.png"/><Relationship Id="rId4" Type="http://schemas.openxmlformats.org/officeDocument/2006/relationships/image" Target="../media/image30.png"/><Relationship Id="rId9" Type="http://schemas.openxmlformats.org/officeDocument/2006/relationships/image" Target="../media/image34.png"/></Relationships>
</file>

<file path=ppt/slides/_rels/slide13.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7.png"/><Relationship Id="rId7" Type="http://schemas.openxmlformats.org/officeDocument/2006/relationships/image" Target="../media/image40.png"/><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image" Target="../media/image39.png"/><Relationship Id="rId5" Type="http://schemas.openxmlformats.org/officeDocument/2006/relationships/image" Target="../media/image36.png"/><Relationship Id="rId10" Type="http://schemas.openxmlformats.org/officeDocument/2006/relationships/image" Target="../media/image43.png"/><Relationship Id="rId4" Type="http://schemas.openxmlformats.org/officeDocument/2006/relationships/image" Target="../media/image38.png"/><Relationship Id="rId9" Type="http://schemas.openxmlformats.org/officeDocument/2006/relationships/image" Target="../media/image42.png"/></Relationships>
</file>

<file path=ppt/slides/_rels/slide14.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slideLayout" Target="../slideLayouts/slideLayout4.xml"/><Relationship Id="rId7" Type="http://schemas.openxmlformats.org/officeDocument/2006/relationships/image" Target="../media/image45.emf"/><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44.emf"/><Relationship Id="rId5" Type="http://schemas.openxmlformats.org/officeDocument/2006/relationships/image" Target="../media/image45.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5.xml"/><Relationship Id="rId1" Type="http://schemas.openxmlformats.org/officeDocument/2006/relationships/slideLayout" Target="../slideLayouts/slideLayout4.xml"/><Relationship Id="rId5" Type="http://schemas.openxmlformats.org/officeDocument/2006/relationships/image" Target="../media/image490.png"/><Relationship Id="rId4" Type="http://schemas.openxmlformats.org/officeDocument/2006/relationships/image" Target="../media/image480.png"/></Relationships>
</file>

<file path=ppt/slides/_rels/slide1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6.xml"/><Relationship Id="rId1" Type="http://schemas.openxmlformats.org/officeDocument/2006/relationships/slideLayout" Target="../slideLayouts/slideLayout4.xml"/><Relationship Id="rId5" Type="http://schemas.openxmlformats.org/officeDocument/2006/relationships/image" Target="../media/image50.png"/><Relationship Id="rId4" Type="http://schemas.openxmlformats.org/officeDocument/2006/relationships/image" Target="../media/image49.png"/></Relationships>
</file>

<file path=ppt/slides/_rels/slide1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7.xml"/><Relationship Id="rId1" Type="http://schemas.openxmlformats.org/officeDocument/2006/relationships/slideLayout" Target="../slideLayouts/slideLayout4.xml"/><Relationship Id="rId5" Type="http://schemas.openxmlformats.org/officeDocument/2006/relationships/image" Target="../media/image53.png"/><Relationship Id="rId4" Type="http://schemas.openxmlformats.org/officeDocument/2006/relationships/image" Target="../media/image52.png"/></Relationships>
</file>

<file path=ppt/slides/_rels/slide1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8.xml"/><Relationship Id="rId1" Type="http://schemas.openxmlformats.org/officeDocument/2006/relationships/slideLayout" Target="../slideLayouts/slideLayout4.xml"/><Relationship Id="rId5" Type="http://schemas.openxmlformats.org/officeDocument/2006/relationships/image" Target="../media/image58.png"/><Relationship Id="rId4" Type="http://schemas.openxmlformats.org/officeDocument/2006/relationships/image" Target="../media/image57.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55.png"/><Relationship Id="rId5" Type="http://schemas.openxmlformats.org/officeDocument/2006/relationships/image" Target="../media/image56.png"/><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8" Type="http://schemas.openxmlformats.org/officeDocument/2006/relationships/image" Target="../media/image630.png"/><Relationship Id="rId3" Type="http://schemas.openxmlformats.org/officeDocument/2006/relationships/slideLayout" Target="../slideLayouts/slideLayout4.xml"/><Relationship Id="rId7" Type="http://schemas.openxmlformats.org/officeDocument/2006/relationships/image" Target="../media/image60.png"/><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62.png"/><Relationship Id="rId5" Type="http://schemas.openxmlformats.org/officeDocument/2006/relationships/image" Target="../media/image59.png"/><Relationship Id="rId4" Type="http://schemas.openxmlformats.org/officeDocument/2006/relationships/notesSlide" Target="../notesSlides/notesSlide22.xml"/><Relationship Id="rId9" Type="http://schemas.openxmlformats.org/officeDocument/2006/relationships/image" Target="../media/image64.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image" Target="../media/image63.png"/><Relationship Id="rId2" Type="http://schemas.openxmlformats.org/officeDocument/2006/relationships/video" Target="../media/media4.mp4"/><Relationship Id="rId1" Type="http://schemas.microsoft.com/office/2007/relationships/media" Target="../media/media4.mp4"/><Relationship Id="rId6" Type="http://schemas.openxmlformats.org/officeDocument/2006/relationships/image" Target="../media/image66.png"/><Relationship Id="rId5" Type="http://schemas.openxmlformats.org/officeDocument/2006/relationships/image" Target="../media/image61.png"/><Relationship Id="rId4"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4.xml"/><Relationship Id="rId1" Type="http://schemas.openxmlformats.org/officeDocument/2006/relationships/slideLayout" Target="../slideLayouts/slideLayout4.xml"/><Relationship Id="rId5" Type="http://schemas.openxmlformats.org/officeDocument/2006/relationships/image" Target="../media/image67.png"/><Relationship Id="rId4" Type="http://schemas.openxmlformats.org/officeDocument/2006/relationships/image" Target="../media/image65.png"/></Relationships>
</file>

<file path=ppt/slides/_rels/slide2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8" Type="http://schemas.openxmlformats.org/officeDocument/2006/relationships/notesSlide" Target="../notesSlides/notesSlide26.xml"/><Relationship Id="rId3" Type="http://schemas.microsoft.com/office/2007/relationships/media" Target="../media/media6.mp4"/><Relationship Id="rId7" Type="http://schemas.openxmlformats.org/officeDocument/2006/relationships/slideLayout" Target="../slideLayouts/slideLayout4.xml"/><Relationship Id="rId2" Type="http://schemas.openxmlformats.org/officeDocument/2006/relationships/video" Target="../media/media5.mp4"/><Relationship Id="rId1" Type="http://schemas.microsoft.com/office/2007/relationships/media" Target="../media/media5.mp4"/><Relationship Id="rId6" Type="http://schemas.openxmlformats.org/officeDocument/2006/relationships/video" Target="../media/media7.mp4"/><Relationship Id="rId11" Type="http://schemas.openxmlformats.org/officeDocument/2006/relationships/image" Target="../media/image71.png"/><Relationship Id="rId5" Type="http://schemas.microsoft.com/office/2007/relationships/media" Target="../media/media7.mp4"/><Relationship Id="rId10" Type="http://schemas.openxmlformats.org/officeDocument/2006/relationships/image" Target="../media/image70.png"/><Relationship Id="rId4" Type="http://schemas.openxmlformats.org/officeDocument/2006/relationships/video" Target="../media/media6.mp4"/><Relationship Id="rId9" Type="http://schemas.openxmlformats.org/officeDocument/2006/relationships/image" Target="../media/image69.png"/></Relationships>
</file>

<file path=ppt/slides/_rels/slide27.xml.rels><?xml version="1.0" encoding="UTF-8" standalone="yes"?>
<Relationships xmlns="http://schemas.openxmlformats.org/package/2006/relationships"><Relationship Id="rId8" Type="http://schemas.openxmlformats.org/officeDocument/2006/relationships/image" Target="../media/image72.png"/><Relationship Id="rId3" Type="http://schemas.microsoft.com/office/2007/relationships/media" Target="../media/media9.mp4"/><Relationship Id="rId7" Type="http://schemas.openxmlformats.org/officeDocument/2006/relationships/slideLayout" Target="../slideLayouts/slideLayout4.xml"/><Relationship Id="rId2" Type="http://schemas.openxmlformats.org/officeDocument/2006/relationships/video" Target="../media/media8.mp4"/><Relationship Id="rId1" Type="http://schemas.microsoft.com/office/2007/relationships/media" Target="../media/media8.mp4"/><Relationship Id="rId6" Type="http://schemas.openxmlformats.org/officeDocument/2006/relationships/video" Target="../media/media10.mp4"/><Relationship Id="rId5" Type="http://schemas.microsoft.com/office/2007/relationships/media" Target="../media/media10.mp4"/><Relationship Id="rId10" Type="http://schemas.openxmlformats.org/officeDocument/2006/relationships/image" Target="../media/image74.png"/><Relationship Id="rId4" Type="http://schemas.openxmlformats.org/officeDocument/2006/relationships/video" Target="../media/media9.mp4"/><Relationship Id="rId9" Type="http://schemas.openxmlformats.org/officeDocument/2006/relationships/image" Target="../media/image73.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1.mp4"/><Relationship Id="rId1" Type="http://schemas.microsoft.com/office/2007/relationships/media" Target="../media/media11.mp4"/><Relationship Id="rId5" Type="http://schemas.openxmlformats.org/officeDocument/2006/relationships/image" Target="../media/image76.png"/><Relationship Id="rId4" Type="http://schemas.openxmlformats.org/officeDocument/2006/relationships/image" Target="../media/image7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7.jpeg"/><Relationship Id="rId7"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image" Target="../media/image8.png"/><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4.xml"/><Relationship Id="rId5" Type="http://schemas.openxmlformats.org/officeDocument/2006/relationships/image" Target="../media/image21.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559876" y="2954990"/>
            <a:ext cx="8033933" cy="3898900"/>
          </a:xfrm>
        </p:spPr>
        <p:txBody>
          <a:bodyPr anchor="ctr">
            <a:noAutofit/>
          </a:bodyPr>
          <a:lstStyle/>
          <a:p>
            <a:pPr algn="ctr"/>
            <a:r>
              <a:rPr lang="zh-TW" altLang="en-US" sz="2400" b="1" dirty="0">
                <a:solidFill>
                  <a:schemeClr val="bg1"/>
                </a:solidFill>
                <a:latin typeface="Arial"/>
                <a:ea typeface="微軟正黑體"/>
                <a:cs typeface="Arial"/>
              </a:rPr>
              <a:t>基於指數碰撞風險模型之車輛最佳行駛決策與應用</a:t>
            </a:r>
            <a:br>
              <a:rPr lang="en-US" altLang="zh-TW" sz="2400" b="1" dirty="0">
                <a:latin typeface="+mj-ea"/>
                <a:cs typeface="Times New Roman"/>
              </a:rPr>
            </a:br>
            <a:br>
              <a:rPr lang="zh-TW" altLang="en-US" sz="2400" b="1" dirty="0">
                <a:latin typeface="+mj-ea"/>
                <a:cs typeface="Times New Roman" panose="02020603050405020304" pitchFamily="18" charset="0"/>
              </a:rPr>
            </a:br>
            <a:r>
              <a:rPr lang="en" altLang="zh-TW" sz="2400" b="1" dirty="0">
                <a:solidFill>
                  <a:schemeClr val="bg1"/>
                </a:solidFill>
                <a:latin typeface="微軟正黑體"/>
                <a:ea typeface="微軟正黑體"/>
                <a:cs typeface="Times New Roman"/>
              </a:rPr>
              <a:t> </a:t>
            </a:r>
            <a:r>
              <a:rPr lang="en-US" sz="2400" dirty="0">
                <a:solidFill>
                  <a:schemeClr val="bg1"/>
                </a:solidFill>
                <a:ea typeface="+mj-lt"/>
                <a:cs typeface="+mj-lt"/>
              </a:rPr>
              <a:t>Optimal driving decisions for Vehicles using Exponential Risk Model </a:t>
            </a:r>
            <a:br>
              <a:rPr lang="en" altLang="zh-TW" sz="2400" b="1" dirty="0">
                <a:latin typeface="+mj-ea"/>
                <a:cs typeface="Times New Roman" panose="02020603050405020304" pitchFamily="18" charset="0"/>
              </a:rPr>
            </a:br>
            <a:r>
              <a:rPr lang="en" altLang="zh-TW" sz="2400" b="1" dirty="0">
                <a:solidFill>
                  <a:schemeClr val="bg1"/>
                </a:solidFill>
                <a:latin typeface="+mj-ea"/>
                <a:cs typeface="Times New Roman"/>
              </a:rPr>
              <a:t>​</a:t>
            </a:r>
            <a:br>
              <a:rPr lang="en" altLang="zh-TW" sz="2400" b="1" dirty="0">
                <a:latin typeface="+mj-ea"/>
                <a:cs typeface="Times New Roman"/>
              </a:rPr>
            </a:br>
            <a:br>
              <a:rPr lang="en-US" altLang="zh-TW" sz="1800" dirty="0">
                <a:latin typeface="+mj-ea"/>
                <a:cs typeface="Times New Roman"/>
              </a:rPr>
            </a:br>
            <a:r>
              <a:rPr lang="en" altLang="zh-TW" sz="2400" b="1" dirty="0">
                <a:solidFill>
                  <a:schemeClr val="bg1"/>
                </a:solidFill>
                <a:latin typeface="+mj-ea"/>
                <a:cs typeface="Times New Roman"/>
              </a:rPr>
              <a:t>​</a:t>
            </a:r>
            <a:br>
              <a:rPr lang="en" altLang="zh-TW" sz="2400" b="1" dirty="0">
                <a:latin typeface="微軟正黑體"/>
                <a:cs typeface="Times New Roman"/>
              </a:rPr>
            </a:br>
            <a:br>
              <a:rPr lang="en" altLang="zh-TW" sz="2400" b="1" dirty="0">
                <a:latin typeface="微軟正黑體"/>
                <a:cs typeface="Times New Roman"/>
              </a:rPr>
            </a:br>
            <a:r>
              <a:rPr lang="zh-TW" altLang="en-US" sz="1800" dirty="0">
                <a:latin typeface="微軟正黑體"/>
                <a:cs typeface="Times New Roman"/>
              </a:rPr>
              <a:t>學生</a:t>
            </a:r>
            <a:r>
              <a:rPr lang="en-US" altLang="zh-TW" sz="1800" dirty="0">
                <a:latin typeface="微軟正黑體"/>
                <a:cs typeface="Times New Roman"/>
              </a:rPr>
              <a:t>:</a:t>
            </a:r>
            <a:r>
              <a:rPr lang="zh-TW" altLang="en-US" sz="1800" dirty="0">
                <a:latin typeface="微軟正黑體"/>
                <a:cs typeface="Times New Roman"/>
              </a:rPr>
              <a:t> </a:t>
            </a:r>
            <a:r>
              <a:rPr lang="zh-TW" altLang="en-US" sz="1800" dirty="0">
                <a:ea typeface="+mj-lt"/>
                <a:cs typeface="+mj-lt"/>
              </a:rPr>
              <a:t>柯琮祐、王邑安*</a:t>
            </a:r>
            <a:br>
              <a:rPr lang="en-US" altLang="zh-TW" sz="1800" b="1" dirty="0">
                <a:latin typeface="+mj-ea"/>
                <a:cs typeface="Times New Roman"/>
              </a:rPr>
            </a:br>
            <a:r>
              <a:rPr lang="en" altLang="zh-TW" sz="2400" b="1" dirty="0">
                <a:solidFill>
                  <a:schemeClr val="bg1"/>
                </a:solidFill>
                <a:latin typeface="+mj-ea"/>
                <a:cs typeface="Times New Roman"/>
              </a:rPr>
              <a:t>​</a:t>
            </a:r>
            <a:r>
              <a:rPr lang="zh-TW" altLang="en-US" sz="1800" dirty="0">
                <a:latin typeface="+mj-ea"/>
                <a:cs typeface="Times New Roman"/>
              </a:rPr>
              <a:t>指導教授</a:t>
            </a:r>
            <a:r>
              <a:rPr lang="en-US" altLang="zh-TW" sz="1800" dirty="0">
                <a:latin typeface="+mj-ea"/>
                <a:cs typeface="Times New Roman"/>
              </a:rPr>
              <a:t>: </a:t>
            </a:r>
            <a:r>
              <a:rPr lang="zh-TW" altLang="en-US" sz="1800" dirty="0">
                <a:latin typeface="+mj-ea"/>
                <a:cs typeface="Times New Roman"/>
              </a:rPr>
              <a:t>詹魁元博士</a:t>
            </a:r>
            <a:br>
              <a:rPr lang="en-US" altLang="zh-TW" sz="1800" dirty="0">
                <a:latin typeface="+mj-ea"/>
                <a:cs typeface="Times New Roman" panose="02020603050405020304" pitchFamily="18" charset="0"/>
              </a:rPr>
            </a:br>
            <a:br>
              <a:rPr lang="en-US" altLang="zh-TW" sz="2400" dirty="0">
                <a:latin typeface="+mj-ea"/>
                <a:cs typeface="Times New Roman" panose="02020603050405020304" pitchFamily="18" charset="0"/>
              </a:rPr>
            </a:br>
            <a:br>
              <a:rPr lang="en" altLang="zh-TW" sz="2400" dirty="0">
                <a:latin typeface="+mj-ea"/>
                <a:cs typeface="Times New Roman" panose="02020603050405020304" pitchFamily="18" charset="0"/>
              </a:rPr>
            </a:br>
            <a:endParaRPr lang="zh-TW" altLang="en-US" sz="2400" b="1" dirty="0">
              <a:solidFill>
                <a:schemeClr val="bg1"/>
              </a:solidFill>
              <a:latin typeface="+mj-ea"/>
              <a:cs typeface="Times New Roman" panose="02020603050405020304" pitchFamily="18" charset="0"/>
            </a:endParaRPr>
          </a:p>
        </p:txBody>
      </p:sp>
    </p:spTree>
    <p:extLst>
      <p:ext uri="{BB962C8B-B14F-4D97-AF65-F5344CB8AC3E}">
        <p14:creationId xmlns:p14="http://schemas.microsoft.com/office/powerpoint/2010/main" val="2274635752"/>
      </p:ext>
    </p:extLst>
  </p:cSld>
  <p:clrMapOvr>
    <a:masterClrMapping/>
  </p:clrMapOvr>
  <mc:AlternateContent xmlns:mc="http://schemas.openxmlformats.org/markup-compatibility/2006" xmlns:p14="http://schemas.microsoft.com/office/powerpoint/2010/main">
    <mc:Choice Requires="p14">
      <p:transition spd="slow" p14:dur="2000" advTm="18404"/>
    </mc:Choice>
    <mc:Fallback xmlns="">
      <p:transition spd="slow" advTm="18404"/>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五邊形 32">
            <a:extLst>
              <a:ext uri="{FF2B5EF4-FFF2-40B4-BE49-F238E27FC236}">
                <a16:creationId xmlns:a16="http://schemas.microsoft.com/office/drawing/2014/main" id="{C2B91588-636F-9A37-3F29-CDAF959A7FC3}"/>
              </a:ext>
            </a:extLst>
          </p:cNvPr>
          <p:cNvSpPr/>
          <p:nvPr/>
        </p:nvSpPr>
        <p:spPr>
          <a:xfrm>
            <a:off x="6877049"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研究結論</a:t>
            </a:r>
          </a:p>
        </p:txBody>
      </p:sp>
      <p:sp>
        <p:nvSpPr>
          <p:cNvPr id="2" name="投影片編號版面配置區 1">
            <a:extLst>
              <a:ext uri="{FF2B5EF4-FFF2-40B4-BE49-F238E27FC236}">
                <a16:creationId xmlns:a16="http://schemas.microsoft.com/office/drawing/2014/main" id="{5297F9CA-D411-770E-F456-47D9A8AECFED}"/>
              </a:ext>
            </a:extLst>
          </p:cNvPr>
          <p:cNvSpPr>
            <a:spLocks noGrp="1"/>
          </p:cNvSpPr>
          <p:nvPr>
            <p:ph type="sldNum" sz="quarter" idx="12"/>
          </p:nvPr>
        </p:nvSpPr>
        <p:spPr/>
        <p:txBody>
          <a:bodyPr/>
          <a:lstStyle/>
          <a:p>
            <a:fld id="{6D77D3CB-5987-4045-A9DE-313BCFC794EF}" type="slidenum">
              <a:rPr lang="zh-TW" altLang="en-US" smtClean="0"/>
              <a:pPr/>
              <a:t>10</a:t>
            </a:fld>
            <a:endParaRPr lang="zh-TW" altLang="en-US"/>
          </a:p>
        </p:txBody>
      </p:sp>
      <p:sp>
        <p:nvSpPr>
          <p:cNvPr id="4" name="標題 3"/>
          <p:cNvSpPr>
            <a:spLocks noGrp="1"/>
          </p:cNvSpPr>
          <p:nvPr>
            <p:ph type="title"/>
          </p:nvPr>
        </p:nvSpPr>
        <p:spPr/>
        <p:txBody>
          <a:bodyPr>
            <a:normAutofit/>
          </a:bodyPr>
          <a:lstStyle/>
          <a:p>
            <a:pPr algn="l"/>
            <a:r>
              <a:rPr lang="zh-TW" altLang="en-US" sz="2400" dirty="0">
                <a:latin typeface="+mj-ea"/>
              </a:rPr>
              <a:t>模擬駕駛行為及模擬假設</a:t>
            </a:r>
          </a:p>
        </p:txBody>
      </p:sp>
      <p:sp>
        <p:nvSpPr>
          <p:cNvPr id="34" name="五邊形 33">
            <a:extLst>
              <a:ext uri="{FF2B5EF4-FFF2-40B4-BE49-F238E27FC236}">
                <a16:creationId xmlns:a16="http://schemas.microsoft.com/office/drawing/2014/main" id="{519E6FC6-1A20-5E2E-B170-65CEFBE1BC04}"/>
              </a:ext>
            </a:extLst>
          </p:cNvPr>
          <p:cNvSpPr/>
          <p:nvPr/>
        </p:nvSpPr>
        <p:spPr>
          <a:xfrm>
            <a:off x="4556758"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研究結果與分析</a:t>
            </a:r>
          </a:p>
        </p:txBody>
      </p:sp>
      <p:sp>
        <p:nvSpPr>
          <p:cNvPr id="35" name="五邊形 34">
            <a:extLst>
              <a:ext uri="{FF2B5EF4-FFF2-40B4-BE49-F238E27FC236}">
                <a16:creationId xmlns:a16="http://schemas.microsoft.com/office/drawing/2014/main" id="{4BB9665B-B7A9-6FFA-7250-76B9CF9637CB}"/>
              </a:ext>
            </a:extLst>
          </p:cNvPr>
          <p:cNvSpPr/>
          <p:nvPr/>
        </p:nvSpPr>
        <p:spPr>
          <a:xfrm>
            <a:off x="2282188" y="6534047"/>
            <a:ext cx="2495551" cy="308610"/>
          </a:xfrm>
          <a:prstGeom prst="homePlate">
            <a:avLst/>
          </a:prstGeom>
          <a:solidFill>
            <a:srgbClr val="00ADED"/>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dirty="0">
                <a:solidFill>
                  <a:schemeClr val="bg1"/>
                </a:solidFill>
                <a:latin typeface="+mj-ea"/>
                <a:ea typeface="+mj-ea"/>
              </a:rPr>
              <a:t>研究方法</a:t>
            </a:r>
            <a:endParaRPr kumimoji="1" lang="zh-TW" altLang="en-US" sz="1400" dirty="0"/>
          </a:p>
        </p:txBody>
      </p:sp>
      <p:sp>
        <p:nvSpPr>
          <p:cNvPr id="36" name="五邊形 35">
            <a:extLst>
              <a:ext uri="{FF2B5EF4-FFF2-40B4-BE49-F238E27FC236}">
                <a16:creationId xmlns:a16="http://schemas.microsoft.com/office/drawing/2014/main" id="{3973E6B6-03D1-AD82-9D1F-847D63E2DE45}"/>
              </a:ext>
            </a:extLst>
          </p:cNvPr>
          <p:cNvSpPr/>
          <p:nvPr/>
        </p:nvSpPr>
        <p:spPr>
          <a:xfrm>
            <a:off x="-38102"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研究目的與研究動機</a:t>
            </a:r>
          </a:p>
        </p:txBody>
      </p:sp>
      <p:sp>
        <p:nvSpPr>
          <p:cNvPr id="56" name="矩形 55">
            <a:extLst>
              <a:ext uri="{FF2B5EF4-FFF2-40B4-BE49-F238E27FC236}">
                <a16:creationId xmlns:a16="http://schemas.microsoft.com/office/drawing/2014/main" id="{0A0B24ED-1B56-3089-0AF7-0C453C282A51}"/>
              </a:ext>
            </a:extLst>
          </p:cNvPr>
          <p:cNvSpPr/>
          <p:nvPr/>
        </p:nvSpPr>
        <p:spPr>
          <a:xfrm>
            <a:off x="1809094" y="1752843"/>
            <a:ext cx="154989" cy="149136"/>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zh-TW" altLang="en-US"/>
          </a:p>
        </p:txBody>
      </p:sp>
      <p:sp>
        <p:nvSpPr>
          <p:cNvPr id="11" name="文字方塊 10">
            <a:extLst>
              <a:ext uri="{FF2B5EF4-FFF2-40B4-BE49-F238E27FC236}">
                <a16:creationId xmlns:a16="http://schemas.microsoft.com/office/drawing/2014/main" id="{9BC24061-10E7-4E8C-979E-41D9163DC0AA}"/>
              </a:ext>
            </a:extLst>
          </p:cNvPr>
          <p:cNvSpPr txBox="1"/>
          <p:nvPr/>
        </p:nvSpPr>
        <p:spPr>
          <a:xfrm>
            <a:off x="479695" y="1336403"/>
            <a:ext cx="6195768" cy="4196342"/>
          </a:xfrm>
          <a:prstGeom prst="rect">
            <a:avLst/>
          </a:prstGeom>
          <a:noFill/>
        </p:spPr>
        <p:txBody>
          <a:bodyPr wrap="square" rtlCol="0">
            <a:spAutoFit/>
          </a:bodyPr>
          <a:lstStyle/>
          <a:p>
            <a:pPr>
              <a:lnSpc>
                <a:spcPct val="150000"/>
              </a:lnSpc>
            </a:pPr>
            <a:r>
              <a:rPr lang="zh-TW" altLang="en-US" b="1" dirty="0"/>
              <a:t>模擬假設</a:t>
            </a:r>
            <a:r>
              <a:rPr lang="en-US" altLang="zh-TW" b="1" dirty="0"/>
              <a:t>:</a:t>
            </a:r>
          </a:p>
          <a:p>
            <a:pPr marL="285750" indent="-285750">
              <a:lnSpc>
                <a:spcPct val="150000"/>
              </a:lnSpc>
              <a:buFont typeface="Arial" panose="020B0604020202020204" pitchFamily="34" charset="0"/>
              <a:buChar char="•"/>
            </a:pPr>
            <a:r>
              <a:rPr lang="zh-TW" altLang="en-US" dirty="0"/>
              <a:t>駕駛能精準感測其他車輛狀態，且無視野遮擋</a:t>
            </a:r>
            <a:endParaRPr lang="en-US" altLang="zh-TW" dirty="0"/>
          </a:p>
          <a:p>
            <a:pPr marL="285750" indent="-285750">
              <a:lnSpc>
                <a:spcPct val="150000"/>
              </a:lnSpc>
              <a:buFont typeface="Arial" panose="020B0604020202020204" pitchFamily="34" charset="0"/>
              <a:buChar char="•"/>
            </a:pPr>
            <a:r>
              <a:rPr lang="zh-TW" altLang="en-US" dirty="0"/>
              <a:t>最佳化無解時根據情況施以最大減速度或最大加速度</a:t>
            </a:r>
            <a:endParaRPr lang="en-US" altLang="zh-TW" dirty="0"/>
          </a:p>
          <a:p>
            <a:pPr marL="285750" indent="-285750">
              <a:lnSpc>
                <a:spcPct val="150000"/>
              </a:lnSpc>
              <a:buFont typeface="Arial" panose="020B0604020202020204" pitchFamily="34" charset="0"/>
              <a:buChar char="•"/>
            </a:pPr>
            <a:r>
              <a:rPr lang="zh-TW" altLang="en-US" dirty="0"/>
              <a:t>一般台灣道路</a:t>
            </a:r>
            <a:endParaRPr lang="en-US" altLang="zh-TW" dirty="0"/>
          </a:p>
          <a:p>
            <a:pPr marL="285750" indent="-285750">
              <a:lnSpc>
                <a:spcPct val="150000"/>
              </a:lnSpc>
              <a:buFont typeface="Arial" panose="020B0604020202020204" pitchFamily="34" charset="0"/>
              <a:buChar char="•"/>
            </a:pPr>
            <a:r>
              <a:rPr lang="zh-TW" altLang="en-US" dirty="0"/>
              <a:t>快車道直行車限制</a:t>
            </a:r>
            <a:endParaRPr lang="en-US" altLang="zh-TW" dirty="0"/>
          </a:p>
          <a:p>
            <a:pPr>
              <a:lnSpc>
                <a:spcPct val="150000"/>
              </a:lnSpc>
            </a:pPr>
            <a:endParaRPr lang="en-US" altLang="zh-TW" dirty="0"/>
          </a:p>
          <a:p>
            <a:pPr>
              <a:lnSpc>
                <a:spcPct val="150000"/>
              </a:lnSpc>
            </a:pPr>
            <a:r>
              <a:rPr lang="zh-TW" altLang="en-US" b="1" dirty="0"/>
              <a:t>模擬駕駛行為</a:t>
            </a:r>
            <a:r>
              <a:rPr lang="en-US" altLang="zh-TW" b="1" dirty="0"/>
              <a:t>:</a:t>
            </a:r>
          </a:p>
          <a:p>
            <a:pPr marL="285750" indent="-285750">
              <a:lnSpc>
                <a:spcPct val="150000"/>
              </a:lnSpc>
              <a:buFont typeface="Arial" panose="020B0604020202020204" pitchFamily="34" charset="0"/>
              <a:buChar char="•"/>
            </a:pPr>
            <a:r>
              <a:rPr lang="zh-TW" altLang="en-US" dirty="0"/>
              <a:t>跟車行為</a:t>
            </a:r>
            <a:endParaRPr lang="en-US" altLang="zh-TW" dirty="0"/>
          </a:p>
          <a:p>
            <a:pPr marL="285750" indent="-285750">
              <a:lnSpc>
                <a:spcPct val="150000"/>
              </a:lnSpc>
              <a:buFont typeface="Arial" panose="020B0604020202020204" pitchFamily="34" charset="0"/>
              <a:buChar char="•"/>
            </a:pPr>
            <a:r>
              <a:rPr lang="zh-TW" altLang="en-US" dirty="0"/>
              <a:t>超車行為</a:t>
            </a:r>
            <a:endParaRPr lang="en-US" altLang="zh-TW" dirty="0"/>
          </a:p>
          <a:p>
            <a:pPr marL="285750" indent="-285750">
              <a:lnSpc>
                <a:spcPct val="150000"/>
              </a:lnSpc>
              <a:buFont typeface="Arial" panose="020B0604020202020204" pitchFamily="34" charset="0"/>
              <a:buChar char="•"/>
            </a:pPr>
            <a:r>
              <a:rPr lang="zh-TW" altLang="en-US" dirty="0"/>
              <a:t>無保護左轉行為</a:t>
            </a:r>
          </a:p>
        </p:txBody>
      </p:sp>
      <p:sp>
        <p:nvSpPr>
          <p:cNvPr id="5" name="文字方塊 4">
            <a:extLst>
              <a:ext uri="{FF2B5EF4-FFF2-40B4-BE49-F238E27FC236}">
                <a16:creationId xmlns:a16="http://schemas.microsoft.com/office/drawing/2014/main" id="{F0CDED12-4805-4C58-8BC3-14B85CE0EB7C}"/>
              </a:ext>
            </a:extLst>
          </p:cNvPr>
          <p:cNvSpPr txBox="1"/>
          <p:nvPr/>
        </p:nvSpPr>
        <p:spPr>
          <a:xfrm>
            <a:off x="6675463" y="4672037"/>
            <a:ext cx="1723549" cy="276999"/>
          </a:xfrm>
          <a:prstGeom prst="rect">
            <a:avLst/>
          </a:prstGeom>
          <a:noFill/>
        </p:spPr>
        <p:txBody>
          <a:bodyPr wrap="none" rtlCol="0">
            <a:spAutoFit/>
          </a:bodyPr>
          <a:lstStyle/>
          <a:p>
            <a:r>
              <a:rPr lang="zh-TW" altLang="en-US" sz="1200" dirty="0"/>
              <a:t>快車道直行車限制原因</a:t>
            </a:r>
            <a:endParaRPr lang="en-US" altLang="zh-TW" sz="1200" dirty="0"/>
          </a:p>
        </p:txBody>
      </p:sp>
      <p:pic>
        <p:nvPicPr>
          <p:cNvPr id="7" name="圖片 6">
            <a:extLst>
              <a:ext uri="{FF2B5EF4-FFF2-40B4-BE49-F238E27FC236}">
                <a16:creationId xmlns:a16="http://schemas.microsoft.com/office/drawing/2014/main" id="{338544E4-7366-4DF2-A89B-5E59365F89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28625" y="1752843"/>
            <a:ext cx="1414610" cy="2565159"/>
          </a:xfrm>
          <a:prstGeom prst="rect">
            <a:avLst/>
          </a:prstGeom>
        </p:spPr>
      </p:pic>
    </p:spTree>
    <p:extLst>
      <p:ext uri="{BB962C8B-B14F-4D97-AF65-F5344CB8AC3E}">
        <p14:creationId xmlns:p14="http://schemas.microsoft.com/office/powerpoint/2010/main" val="36224328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五邊形 13">
            <a:extLst>
              <a:ext uri="{FF2B5EF4-FFF2-40B4-BE49-F238E27FC236}">
                <a16:creationId xmlns:a16="http://schemas.microsoft.com/office/drawing/2014/main" id="{851C501A-11A0-CF73-5893-45EFA3A57993}"/>
              </a:ext>
            </a:extLst>
          </p:cNvPr>
          <p:cNvSpPr/>
          <p:nvPr/>
        </p:nvSpPr>
        <p:spPr>
          <a:xfrm>
            <a:off x="6877049"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研究結論</a:t>
            </a:r>
          </a:p>
        </p:txBody>
      </p:sp>
      <p:sp>
        <p:nvSpPr>
          <p:cNvPr id="15" name="五邊形 14">
            <a:extLst>
              <a:ext uri="{FF2B5EF4-FFF2-40B4-BE49-F238E27FC236}">
                <a16:creationId xmlns:a16="http://schemas.microsoft.com/office/drawing/2014/main" id="{0F2767A9-0F4D-779C-A2CA-85C4CD68D850}"/>
              </a:ext>
            </a:extLst>
          </p:cNvPr>
          <p:cNvSpPr/>
          <p:nvPr/>
        </p:nvSpPr>
        <p:spPr>
          <a:xfrm>
            <a:off x="4556758" y="6534047"/>
            <a:ext cx="2495551" cy="308610"/>
          </a:xfrm>
          <a:prstGeom prst="homePlate">
            <a:avLst/>
          </a:prstGeom>
          <a:solidFill>
            <a:srgbClr val="00ADED"/>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研究結果與分析</a:t>
            </a:r>
          </a:p>
        </p:txBody>
      </p:sp>
      <p:sp>
        <p:nvSpPr>
          <p:cNvPr id="16" name="五邊形 15">
            <a:extLst>
              <a:ext uri="{FF2B5EF4-FFF2-40B4-BE49-F238E27FC236}">
                <a16:creationId xmlns:a16="http://schemas.microsoft.com/office/drawing/2014/main" id="{0824812D-BF6E-3161-9E16-80C64E02ADD7}"/>
              </a:ext>
            </a:extLst>
          </p:cNvPr>
          <p:cNvSpPr/>
          <p:nvPr/>
        </p:nvSpPr>
        <p:spPr>
          <a:xfrm>
            <a:off x="2282188"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dirty="0">
                <a:solidFill>
                  <a:schemeClr val="bg1"/>
                </a:solidFill>
                <a:latin typeface="+mj-ea"/>
                <a:ea typeface="+mj-ea"/>
              </a:rPr>
              <a:t>研究方法</a:t>
            </a:r>
            <a:endParaRPr kumimoji="1" lang="zh-TW" altLang="en-US" sz="1400" dirty="0"/>
          </a:p>
        </p:txBody>
      </p:sp>
      <p:sp>
        <p:nvSpPr>
          <p:cNvPr id="17" name="五邊形 16">
            <a:extLst>
              <a:ext uri="{FF2B5EF4-FFF2-40B4-BE49-F238E27FC236}">
                <a16:creationId xmlns:a16="http://schemas.microsoft.com/office/drawing/2014/main" id="{64B4DABB-19A2-12B3-7046-B90C987F0A7B}"/>
              </a:ext>
            </a:extLst>
          </p:cNvPr>
          <p:cNvSpPr/>
          <p:nvPr/>
        </p:nvSpPr>
        <p:spPr>
          <a:xfrm>
            <a:off x="-38102"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研究目的與研究動機</a:t>
            </a:r>
          </a:p>
        </p:txBody>
      </p:sp>
      <p:sp>
        <p:nvSpPr>
          <p:cNvPr id="2" name="投影片編號版面配置區 1">
            <a:extLst>
              <a:ext uri="{FF2B5EF4-FFF2-40B4-BE49-F238E27FC236}">
                <a16:creationId xmlns:a16="http://schemas.microsoft.com/office/drawing/2014/main" id="{74FCD4F2-5311-5E4C-1837-82C0C8080D12}"/>
              </a:ext>
            </a:extLst>
          </p:cNvPr>
          <p:cNvSpPr>
            <a:spLocks noGrp="1"/>
          </p:cNvSpPr>
          <p:nvPr>
            <p:ph type="sldNum" sz="quarter" idx="12"/>
          </p:nvPr>
        </p:nvSpPr>
        <p:spPr/>
        <p:txBody>
          <a:bodyPr/>
          <a:lstStyle/>
          <a:p>
            <a:fld id="{6D77D3CB-5987-4045-A9DE-313BCFC794EF}" type="slidenum">
              <a:rPr lang="zh-TW" altLang="en-US" smtClean="0"/>
              <a:pPr/>
              <a:t>11</a:t>
            </a:fld>
            <a:endParaRPr lang="zh-TW" altLang="en-US"/>
          </a:p>
        </p:txBody>
      </p:sp>
      <p:sp>
        <p:nvSpPr>
          <p:cNvPr id="7" name="標題 6">
            <a:extLst>
              <a:ext uri="{FF2B5EF4-FFF2-40B4-BE49-F238E27FC236}">
                <a16:creationId xmlns:a16="http://schemas.microsoft.com/office/drawing/2014/main" id="{7FFAB281-5285-2BF2-7614-B2C66597366A}"/>
              </a:ext>
            </a:extLst>
          </p:cNvPr>
          <p:cNvSpPr>
            <a:spLocks noGrp="1"/>
          </p:cNvSpPr>
          <p:nvPr>
            <p:ph type="title"/>
          </p:nvPr>
        </p:nvSpPr>
        <p:spPr/>
        <p:txBody>
          <a:bodyPr/>
          <a:lstStyle/>
          <a:p>
            <a:pPr algn="l"/>
            <a:r>
              <a:rPr lang="zh-TW" altLang="en-US" sz="2400" dirty="0">
                <a:ea typeface="+mj-lt"/>
                <a:cs typeface="+mj-lt"/>
              </a:rPr>
              <a:t>跟車行為分析</a:t>
            </a:r>
            <a:r>
              <a:rPr lang="en-US" altLang="zh-TW" sz="2400" dirty="0">
                <a:ea typeface="+mj-lt"/>
                <a:cs typeface="+mj-lt"/>
              </a:rPr>
              <a:t>:</a:t>
            </a:r>
            <a:r>
              <a:rPr lang="zh-TW" altLang="en-US" sz="2400" dirty="0">
                <a:ea typeface="+mj-lt"/>
                <a:cs typeface="+mj-lt"/>
              </a:rPr>
              <a:t>模擬工況設定</a:t>
            </a:r>
            <a:endParaRPr lang="zh-TW" dirty="0">
              <a:cs typeface="Arial"/>
            </a:endParaRPr>
          </a:p>
        </p:txBody>
      </p:sp>
      <p:pic>
        <p:nvPicPr>
          <p:cNvPr id="5" name="圖片 4">
            <a:extLst>
              <a:ext uri="{FF2B5EF4-FFF2-40B4-BE49-F238E27FC236}">
                <a16:creationId xmlns:a16="http://schemas.microsoft.com/office/drawing/2014/main" id="{0BD39308-D614-4A86-B6E2-5B9F01FD0A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5850" y="1119908"/>
            <a:ext cx="2011599" cy="5310620"/>
          </a:xfrm>
          <a:prstGeom prst="rect">
            <a:avLst/>
          </a:prstGeom>
        </p:spPr>
      </p:pic>
      <mc:AlternateContent xmlns:mc="http://schemas.openxmlformats.org/markup-compatibility/2006" xmlns:a14="http://schemas.microsoft.com/office/drawing/2010/main">
        <mc:Choice Requires="a14">
          <p:sp>
            <p:nvSpPr>
              <p:cNvPr id="3" name="文字方塊 2">
                <a:extLst>
                  <a:ext uri="{FF2B5EF4-FFF2-40B4-BE49-F238E27FC236}">
                    <a16:creationId xmlns:a16="http://schemas.microsoft.com/office/drawing/2014/main" id="{2157A0FC-F67B-4AEC-A633-CBAD12B99046}"/>
                  </a:ext>
                </a:extLst>
              </p:cNvPr>
              <p:cNvSpPr txBox="1"/>
              <p:nvPr/>
            </p:nvSpPr>
            <p:spPr>
              <a:xfrm>
                <a:off x="2521934" y="1522531"/>
                <a:ext cx="6686551" cy="5167761"/>
              </a:xfrm>
              <a:prstGeom prst="rect">
                <a:avLst/>
              </a:prstGeom>
              <a:noFill/>
            </p:spPr>
            <p:txBody>
              <a:bodyPr wrap="square" rtlCol="0">
                <a:spAutoFit/>
              </a:bodyPr>
              <a:lstStyle/>
              <a:p>
                <a:r>
                  <a:rPr lang="en-US" altLang="zh-TW" dirty="0"/>
                  <a:t>1.</a:t>
                </a:r>
                <a:r>
                  <a:rPr lang="zh-TW" altLang="en-US" dirty="0"/>
                  <a:t>前車定速行為</a:t>
                </a:r>
                <a14:m>
                  <m:oMath xmlns:m="http://schemas.openxmlformats.org/officeDocument/2006/math">
                    <m:r>
                      <a:rPr lang="zh-TW" altLang="en-US">
                        <a:latin typeface="Cambria Math" panose="02040503050406030204" pitchFamily="18" charset="0"/>
                      </a:rPr>
                      <m:t>：</m:t>
                    </m:r>
                    <m:sSub>
                      <m:sSubPr>
                        <m:ctrlPr>
                          <a:rPr lang="en-US" altLang="zh-TW" i="1" smtClean="0">
                            <a:latin typeface="Cambria Math" panose="02040503050406030204" pitchFamily="18" charset="0"/>
                          </a:rPr>
                        </m:ctrlPr>
                      </m:sSubPr>
                      <m:e>
                        <m:r>
                          <a:rPr lang="en-US" altLang="zh-TW" i="1">
                            <a:latin typeface="Cambria Math" panose="02040503050406030204" pitchFamily="18" charset="0"/>
                          </a:rPr>
                          <m:t>𝑉</m:t>
                        </m:r>
                      </m:e>
                      <m:sub>
                        <m:r>
                          <a:rPr lang="en-US" altLang="zh-TW" b="0" i="1" smtClean="0">
                            <a:latin typeface="Cambria Math" panose="02040503050406030204" pitchFamily="18" charset="0"/>
                          </a:rPr>
                          <m:t>𝑓</m:t>
                        </m:r>
                      </m:sub>
                    </m:sSub>
                    <m:r>
                      <a:rPr lang="en-US" altLang="zh-TW" i="1">
                        <a:latin typeface="Cambria Math" panose="02040503050406030204" pitchFamily="18" charset="0"/>
                      </a:rPr>
                      <m:t>=</m:t>
                    </m:r>
                    <m:r>
                      <a:rPr lang="en-US" altLang="zh-TW" i="1" smtClean="0">
                        <a:latin typeface="Cambria Math" panose="02040503050406030204" pitchFamily="18" charset="0"/>
                      </a:rPr>
                      <m:t>4</m:t>
                    </m:r>
                    <m:r>
                      <a:rPr lang="en-US" altLang="zh-TW" i="1">
                        <a:latin typeface="Cambria Math" panose="02040503050406030204" pitchFamily="18" charset="0"/>
                      </a:rPr>
                      <m:t>0</m:t>
                    </m:r>
                    <m:r>
                      <a:rPr lang="en-US" altLang="zh-TW" i="1" smtClean="0">
                        <a:latin typeface="Cambria Math" panose="02040503050406030204" pitchFamily="18" charset="0"/>
                      </a:rPr>
                      <m:t>(</m:t>
                    </m:r>
                    <m:r>
                      <a:rPr lang="en-US" altLang="zh-TW" b="0" i="1" smtClean="0">
                        <a:latin typeface="Cambria Math" panose="02040503050406030204" pitchFamily="18" charset="0"/>
                      </a:rPr>
                      <m:t>𝑘𝑚</m:t>
                    </m:r>
                    <m:r>
                      <a:rPr lang="en-US" altLang="zh-TW" i="1">
                        <a:latin typeface="Cambria Math" panose="02040503050406030204" pitchFamily="18" charset="0"/>
                      </a:rPr>
                      <m:t>/</m:t>
                    </m:r>
                    <m:r>
                      <a:rPr lang="en-US" altLang="zh-TW" b="0" i="1" smtClean="0">
                        <a:latin typeface="Cambria Math" panose="02040503050406030204" pitchFamily="18" charset="0"/>
                      </a:rPr>
                      <m:t>h</m:t>
                    </m:r>
                    <m:r>
                      <a:rPr lang="en-US" altLang="zh-TW" i="1">
                        <a:latin typeface="Cambria Math" panose="02040503050406030204" pitchFamily="18" charset="0"/>
                      </a:rPr>
                      <m:t>)</m:t>
                    </m:r>
                    <m:r>
                      <a:rPr lang="zh-TW" altLang="en-US" i="1">
                        <a:latin typeface="Cambria Math" panose="02040503050406030204" pitchFamily="18" charset="0"/>
                      </a:rPr>
                      <m:t>，</m:t>
                    </m:r>
                  </m:oMath>
                </a14:m>
                <a:r>
                  <a:rPr lang="en-US" altLang="zh-TW" i="1" dirty="0"/>
                  <a:t>D=</a:t>
                </a:r>
                <a:r>
                  <a:rPr lang="en-US" altLang="zh-TW" dirty="0"/>
                  <a:t>10(m</a:t>
                </a:r>
                <a:r>
                  <a:rPr lang="en-US" altLang="zh-TW" i="1" dirty="0"/>
                  <a:t>)</a:t>
                </a:r>
              </a:p>
              <a:p>
                <a:endParaRPr lang="en-US" altLang="zh-TW" dirty="0"/>
              </a:p>
              <a:p>
                <a:endParaRPr lang="en-US" altLang="zh-TW" dirty="0"/>
              </a:p>
              <a:p>
                <a:endParaRPr lang="en-US" altLang="zh-TW" dirty="0"/>
              </a:p>
              <a:p>
                <a:pPr>
                  <a:lnSpc>
                    <a:spcPct val="150000"/>
                  </a:lnSpc>
                </a:pPr>
                <a:r>
                  <a:rPr lang="en-US" altLang="zh-TW" dirty="0"/>
                  <a:t>2.</a:t>
                </a:r>
                <a:r>
                  <a:rPr lang="zh-TW" altLang="en-US" dirty="0"/>
                  <a:t>前車變速行為</a:t>
                </a:r>
                <a14:m>
                  <m:oMath xmlns:m="http://schemas.openxmlformats.org/officeDocument/2006/math">
                    <m:r>
                      <a:rPr lang="zh-TW" altLang="en-US">
                        <a:latin typeface="Cambria Math" panose="02040503050406030204" pitchFamily="18" charset="0"/>
                      </a:rPr>
                      <m:t>：</m:t>
                    </m:r>
                    <m:r>
                      <a:rPr lang="zh-TW" altLang="en-US" i="1">
                        <a:latin typeface="Cambria Math" panose="02040503050406030204" pitchFamily="18" charset="0"/>
                      </a:rPr>
                      <m:t> </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 </m:t>
                        </m:r>
                        <m:r>
                          <a:rPr lang="en-US" altLang="zh-TW" b="0" i="1" smtClean="0">
                            <a:latin typeface="Cambria Math" panose="02040503050406030204" pitchFamily="18" charset="0"/>
                          </a:rPr>
                          <m:t>𝑉</m:t>
                        </m:r>
                      </m:e>
                      <m:sub>
                        <m:r>
                          <a:rPr lang="en-US" altLang="zh-TW" b="0" i="1" smtClean="0">
                            <a:latin typeface="Cambria Math" panose="02040503050406030204" pitchFamily="18" charset="0"/>
                          </a:rPr>
                          <m:t>𝑓</m:t>
                        </m:r>
                      </m:sub>
                    </m:sSub>
                    <m:r>
                      <a:rPr lang="en-US" altLang="zh-TW" b="0" i="1" smtClean="0">
                        <a:latin typeface="Cambria Math" panose="02040503050406030204" pitchFamily="18" charset="0"/>
                      </a:rPr>
                      <m:t>(</m:t>
                    </m:r>
                    <m:r>
                      <a:rPr lang="en-US" altLang="zh-TW" b="0" i="1" smtClean="0">
                        <a:latin typeface="Cambria Math" panose="02040503050406030204" pitchFamily="18" charset="0"/>
                      </a:rPr>
                      <m:t>𝑡</m:t>
                    </m:r>
                    <m:r>
                      <a:rPr lang="en-US" altLang="zh-TW" b="0" i="1" smtClean="0">
                        <a:latin typeface="Cambria Math" panose="02040503050406030204" pitchFamily="18" charset="0"/>
                      </a:rPr>
                      <m:t>)=45+20∗</m:t>
                    </m:r>
                    <m:r>
                      <m:rPr>
                        <m:sty m:val="p"/>
                      </m:rPr>
                      <a:rPr lang="en-US" altLang="zh-TW" b="0" i="0" smtClean="0">
                        <a:latin typeface="Cambria Math" panose="02040503050406030204" pitchFamily="18" charset="0"/>
                      </a:rPr>
                      <m:t>sin</m:t>
                    </m:r>
                    <m:r>
                      <a:rPr lang="en-US" altLang="zh-TW" b="0" i="1" smtClean="0">
                        <a:latin typeface="Cambria Math" panose="02040503050406030204" pitchFamily="18" charset="0"/>
                      </a:rPr>
                      <m:t>⁡(</m:t>
                    </m:r>
                    <m:f>
                      <m:fPr>
                        <m:ctrlPr>
                          <a:rPr lang="en-US" altLang="zh-TW" b="0" i="1" smtClean="0">
                            <a:latin typeface="Cambria Math" panose="02040503050406030204" pitchFamily="18" charset="0"/>
                          </a:rPr>
                        </m:ctrlPr>
                      </m:fPr>
                      <m:num>
                        <m:r>
                          <a:rPr lang="en-US" altLang="zh-TW" b="0" i="1" smtClean="0">
                            <a:latin typeface="Cambria Math" panose="02040503050406030204" pitchFamily="18" charset="0"/>
                          </a:rPr>
                          <m:t>2</m:t>
                        </m:r>
                        <m:r>
                          <a:rPr lang="zh-TW" altLang="en-US" b="0" i="1" smtClean="0">
                            <a:latin typeface="Cambria Math" panose="02040503050406030204" pitchFamily="18" charset="0"/>
                          </a:rPr>
                          <m:t>𝜋</m:t>
                        </m:r>
                        <m:r>
                          <a:rPr lang="en-US" altLang="zh-TW" b="0" i="1" smtClean="0">
                            <a:latin typeface="Cambria Math" panose="02040503050406030204" pitchFamily="18" charset="0"/>
                          </a:rPr>
                          <m:t>𝑡</m:t>
                        </m:r>
                      </m:num>
                      <m:den>
                        <m:r>
                          <a:rPr lang="en-US" altLang="zh-TW" b="0" i="1" smtClean="0">
                            <a:latin typeface="Cambria Math" panose="02040503050406030204" pitchFamily="18" charset="0"/>
                          </a:rPr>
                          <m:t>𝑇</m:t>
                        </m:r>
                      </m:den>
                    </m:f>
                    <m:r>
                      <a:rPr lang="en-US" altLang="zh-TW" b="0" i="1" smtClean="0">
                        <a:latin typeface="Cambria Math" panose="02040503050406030204" pitchFamily="18" charset="0"/>
                      </a:rPr>
                      <m:t>+</m:t>
                    </m:r>
                    <m:f>
                      <m:fPr>
                        <m:ctrlPr>
                          <a:rPr lang="en-US" altLang="zh-TW" b="0" i="1" smtClean="0">
                            <a:latin typeface="Cambria Math" panose="02040503050406030204" pitchFamily="18" charset="0"/>
                          </a:rPr>
                        </m:ctrlPr>
                      </m:fPr>
                      <m:num>
                        <m:r>
                          <m:rPr>
                            <m:sty m:val="p"/>
                          </m:rPr>
                          <a:rPr lang="en-US" altLang="zh-TW" i="1">
                            <a:latin typeface="Cambria Math" panose="02040503050406030204" pitchFamily="18" charset="0"/>
                          </a:rPr>
                          <m:t>T</m:t>
                        </m:r>
                      </m:num>
                      <m:den>
                        <m:r>
                          <a:rPr lang="en-US" altLang="zh-TW" i="1">
                            <a:latin typeface="Cambria Math" panose="02040503050406030204" pitchFamily="18" charset="0"/>
                          </a:rPr>
                          <m:t>4</m:t>
                        </m:r>
                      </m:den>
                    </m:f>
                    <m:r>
                      <a:rPr lang="en-US" altLang="zh-TW" b="0" i="1" smtClean="0">
                        <a:latin typeface="Cambria Math" panose="02040503050406030204" pitchFamily="18" charset="0"/>
                      </a:rPr>
                      <m:t>)</m:t>
                    </m:r>
                  </m:oMath>
                </a14:m>
                <a:r>
                  <a:rPr lang="en-US" altLang="zh-TW" dirty="0"/>
                  <a:t> </a:t>
                </a:r>
              </a:p>
              <a:p>
                <a:pPr>
                  <a:lnSpc>
                    <a:spcPct val="150000"/>
                  </a:lnSpc>
                </a:pPr>
                <a:r>
                  <a:rPr lang="zh-TW" altLang="en-US" dirty="0"/>
                  <a:t> </a:t>
                </a:r>
                <a14:m>
                  <m:oMath xmlns:m="http://schemas.openxmlformats.org/officeDocument/2006/math">
                    <m:r>
                      <a:rPr lang="zh-TW" altLang="en-US" i="1" dirty="0">
                        <a:latin typeface="Cambria Math" panose="02040503050406030204" pitchFamily="18" charset="0"/>
                      </a:rPr>
                      <m:t> </m:t>
                    </m:r>
                    <m:r>
                      <a:rPr lang="zh-TW" altLang="en-US" i="1" dirty="0" smtClean="0">
                        <a:latin typeface="Cambria Math" panose="02040503050406030204" pitchFamily="18" charset="0"/>
                      </a:rPr>
                      <m:t> </m:t>
                    </m:r>
                    <m:r>
                      <a:rPr lang="zh-TW" altLang="en-US" i="1" dirty="0">
                        <a:latin typeface="Cambria Math" panose="02040503050406030204" pitchFamily="18" charset="0"/>
                      </a:rPr>
                      <m:t> </m:t>
                    </m:r>
                    <m:r>
                      <a:rPr lang="zh-TW" altLang="en-US" i="1" dirty="0" smtClean="0">
                        <a:latin typeface="Cambria Math" panose="02040503050406030204" pitchFamily="18" charset="0"/>
                      </a:rPr>
                      <m:t> </m:t>
                    </m:r>
                    <m:sSub>
                      <m:sSubPr>
                        <m:ctrlPr>
                          <a:rPr lang="en-US" altLang="zh-TW" i="1">
                            <a:latin typeface="Cambria Math" panose="02040503050406030204" pitchFamily="18" charset="0"/>
                          </a:rPr>
                        </m:ctrlPr>
                      </m:sSubPr>
                      <m:e>
                        <m:r>
                          <a:rPr lang="zh-TW" altLang="en-US" i="1" smtClean="0">
                            <a:latin typeface="Cambria Math" panose="02040503050406030204" pitchFamily="18" charset="0"/>
                          </a:rPr>
                          <m:t> </m:t>
                        </m:r>
                        <m:r>
                          <a:rPr lang="zh-TW" altLang="en-US" i="1">
                            <a:latin typeface="Cambria Math" panose="02040503050406030204" pitchFamily="18" charset="0"/>
                          </a:rPr>
                          <m:t> </m:t>
                        </m:r>
                        <m:r>
                          <a:rPr lang="zh-TW" altLang="en-US" i="1" smtClean="0">
                            <a:latin typeface="Cambria Math" panose="02040503050406030204" pitchFamily="18" charset="0"/>
                          </a:rPr>
                          <m:t> </m:t>
                        </m:r>
                        <m:r>
                          <a:rPr lang="zh-TW" altLang="en-US" i="1">
                            <a:latin typeface="Cambria Math" panose="02040503050406030204" pitchFamily="18" charset="0"/>
                          </a:rPr>
                          <m:t> </m:t>
                        </m:r>
                        <m:r>
                          <a:rPr lang="zh-TW" altLang="en-US" i="1" smtClean="0">
                            <a:latin typeface="Cambria Math" panose="02040503050406030204" pitchFamily="18" charset="0"/>
                          </a:rPr>
                          <m:t> </m:t>
                        </m:r>
                        <m:r>
                          <a:rPr lang="zh-TW" altLang="en-US" i="1">
                            <a:latin typeface="Cambria Math" panose="02040503050406030204" pitchFamily="18" charset="0"/>
                          </a:rPr>
                          <m:t> </m:t>
                        </m:r>
                        <m:r>
                          <a:rPr lang="zh-TW" altLang="en-US" i="1" smtClean="0">
                            <a:latin typeface="Cambria Math" panose="02040503050406030204" pitchFamily="18" charset="0"/>
                          </a:rPr>
                          <m:t> </m:t>
                        </m:r>
                        <m:r>
                          <a:rPr lang="zh-TW" altLang="en-US" i="1">
                            <a:latin typeface="Cambria Math" panose="02040503050406030204" pitchFamily="18" charset="0"/>
                          </a:rPr>
                          <m:t> </m:t>
                        </m:r>
                        <m:r>
                          <a:rPr lang="zh-TW" altLang="en-US" i="1" smtClean="0">
                            <a:latin typeface="Cambria Math" panose="02040503050406030204" pitchFamily="18" charset="0"/>
                          </a:rPr>
                          <m:t> </m:t>
                        </m:r>
                        <m:r>
                          <a:rPr lang="zh-TW" altLang="en-US" i="1">
                            <a:latin typeface="Cambria Math" panose="02040503050406030204" pitchFamily="18" charset="0"/>
                          </a:rPr>
                          <m:t> </m:t>
                        </m:r>
                        <m:r>
                          <a:rPr lang="zh-TW" altLang="en-US" i="1" smtClean="0">
                            <a:latin typeface="Cambria Math" panose="02040503050406030204" pitchFamily="18" charset="0"/>
                          </a:rPr>
                          <m:t> </m:t>
                        </m:r>
                        <m:r>
                          <a:rPr lang="zh-TW" altLang="en-US" i="1">
                            <a:latin typeface="Cambria Math" panose="02040503050406030204" pitchFamily="18" charset="0"/>
                          </a:rPr>
                          <m:t> </m:t>
                        </m:r>
                        <m:r>
                          <a:rPr lang="zh-TW" altLang="en-US" i="1" smtClean="0">
                            <a:latin typeface="Cambria Math" panose="02040503050406030204" pitchFamily="18" charset="0"/>
                          </a:rPr>
                          <m:t> </m:t>
                        </m:r>
                        <m:r>
                          <a:rPr lang="zh-TW" altLang="en-US" i="1">
                            <a:latin typeface="Cambria Math" panose="02040503050406030204" pitchFamily="18" charset="0"/>
                          </a:rPr>
                          <m:t> </m:t>
                        </m:r>
                        <m:r>
                          <a:rPr lang="zh-TW" altLang="en-US" i="1" smtClean="0">
                            <a:latin typeface="Cambria Math" panose="02040503050406030204" pitchFamily="18" charset="0"/>
                          </a:rPr>
                          <m:t> </m:t>
                        </m:r>
                        <m:r>
                          <a:rPr lang="zh-TW" altLang="en-US" i="1">
                            <a:latin typeface="Cambria Math" panose="02040503050406030204" pitchFamily="18" charset="0"/>
                          </a:rPr>
                          <m:t> </m:t>
                        </m:r>
                        <m:r>
                          <a:rPr lang="zh-TW" altLang="en-US" i="1" smtClean="0">
                            <a:latin typeface="Cambria Math" panose="02040503050406030204" pitchFamily="18" charset="0"/>
                          </a:rPr>
                          <m:t> </m:t>
                        </m:r>
                        <m:r>
                          <a:rPr lang="zh-TW" altLang="en-US" i="1">
                            <a:latin typeface="Cambria Math" panose="02040503050406030204" pitchFamily="18" charset="0"/>
                          </a:rPr>
                          <m:t> </m:t>
                        </m:r>
                        <m:r>
                          <a:rPr lang="zh-TW" altLang="en-US" i="1" smtClean="0">
                            <a:latin typeface="Cambria Math" panose="02040503050406030204" pitchFamily="18" charset="0"/>
                          </a:rPr>
                          <m:t> </m:t>
                        </m:r>
                        <m:r>
                          <a:rPr lang="zh-TW" altLang="en-US" i="1">
                            <a:latin typeface="Cambria Math" panose="02040503050406030204" pitchFamily="18" charset="0"/>
                          </a:rPr>
                          <m:t> </m:t>
                        </m:r>
                        <m:r>
                          <a:rPr lang="zh-TW" altLang="en-US" i="1" smtClean="0">
                            <a:latin typeface="Cambria Math" panose="02040503050406030204" pitchFamily="18" charset="0"/>
                          </a:rPr>
                          <m:t> </m:t>
                        </m:r>
                        <m:r>
                          <a:rPr lang="zh-TW" altLang="en-US" i="1">
                            <a:latin typeface="Cambria Math" panose="02040503050406030204" pitchFamily="18" charset="0"/>
                          </a:rPr>
                          <m:t> </m:t>
                        </m:r>
                        <m:r>
                          <a:rPr lang="zh-TW" altLang="en-US" i="1" smtClean="0">
                            <a:latin typeface="Cambria Math" panose="02040503050406030204" pitchFamily="18" charset="0"/>
                          </a:rPr>
                          <m:t> </m:t>
                        </m:r>
                        <m:r>
                          <a:rPr lang="zh-TW" altLang="en-US" i="1">
                            <a:latin typeface="Cambria Math" panose="02040503050406030204" pitchFamily="18" charset="0"/>
                          </a:rPr>
                          <m:t> </m:t>
                        </m:r>
                        <m:r>
                          <a:rPr lang="zh-TW" altLang="en-US" i="1" smtClean="0">
                            <a:latin typeface="Cambria Math" panose="02040503050406030204" pitchFamily="18" charset="0"/>
                          </a:rPr>
                          <m:t> </m:t>
                        </m:r>
                        <m:r>
                          <a:rPr lang="zh-TW" altLang="en-US" i="1">
                            <a:latin typeface="Cambria Math" panose="02040503050406030204" pitchFamily="18" charset="0"/>
                          </a:rPr>
                          <m:t> </m:t>
                        </m:r>
                        <m:r>
                          <a:rPr lang="zh-TW" altLang="en-US" i="1" smtClean="0">
                            <a:latin typeface="Cambria Math" panose="02040503050406030204" pitchFamily="18" charset="0"/>
                          </a:rPr>
                          <m:t> </m:t>
                        </m:r>
                        <m:r>
                          <a:rPr lang="zh-TW" altLang="en-US" i="1">
                            <a:latin typeface="Cambria Math" panose="02040503050406030204" pitchFamily="18" charset="0"/>
                          </a:rPr>
                          <m:t> </m:t>
                        </m:r>
                        <m:r>
                          <a:rPr lang="zh-TW" altLang="en-US" i="1" smtClean="0">
                            <a:latin typeface="Cambria Math" panose="02040503050406030204" pitchFamily="18" charset="0"/>
                          </a:rPr>
                          <m:t> </m:t>
                        </m:r>
                        <m:r>
                          <a:rPr lang="zh-TW" altLang="en-US" i="1">
                            <a:latin typeface="Cambria Math" panose="02040503050406030204" pitchFamily="18" charset="0"/>
                          </a:rPr>
                          <m:t> </m:t>
                        </m:r>
                        <m:r>
                          <a:rPr lang="zh-TW" altLang="en-US" i="1" smtClean="0">
                            <a:latin typeface="Cambria Math" panose="02040503050406030204" pitchFamily="18" charset="0"/>
                          </a:rPr>
                          <m:t> </m:t>
                        </m:r>
                        <m:r>
                          <a:rPr lang="zh-TW" altLang="en-US" i="1">
                            <a:latin typeface="Cambria Math" panose="02040503050406030204" pitchFamily="18" charset="0"/>
                          </a:rPr>
                          <m:t> </m:t>
                        </m:r>
                        <m:r>
                          <a:rPr lang="en-US" altLang="zh-TW" i="1">
                            <a:latin typeface="Cambria Math" panose="02040503050406030204" pitchFamily="18" charset="0"/>
                          </a:rPr>
                          <m:t>𝑉</m:t>
                        </m:r>
                      </m:e>
                      <m:sub>
                        <m:r>
                          <a:rPr lang="en-US" altLang="zh-TW" b="0" i="1" smtClean="0">
                            <a:latin typeface="Cambria Math" panose="02040503050406030204" pitchFamily="18" charset="0"/>
                          </a:rPr>
                          <m:t>𝑏</m:t>
                        </m:r>
                      </m:sub>
                    </m:sSub>
                    <m:r>
                      <a:rPr lang="en-US" altLang="zh-TW" b="0" i="1" smtClean="0">
                        <a:latin typeface="Cambria Math" panose="02040503050406030204" pitchFamily="18" charset="0"/>
                      </a:rPr>
                      <m:t>=65(</m:t>
                    </m:r>
                    <m:r>
                      <a:rPr lang="en-US" altLang="zh-TW" b="0" i="1" smtClean="0">
                        <a:latin typeface="Cambria Math" panose="02040503050406030204" pitchFamily="18" charset="0"/>
                      </a:rPr>
                      <m:t>𝑘𝑚h</m:t>
                    </m:r>
                    <m:r>
                      <a:rPr lang="en-US" altLang="zh-TW" b="0" i="1" smtClean="0">
                        <a:latin typeface="Cambria Math" panose="02040503050406030204" pitchFamily="18" charset="0"/>
                      </a:rPr>
                      <m:t>)</m:t>
                    </m:r>
                    <m:r>
                      <a:rPr lang="zh-TW" altLang="en-US" i="1">
                        <a:latin typeface="Cambria Math" panose="02040503050406030204" pitchFamily="18" charset="0"/>
                      </a:rPr>
                      <m:t>，</m:t>
                    </m:r>
                    <m:r>
                      <a:rPr lang="zh-TW" altLang="en-US" i="1">
                        <a:latin typeface="Cambria Math" panose="02040503050406030204" pitchFamily="18" charset="0"/>
                      </a:rPr>
                      <m:t> </m:t>
                    </m:r>
                  </m:oMath>
                </a14:m>
                <a:r>
                  <a:rPr lang="en-US" altLang="zh-TW" i="1" dirty="0"/>
                  <a:t>D=</a:t>
                </a:r>
                <a:r>
                  <a:rPr lang="en-US" altLang="zh-TW" dirty="0"/>
                  <a:t>10(m</a:t>
                </a:r>
                <a:r>
                  <a:rPr lang="en-US" altLang="zh-TW" i="1" dirty="0"/>
                  <a:t>)</a:t>
                </a:r>
                <a:endParaRPr lang="en-US" altLang="zh-TW" dirty="0"/>
              </a:p>
              <a:p>
                <a:pPr>
                  <a:lnSpc>
                    <a:spcPct val="150000"/>
                  </a:lnSpc>
                </a:pPr>
                <a:endParaRPr lang="en-US" altLang="zh-TW" dirty="0"/>
              </a:p>
              <a:p>
                <a:pPr>
                  <a:lnSpc>
                    <a:spcPct val="150000"/>
                  </a:lnSpc>
                </a:pPr>
                <a:endParaRPr lang="en-US" altLang="zh-TW" dirty="0"/>
              </a:p>
              <a:p>
                <a:pPr>
                  <a:lnSpc>
                    <a:spcPct val="150000"/>
                  </a:lnSpc>
                </a:pPr>
                <a:r>
                  <a:rPr lang="en-US" altLang="zh-TW" dirty="0"/>
                  <a:t>3.</a:t>
                </a:r>
                <a:r>
                  <a:rPr lang="zh-TW" altLang="en-US" dirty="0"/>
                  <a:t>三車跟車行為</a:t>
                </a:r>
                <a14:m>
                  <m:oMath xmlns:m="http://schemas.openxmlformats.org/officeDocument/2006/math">
                    <m:r>
                      <a:rPr lang="zh-TW" altLang="en-US" smtClean="0">
                        <a:latin typeface="Cambria Math" panose="02040503050406030204" pitchFamily="18" charset="0"/>
                      </a:rPr>
                      <m:t>：</m:t>
                    </m:r>
                    <m:sSub>
                      <m:sSubPr>
                        <m:ctrlPr>
                          <a:rPr lang="en-US" altLang="zh-TW" i="1">
                            <a:latin typeface="Cambria Math" panose="02040503050406030204" pitchFamily="18" charset="0"/>
                          </a:rPr>
                        </m:ctrlPr>
                      </m:sSubPr>
                      <m:e>
                        <m:r>
                          <a:rPr lang="en-US" altLang="zh-TW" i="1">
                            <a:latin typeface="Cambria Math" panose="02040503050406030204" pitchFamily="18" charset="0"/>
                          </a:rPr>
                          <m:t> </m:t>
                        </m:r>
                        <m:r>
                          <a:rPr lang="en-US" altLang="zh-TW" i="1">
                            <a:latin typeface="Cambria Math" panose="02040503050406030204" pitchFamily="18" charset="0"/>
                          </a:rPr>
                          <m:t>𝑉</m:t>
                        </m:r>
                      </m:e>
                      <m:sub>
                        <m:r>
                          <a:rPr lang="en-US" altLang="zh-TW" i="1">
                            <a:latin typeface="Cambria Math" panose="02040503050406030204" pitchFamily="18" charset="0"/>
                          </a:rPr>
                          <m:t>𝑓</m:t>
                        </m:r>
                      </m:sub>
                    </m:sSub>
                    <m:r>
                      <a:rPr lang="en-US" altLang="zh-TW" i="1">
                        <a:latin typeface="Cambria Math" panose="02040503050406030204" pitchFamily="18" charset="0"/>
                      </a:rPr>
                      <m:t>(</m:t>
                    </m:r>
                    <m:r>
                      <a:rPr lang="en-US" altLang="zh-TW" i="1">
                        <a:latin typeface="Cambria Math" panose="02040503050406030204" pitchFamily="18" charset="0"/>
                      </a:rPr>
                      <m:t>𝑡</m:t>
                    </m:r>
                    <m:r>
                      <a:rPr lang="en-US" altLang="zh-TW" i="1">
                        <a:latin typeface="Cambria Math" panose="02040503050406030204" pitchFamily="18" charset="0"/>
                      </a:rPr>
                      <m:t>)=45+20∗</m:t>
                    </m:r>
                    <m:r>
                      <m:rPr>
                        <m:sty m:val="p"/>
                      </m:rPr>
                      <a:rPr lang="en-US" altLang="zh-TW">
                        <a:latin typeface="Cambria Math" panose="02040503050406030204" pitchFamily="18" charset="0"/>
                      </a:rPr>
                      <m:t>sin</m:t>
                    </m:r>
                    <m:r>
                      <a:rPr lang="en-US" altLang="zh-TW" i="1">
                        <a:latin typeface="Cambria Math" panose="02040503050406030204" pitchFamily="18" charset="0"/>
                      </a:rPr>
                      <m:t>⁡(</m:t>
                    </m:r>
                    <m:f>
                      <m:fPr>
                        <m:ctrlPr>
                          <a:rPr lang="en-US" altLang="zh-TW" i="1">
                            <a:latin typeface="Cambria Math" panose="02040503050406030204" pitchFamily="18" charset="0"/>
                          </a:rPr>
                        </m:ctrlPr>
                      </m:fPr>
                      <m:num>
                        <m:r>
                          <a:rPr lang="en-US" altLang="zh-TW" i="1">
                            <a:latin typeface="Cambria Math" panose="02040503050406030204" pitchFamily="18" charset="0"/>
                          </a:rPr>
                          <m:t>2</m:t>
                        </m:r>
                        <m:r>
                          <a:rPr lang="zh-TW" altLang="en-US" i="1">
                            <a:latin typeface="Cambria Math" panose="02040503050406030204" pitchFamily="18" charset="0"/>
                          </a:rPr>
                          <m:t>𝜋</m:t>
                        </m:r>
                        <m:r>
                          <a:rPr lang="en-US" altLang="zh-TW" i="1">
                            <a:latin typeface="Cambria Math" panose="02040503050406030204" pitchFamily="18" charset="0"/>
                          </a:rPr>
                          <m:t>𝑡</m:t>
                        </m:r>
                      </m:num>
                      <m:den>
                        <m:r>
                          <a:rPr lang="en-US" altLang="zh-TW" i="1">
                            <a:latin typeface="Cambria Math" panose="02040503050406030204" pitchFamily="18" charset="0"/>
                          </a:rPr>
                          <m:t>𝑇</m:t>
                        </m:r>
                      </m:den>
                    </m:f>
                    <m:r>
                      <a:rPr lang="en-US" altLang="zh-TW" i="1">
                        <a:latin typeface="Cambria Math" panose="02040503050406030204" pitchFamily="18" charset="0"/>
                      </a:rPr>
                      <m:t>+</m:t>
                    </m:r>
                    <m:f>
                      <m:fPr>
                        <m:ctrlPr>
                          <a:rPr lang="en-US" altLang="zh-TW" i="1">
                            <a:latin typeface="Cambria Math" panose="02040503050406030204" pitchFamily="18" charset="0"/>
                          </a:rPr>
                        </m:ctrlPr>
                      </m:fPr>
                      <m:num>
                        <m:r>
                          <m:rPr>
                            <m:sty m:val="p"/>
                          </m:rPr>
                          <a:rPr lang="en-US" altLang="zh-TW" i="1">
                            <a:latin typeface="Cambria Math" panose="02040503050406030204" pitchFamily="18" charset="0"/>
                          </a:rPr>
                          <m:t>T</m:t>
                        </m:r>
                      </m:num>
                      <m:den>
                        <m:r>
                          <a:rPr lang="en-US" altLang="zh-TW" i="1">
                            <a:latin typeface="Cambria Math" panose="02040503050406030204" pitchFamily="18" charset="0"/>
                          </a:rPr>
                          <m:t>4</m:t>
                        </m:r>
                      </m:den>
                    </m:f>
                    <m:r>
                      <a:rPr lang="en-US" altLang="zh-TW" i="1">
                        <a:latin typeface="Cambria Math" panose="02040503050406030204" pitchFamily="18" charset="0"/>
                      </a:rPr>
                      <m:t>)</m:t>
                    </m:r>
                  </m:oMath>
                </a14:m>
                <a:r>
                  <a:rPr lang="en-US" altLang="zh-TW" dirty="0"/>
                  <a:t> </a:t>
                </a:r>
                <a:r>
                  <a:rPr lang="zh-TW" altLang="en-US" dirty="0"/>
                  <a:t>，</a:t>
                </a:r>
                <a:r>
                  <a:rPr lang="en-US" altLang="zh-TW" i="1" dirty="0"/>
                  <a:t>T</a:t>
                </a:r>
                <a:r>
                  <a:rPr lang="en-US" altLang="zh-TW" dirty="0"/>
                  <a:t>=</a:t>
                </a:r>
                <a:r>
                  <a:rPr lang="zh-TW" altLang="en-US" dirty="0"/>
                  <a:t> </a:t>
                </a:r>
                <a:r>
                  <a:rPr lang="en-US" altLang="zh-TW" dirty="0"/>
                  <a:t>36</a:t>
                </a:r>
              </a:p>
              <a:p>
                <a:pPr>
                  <a:lnSpc>
                    <a:spcPct val="150000"/>
                  </a:lnSpc>
                </a:pPr>
                <a:r>
                  <a:rPr lang="zh-TW" altLang="en-US" dirty="0"/>
                  <a:t>    兩後車車速為</a:t>
                </a:r>
                <a:r>
                  <a:rPr lang="en-US" altLang="zh-TW" dirty="0"/>
                  <a:t>65(km/h)</a:t>
                </a:r>
                <a:r>
                  <a:rPr lang="zh-TW" altLang="en-US" dirty="0"/>
                  <a:t>，</a:t>
                </a:r>
                <a:r>
                  <a:rPr lang="en-US" altLang="zh-TW" i="1" dirty="0"/>
                  <a:t> D=</a:t>
                </a:r>
                <a:r>
                  <a:rPr lang="en-US" altLang="zh-TW" dirty="0"/>
                  <a:t>10(m)</a:t>
                </a:r>
                <a:r>
                  <a:rPr lang="zh-TW" altLang="en-US" dirty="0"/>
                  <a:t>，後車可接受風險</a:t>
                </a:r>
                <a:r>
                  <a:rPr lang="en-US" altLang="zh-TW" dirty="0"/>
                  <a:t>0.1</a:t>
                </a:r>
              </a:p>
              <a:p>
                <a:endParaRPr lang="en-US" altLang="zh-TW" dirty="0"/>
              </a:p>
              <a:p>
                <a:endParaRPr lang="en-US" altLang="zh-TW" dirty="0"/>
              </a:p>
              <a:p>
                <a:endParaRPr lang="en-US" altLang="zh-TW" dirty="0"/>
              </a:p>
              <a:p>
                <a:endParaRPr lang="zh-TW" altLang="en-US" dirty="0"/>
              </a:p>
            </p:txBody>
          </p:sp>
        </mc:Choice>
        <mc:Fallback xmlns="">
          <p:sp>
            <p:nvSpPr>
              <p:cNvPr id="3" name="文字方塊 2">
                <a:extLst>
                  <a:ext uri="{FF2B5EF4-FFF2-40B4-BE49-F238E27FC236}">
                    <a16:creationId xmlns:a16="http://schemas.microsoft.com/office/drawing/2014/main" id="{2157A0FC-F67B-4AEC-A633-CBAD12B99046}"/>
                  </a:ext>
                </a:extLst>
              </p:cNvPr>
              <p:cNvSpPr txBox="1">
                <a:spLocks noRot="1" noChangeAspect="1" noMove="1" noResize="1" noEditPoints="1" noAdjustHandles="1" noChangeArrowheads="1" noChangeShapeType="1" noTextEdit="1"/>
              </p:cNvSpPr>
              <p:nvPr/>
            </p:nvSpPr>
            <p:spPr>
              <a:xfrm>
                <a:off x="2521934" y="1522531"/>
                <a:ext cx="6686551" cy="5167761"/>
              </a:xfrm>
              <a:prstGeom prst="rect">
                <a:avLst/>
              </a:prstGeom>
              <a:blipFill>
                <a:blip r:embed="rId4"/>
                <a:stretch>
                  <a:fillRect l="-820" t="-708"/>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graphicFrame>
            <p:nvGraphicFramePr>
              <p:cNvPr id="4" name="表格 7">
                <a:extLst>
                  <a:ext uri="{FF2B5EF4-FFF2-40B4-BE49-F238E27FC236}">
                    <a16:creationId xmlns:a16="http://schemas.microsoft.com/office/drawing/2014/main" id="{D3F873A8-8CF9-42EF-91AE-F2CA591F6E5B}"/>
                  </a:ext>
                </a:extLst>
              </p:cNvPr>
              <p:cNvGraphicFramePr>
                <a:graphicFrameLocks noGrp="1"/>
              </p:cNvGraphicFramePr>
              <p:nvPr>
                <p:extLst>
                  <p:ext uri="{D42A27DB-BD31-4B8C-83A1-F6EECF244321}">
                    <p14:modId xmlns:p14="http://schemas.microsoft.com/office/powerpoint/2010/main" val="621241824"/>
                  </p:ext>
                </p:extLst>
              </p:nvPr>
            </p:nvGraphicFramePr>
            <p:xfrm>
              <a:off x="2822854" y="2006250"/>
              <a:ext cx="6084710" cy="736600"/>
            </p:xfrm>
            <a:graphic>
              <a:graphicData uri="http://schemas.openxmlformats.org/drawingml/2006/table">
                <a:tbl>
                  <a:tblPr firstRow="1" bandRow="1">
                    <a:tableStyleId>{5C22544A-7EE6-4342-B048-85BDC9FD1C3A}</a:tableStyleId>
                  </a:tblPr>
                  <a:tblGrid>
                    <a:gridCol w="2065868">
                      <a:extLst>
                        <a:ext uri="{9D8B030D-6E8A-4147-A177-3AD203B41FA5}">
                          <a16:colId xmlns:a16="http://schemas.microsoft.com/office/drawing/2014/main" val="3491202693"/>
                        </a:ext>
                      </a:extLst>
                    </a:gridCol>
                    <a:gridCol w="1339614">
                      <a:extLst>
                        <a:ext uri="{9D8B030D-6E8A-4147-A177-3AD203B41FA5}">
                          <a16:colId xmlns:a16="http://schemas.microsoft.com/office/drawing/2014/main" val="4151166495"/>
                        </a:ext>
                      </a:extLst>
                    </a:gridCol>
                    <a:gridCol w="1339614">
                      <a:extLst>
                        <a:ext uri="{9D8B030D-6E8A-4147-A177-3AD203B41FA5}">
                          <a16:colId xmlns:a16="http://schemas.microsoft.com/office/drawing/2014/main" val="2389777724"/>
                        </a:ext>
                      </a:extLst>
                    </a:gridCol>
                    <a:gridCol w="1339614">
                      <a:extLst>
                        <a:ext uri="{9D8B030D-6E8A-4147-A177-3AD203B41FA5}">
                          <a16:colId xmlns:a16="http://schemas.microsoft.com/office/drawing/2014/main" val="975151727"/>
                        </a:ext>
                      </a:extLst>
                    </a:gridCol>
                  </a:tblGrid>
                  <a:tr h="368300">
                    <a:tc>
                      <a:txBody>
                        <a:bodyPr/>
                        <a:lstStyle/>
                        <a:p>
                          <a:r>
                            <a:rPr lang="zh-TW" altLang="en-US" b="1" dirty="0">
                              <a:solidFill>
                                <a:schemeClr val="tx1"/>
                              </a:solidFill>
                            </a:rPr>
                            <a:t>後車可接受風險</a:t>
                          </a:r>
                        </a:p>
                      </a:txBody>
                      <a:tcPr>
                        <a:solidFill>
                          <a:schemeClr val="accent1">
                            <a:lumMod val="60000"/>
                            <a:lumOff val="40000"/>
                          </a:schemeClr>
                        </a:solidFill>
                      </a:tcPr>
                    </a:tc>
                    <a:tc>
                      <a:txBody>
                        <a:bodyPr/>
                        <a:lstStyle/>
                        <a:p>
                          <a:pPr algn="ctr"/>
                          <a:r>
                            <a:rPr lang="en-US" altLang="zh-TW" dirty="0">
                              <a:solidFill>
                                <a:schemeClr val="tx1"/>
                              </a:solidFill>
                            </a:rPr>
                            <a:t>0.1</a:t>
                          </a:r>
                          <a:endParaRPr lang="zh-TW" altLang="en-US" dirty="0">
                            <a:solidFill>
                              <a:schemeClr val="tx1"/>
                            </a:solidFill>
                          </a:endParaRPr>
                        </a:p>
                      </a:txBody>
                      <a:tcPr>
                        <a:solidFill>
                          <a:schemeClr val="accent1">
                            <a:lumMod val="20000"/>
                            <a:lumOff val="80000"/>
                          </a:schemeClr>
                        </a:solidFill>
                      </a:tcPr>
                    </a:tc>
                    <a:tc>
                      <a:txBody>
                        <a:bodyPr/>
                        <a:lstStyle/>
                        <a:p>
                          <a:pPr algn="ctr"/>
                          <a:r>
                            <a:rPr lang="en-US" altLang="zh-TW" dirty="0">
                              <a:solidFill>
                                <a:schemeClr val="tx1"/>
                              </a:solidFill>
                            </a:rPr>
                            <a:t>0.05</a:t>
                          </a:r>
                          <a:endParaRPr lang="zh-TW" altLang="en-US" dirty="0">
                            <a:solidFill>
                              <a:schemeClr val="tx1"/>
                            </a:solidFill>
                          </a:endParaRPr>
                        </a:p>
                      </a:txBody>
                      <a:tcPr>
                        <a:solidFill>
                          <a:schemeClr val="accent1">
                            <a:lumMod val="20000"/>
                            <a:lumOff val="80000"/>
                          </a:schemeClr>
                        </a:solidFill>
                      </a:tcPr>
                    </a:tc>
                    <a:tc>
                      <a:txBody>
                        <a:bodyPr/>
                        <a:lstStyle/>
                        <a:p>
                          <a:pPr algn="ctr"/>
                          <a:r>
                            <a:rPr lang="en-US" altLang="zh-TW" dirty="0">
                              <a:solidFill>
                                <a:schemeClr val="tx1"/>
                              </a:solidFill>
                            </a:rPr>
                            <a:t>0.01</a:t>
                          </a:r>
                          <a:endParaRPr lang="zh-TW" altLang="en-US" dirty="0">
                            <a:solidFill>
                              <a:schemeClr val="tx1"/>
                            </a:solidFill>
                          </a:endParaRPr>
                        </a:p>
                      </a:txBody>
                      <a:tcPr>
                        <a:solidFill>
                          <a:schemeClr val="accent1">
                            <a:lumMod val="20000"/>
                            <a:lumOff val="80000"/>
                          </a:schemeClr>
                        </a:solidFill>
                      </a:tcPr>
                    </a:tc>
                    <a:extLst>
                      <a:ext uri="{0D108BD9-81ED-4DB2-BD59-A6C34878D82A}">
                        <a16:rowId xmlns:a16="http://schemas.microsoft.com/office/drawing/2014/main" val="3187481916"/>
                      </a:ext>
                    </a:extLst>
                  </a:tr>
                  <a:tr h="368300">
                    <a:tc>
                      <a:txBody>
                        <a:bodyPr/>
                        <a:lstStyle/>
                        <a:p>
                          <a:r>
                            <a:rPr lang="zh-TW" altLang="en-US" b="1" dirty="0">
                              <a:solidFill>
                                <a:schemeClr val="tx1"/>
                              </a:solidFill>
                            </a:rPr>
                            <a:t>後車車速</a:t>
                          </a:r>
                          <a14:m>
                            <m:oMath xmlns:m="http://schemas.openxmlformats.org/officeDocument/2006/math">
                              <m:sSub>
                                <m:sSubPr>
                                  <m:ctrlPr>
                                    <a:rPr lang="en-US" altLang="zh-TW" b="1" i="1" smtClean="0">
                                      <a:solidFill>
                                        <a:schemeClr val="tx1"/>
                                      </a:solidFill>
                                      <a:latin typeface="Cambria Math" panose="02040503050406030204" pitchFamily="18" charset="0"/>
                                    </a:rPr>
                                  </m:ctrlPr>
                                </m:sSubPr>
                                <m:e>
                                  <m:r>
                                    <a:rPr lang="en-US" altLang="zh-TW" b="1" i="1" smtClean="0">
                                      <a:solidFill>
                                        <a:schemeClr val="tx1"/>
                                      </a:solidFill>
                                      <a:latin typeface="Cambria Math" panose="02040503050406030204" pitchFamily="18" charset="0"/>
                                    </a:rPr>
                                    <m:t>𝑽</m:t>
                                  </m:r>
                                </m:e>
                                <m:sub>
                                  <m:r>
                                    <a:rPr lang="en-US" altLang="zh-TW" b="1" i="1" smtClean="0">
                                      <a:solidFill>
                                        <a:schemeClr val="tx1"/>
                                      </a:solidFill>
                                      <a:latin typeface="Cambria Math" panose="02040503050406030204" pitchFamily="18" charset="0"/>
                                    </a:rPr>
                                    <m:t>𝒃</m:t>
                                  </m:r>
                                </m:sub>
                              </m:sSub>
                            </m:oMath>
                          </a14:m>
                          <a:r>
                            <a:rPr lang="en-US" altLang="zh-TW" b="1" dirty="0">
                              <a:solidFill>
                                <a:schemeClr val="tx1"/>
                              </a:solidFill>
                            </a:rPr>
                            <a:t>(km/h)</a:t>
                          </a:r>
                          <a:endParaRPr lang="zh-TW" altLang="en-US" b="1" dirty="0">
                            <a:solidFill>
                              <a:schemeClr val="tx1"/>
                            </a:solidFill>
                          </a:endParaRPr>
                        </a:p>
                      </a:txBody>
                      <a:tcPr>
                        <a:solidFill>
                          <a:schemeClr val="accent1">
                            <a:lumMod val="60000"/>
                            <a:lumOff val="40000"/>
                          </a:schemeClr>
                        </a:solidFill>
                      </a:tcPr>
                    </a:tc>
                    <a:tc>
                      <a:txBody>
                        <a:bodyPr/>
                        <a:lstStyle/>
                        <a:p>
                          <a:pPr algn="ctr"/>
                          <a:r>
                            <a:rPr lang="en-US" altLang="zh-TW" dirty="0">
                              <a:solidFill>
                                <a:schemeClr val="tx1"/>
                              </a:solidFill>
                            </a:rPr>
                            <a:t>50</a:t>
                          </a:r>
                          <a:endParaRPr lang="zh-TW" altLang="en-US" dirty="0">
                            <a:solidFill>
                              <a:schemeClr val="tx1"/>
                            </a:solidFill>
                          </a:endParaRPr>
                        </a:p>
                      </a:txBody>
                      <a:tcPr>
                        <a:solidFill>
                          <a:schemeClr val="accent1">
                            <a:lumMod val="20000"/>
                            <a:lumOff val="80000"/>
                          </a:schemeClr>
                        </a:solidFill>
                      </a:tcPr>
                    </a:tc>
                    <a:tc>
                      <a:txBody>
                        <a:bodyPr/>
                        <a:lstStyle/>
                        <a:p>
                          <a:pPr algn="ctr"/>
                          <a:r>
                            <a:rPr lang="en-US" altLang="zh-TW" dirty="0">
                              <a:solidFill>
                                <a:schemeClr val="tx1"/>
                              </a:solidFill>
                            </a:rPr>
                            <a:t>60</a:t>
                          </a:r>
                          <a:endParaRPr lang="zh-TW" altLang="en-US" dirty="0">
                            <a:solidFill>
                              <a:schemeClr val="tx1"/>
                            </a:solidFill>
                          </a:endParaRPr>
                        </a:p>
                      </a:txBody>
                      <a:tcPr>
                        <a:solidFill>
                          <a:schemeClr val="accent1">
                            <a:lumMod val="20000"/>
                            <a:lumOff val="80000"/>
                          </a:schemeClr>
                        </a:solidFill>
                      </a:tcPr>
                    </a:tc>
                    <a:tc>
                      <a:txBody>
                        <a:bodyPr/>
                        <a:lstStyle/>
                        <a:p>
                          <a:pPr algn="ctr"/>
                          <a:r>
                            <a:rPr lang="en-US" altLang="zh-TW" dirty="0">
                              <a:solidFill>
                                <a:schemeClr val="tx1"/>
                              </a:solidFill>
                            </a:rPr>
                            <a:t>70</a:t>
                          </a:r>
                          <a:endParaRPr lang="zh-TW" altLang="en-US" dirty="0">
                            <a:solidFill>
                              <a:schemeClr val="tx1"/>
                            </a:solidFill>
                          </a:endParaRPr>
                        </a:p>
                      </a:txBody>
                      <a:tcPr>
                        <a:solidFill>
                          <a:schemeClr val="accent1">
                            <a:lumMod val="20000"/>
                            <a:lumOff val="80000"/>
                          </a:schemeClr>
                        </a:solidFill>
                      </a:tcPr>
                    </a:tc>
                    <a:extLst>
                      <a:ext uri="{0D108BD9-81ED-4DB2-BD59-A6C34878D82A}">
                        <a16:rowId xmlns:a16="http://schemas.microsoft.com/office/drawing/2014/main" val="2486389305"/>
                      </a:ext>
                    </a:extLst>
                  </a:tr>
                </a:tbl>
              </a:graphicData>
            </a:graphic>
          </p:graphicFrame>
        </mc:Choice>
        <mc:Fallback xmlns="">
          <p:graphicFrame>
            <p:nvGraphicFramePr>
              <p:cNvPr id="4" name="表格 7">
                <a:extLst>
                  <a:ext uri="{FF2B5EF4-FFF2-40B4-BE49-F238E27FC236}">
                    <a16:creationId xmlns:a16="http://schemas.microsoft.com/office/drawing/2014/main" id="{D3F873A8-8CF9-42EF-91AE-F2CA591F6E5B}"/>
                  </a:ext>
                </a:extLst>
              </p:cNvPr>
              <p:cNvGraphicFramePr>
                <a:graphicFrameLocks noGrp="1"/>
              </p:cNvGraphicFramePr>
              <p:nvPr>
                <p:extLst>
                  <p:ext uri="{D42A27DB-BD31-4B8C-83A1-F6EECF244321}">
                    <p14:modId xmlns:p14="http://schemas.microsoft.com/office/powerpoint/2010/main" val="621241824"/>
                  </p:ext>
                </p:extLst>
              </p:nvPr>
            </p:nvGraphicFramePr>
            <p:xfrm>
              <a:off x="2822854" y="2006250"/>
              <a:ext cx="6084710" cy="736600"/>
            </p:xfrm>
            <a:graphic>
              <a:graphicData uri="http://schemas.openxmlformats.org/drawingml/2006/table">
                <a:tbl>
                  <a:tblPr firstRow="1" bandRow="1">
                    <a:tableStyleId>{5C22544A-7EE6-4342-B048-85BDC9FD1C3A}</a:tableStyleId>
                  </a:tblPr>
                  <a:tblGrid>
                    <a:gridCol w="2065868">
                      <a:extLst>
                        <a:ext uri="{9D8B030D-6E8A-4147-A177-3AD203B41FA5}">
                          <a16:colId xmlns:a16="http://schemas.microsoft.com/office/drawing/2014/main" val="3491202693"/>
                        </a:ext>
                      </a:extLst>
                    </a:gridCol>
                    <a:gridCol w="1339614">
                      <a:extLst>
                        <a:ext uri="{9D8B030D-6E8A-4147-A177-3AD203B41FA5}">
                          <a16:colId xmlns:a16="http://schemas.microsoft.com/office/drawing/2014/main" val="4151166495"/>
                        </a:ext>
                      </a:extLst>
                    </a:gridCol>
                    <a:gridCol w="1339614">
                      <a:extLst>
                        <a:ext uri="{9D8B030D-6E8A-4147-A177-3AD203B41FA5}">
                          <a16:colId xmlns:a16="http://schemas.microsoft.com/office/drawing/2014/main" val="2389777724"/>
                        </a:ext>
                      </a:extLst>
                    </a:gridCol>
                    <a:gridCol w="1339614">
                      <a:extLst>
                        <a:ext uri="{9D8B030D-6E8A-4147-A177-3AD203B41FA5}">
                          <a16:colId xmlns:a16="http://schemas.microsoft.com/office/drawing/2014/main" val="975151727"/>
                        </a:ext>
                      </a:extLst>
                    </a:gridCol>
                  </a:tblGrid>
                  <a:tr h="368300">
                    <a:tc>
                      <a:txBody>
                        <a:bodyPr/>
                        <a:lstStyle/>
                        <a:p>
                          <a:r>
                            <a:rPr lang="zh-TW" altLang="en-US" b="1" dirty="0">
                              <a:solidFill>
                                <a:schemeClr val="tx1"/>
                              </a:solidFill>
                            </a:rPr>
                            <a:t>後車可接受風險</a:t>
                          </a:r>
                        </a:p>
                      </a:txBody>
                      <a:tcPr>
                        <a:solidFill>
                          <a:schemeClr val="accent1">
                            <a:lumMod val="60000"/>
                            <a:lumOff val="40000"/>
                          </a:schemeClr>
                        </a:solidFill>
                      </a:tcPr>
                    </a:tc>
                    <a:tc>
                      <a:txBody>
                        <a:bodyPr/>
                        <a:lstStyle/>
                        <a:p>
                          <a:pPr algn="ctr"/>
                          <a:r>
                            <a:rPr lang="en-US" altLang="zh-TW" dirty="0">
                              <a:solidFill>
                                <a:schemeClr val="tx1"/>
                              </a:solidFill>
                            </a:rPr>
                            <a:t>0.1</a:t>
                          </a:r>
                          <a:endParaRPr lang="zh-TW" altLang="en-US" dirty="0">
                            <a:solidFill>
                              <a:schemeClr val="tx1"/>
                            </a:solidFill>
                          </a:endParaRPr>
                        </a:p>
                      </a:txBody>
                      <a:tcPr>
                        <a:solidFill>
                          <a:schemeClr val="accent1">
                            <a:lumMod val="20000"/>
                            <a:lumOff val="80000"/>
                          </a:schemeClr>
                        </a:solidFill>
                      </a:tcPr>
                    </a:tc>
                    <a:tc>
                      <a:txBody>
                        <a:bodyPr/>
                        <a:lstStyle/>
                        <a:p>
                          <a:pPr algn="ctr"/>
                          <a:r>
                            <a:rPr lang="en-US" altLang="zh-TW" dirty="0">
                              <a:solidFill>
                                <a:schemeClr val="tx1"/>
                              </a:solidFill>
                            </a:rPr>
                            <a:t>0.05</a:t>
                          </a:r>
                          <a:endParaRPr lang="zh-TW" altLang="en-US" dirty="0">
                            <a:solidFill>
                              <a:schemeClr val="tx1"/>
                            </a:solidFill>
                          </a:endParaRPr>
                        </a:p>
                      </a:txBody>
                      <a:tcPr>
                        <a:solidFill>
                          <a:schemeClr val="accent1">
                            <a:lumMod val="20000"/>
                            <a:lumOff val="80000"/>
                          </a:schemeClr>
                        </a:solidFill>
                      </a:tcPr>
                    </a:tc>
                    <a:tc>
                      <a:txBody>
                        <a:bodyPr/>
                        <a:lstStyle/>
                        <a:p>
                          <a:pPr algn="ctr"/>
                          <a:r>
                            <a:rPr lang="en-US" altLang="zh-TW" dirty="0">
                              <a:solidFill>
                                <a:schemeClr val="tx1"/>
                              </a:solidFill>
                            </a:rPr>
                            <a:t>0.01</a:t>
                          </a:r>
                          <a:endParaRPr lang="zh-TW" altLang="en-US" dirty="0">
                            <a:solidFill>
                              <a:schemeClr val="tx1"/>
                            </a:solidFill>
                          </a:endParaRPr>
                        </a:p>
                      </a:txBody>
                      <a:tcPr>
                        <a:solidFill>
                          <a:schemeClr val="accent1">
                            <a:lumMod val="20000"/>
                            <a:lumOff val="80000"/>
                          </a:schemeClr>
                        </a:solidFill>
                      </a:tcPr>
                    </a:tc>
                    <a:extLst>
                      <a:ext uri="{0D108BD9-81ED-4DB2-BD59-A6C34878D82A}">
                        <a16:rowId xmlns:a16="http://schemas.microsoft.com/office/drawing/2014/main" val="3187481916"/>
                      </a:ext>
                    </a:extLst>
                  </a:tr>
                  <a:tr h="368300">
                    <a:tc>
                      <a:txBody>
                        <a:bodyPr/>
                        <a:lstStyle/>
                        <a:p>
                          <a:endParaRPr lang="zh-TW"/>
                        </a:p>
                      </a:txBody>
                      <a:tcPr>
                        <a:blipFill>
                          <a:blip r:embed="rId5"/>
                          <a:stretch>
                            <a:fillRect l="-295" t="-110000" r="-195870" b="-26667"/>
                          </a:stretch>
                        </a:blipFill>
                      </a:tcPr>
                    </a:tc>
                    <a:tc>
                      <a:txBody>
                        <a:bodyPr/>
                        <a:lstStyle/>
                        <a:p>
                          <a:pPr algn="ctr"/>
                          <a:r>
                            <a:rPr lang="en-US" altLang="zh-TW" dirty="0">
                              <a:solidFill>
                                <a:schemeClr val="tx1"/>
                              </a:solidFill>
                            </a:rPr>
                            <a:t>50</a:t>
                          </a:r>
                          <a:endParaRPr lang="zh-TW" altLang="en-US" dirty="0">
                            <a:solidFill>
                              <a:schemeClr val="tx1"/>
                            </a:solidFill>
                          </a:endParaRPr>
                        </a:p>
                      </a:txBody>
                      <a:tcPr>
                        <a:solidFill>
                          <a:schemeClr val="accent1">
                            <a:lumMod val="20000"/>
                            <a:lumOff val="80000"/>
                          </a:schemeClr>
                        </a:solidFill>
                      </a:tcPr>
                    </a:tc>
                    <a:tc>
                      <a:txBody>
                        <a:bodyPr/>
                        <a:lstStyle/>
                        <a:p>
                          <a:pPr algn="ctr"/>
                          <a:r>
                            <a:rPr lang="en-US" altLang="zh-TW" dirty="0">
                              <a:solidFill>
                                <a:schemeClr val="tx1"/>
                              </a:solidFill>
                            </a:rPr>
                            <a:t>60</a:t>
                          </a:r>
                          <a:endParaRPr lang="zh-TW" altLang="en-US" dirty="0">
                            <a:solidFill>
                              <a:schemeClr val="tx1"/>
                            </a:solidFill>
                          </a:endParaRPr>
                        </a:p>
                      </a:txBody>
                      <a:tcPr>
                        <a:solidFill>
                          <a:schemeClr val="accent1">
                            <a:lumMod val="20000"/>
                            <a:lumOff val="80000"/>
                          </a:schemeClr>
                        </a:solidFill>
                      </a:tcPr>
                    </a:tc>
                    <a:tc>
                      <a:txBody>
                        <a:bodyPr/>
                        <a:lstStyle/>
                        <a:p>
                          <a:pPr algn="ctr"/>
                          <a:r>
                            <a:rPr lang="en-US" altLang="zh-TW" dirty="0">
                              <a:solidFill>
                                <a:schemeClr val="tx1"/>
                              </a:solidFill>
                            </a:rPr>
                            <a:t>70</a:t>
                          </a:r>
                          <a:endParaRPr lang="zh-TW" altLang="en-US" dirty="0">
                            <a:solidFill>
                              <a:schemeClr val="tx1"/>
                            </a:solidFill>
                          </a:endParaRPr>
                        </a:p>
                      </a:txBody>
                      <a:tcPr>
                        <a:solidFill>
                          <a:schemeClr val="accent1">
                            <a:lumMod val="20000"/>
                            <a:lumOff val="80000"/>
                          </a:schemeClr>
                        </a:solidFill>
                      </a:tcPr>
                    </a:tc>
                    <a:extLst>
                      <a:ext uri="{0D108BD9-81ED-4DB2-BD59-A6C34878D82A}">
                        <a16:rowId xmlns:a16="http://schemas.microsoft.com/office/drawing/2014/main" val="2486389305"/>
                      </a:ext>
                    </a:extLst>
                  </a:tr>
                </a:tbl>
              </a:graphicData>
            </a:graphic>
          </p:graphicFrame>
        </mc:Fallback>
      </mc:AlternateContent>
      <p:graphicFrame>
        <p:nvGraphicFramePr>
          <p:cNvPr id="8" name="表格 7">
            <a:extLst>
              <a:ext uri="{FF2B5EF4-FFF2-40B4-BE49-F238E27FC236}">
                <a16:creationId xmlns:a16="http://schemas.microsoft.com/office/drawing/2014/main" id="{5B7A31B1-46B3-4BC4-8FA7-BE2C1A21B0E1}"/>
              </a:ext>
            </a:extLst>
          </p:cNvPr>
          <p:cNvGraphicFramePr>
            <a:graphicFrameLocks noGrp="1"/>
          </p:cNvGraphicFramePr>
          <p:nvPr>
            <p:extLst>
              <p:ext uri="{D42A27DB-BD31-4B8C-83A1-F6EECF244321}">
                <p14:modId xmlns:p14="http://schemas.microsoft.com/office/powerpoint/2010/main" val="1553383043"/>
              </p:ext>
            </p:extLst>
          </p:nvPr>
        </p:nvGraphicFramePr>
        <p:xfrm>
          <a:off x="2867455" y="3790755"/>
          <a:ext cx="6084710" cy="736600"/>
        </p:xfrm>
        <a:graphic>
          <a:graphicData uri="http://schemas.openxmlformats.org/drawingml/2006/table">
            <a:tbl>
              <a:tblPr firstRow="1" bandRow="1">
                <a:tableStyleId>{5C22544A-7EE6-4342-B048-85BDC9FD1C3A}</a:tableStyleId>
              </a:tblPr>
              <a:tblGrid>
                <a:gridCol w="2049899">
                  <a:extLst>
                    <a:ext uri="{9D8B030D-6E8A-4147-A177-3AD203B41FA5}">
                      <a16:colId xmlns:a16="http://schemas.microsoft.com/office/drawing/2014/main" val="2859113521"/>
                    </a:ext>
                  </a:extLst>
                </a:gridCol>
                <a:gridCol w="1344937">
                  <a:extLst>
                    <a:ext uri="{9D8B030D-6E8A-4147-A177-3AD203B41FA5}">
                      <a16:colId xmlns:a16="http://schemas.microsoft.com/office/drawing/2014/main" val="551394673"/>
                    </a:ext>
                  </a:extLst>
                </a:gridCol>
                <a:gridCol w="1344937">
                  <a:extLst>
                    <a:ext uri="{9D8B030D-6E8A-4147-A177-3AD203B41FA5}">
                      <a16:colId xmlns:a16="http://schemas.microsoft.com/office/drawing/2014/main" val="24293979"/>
                    </a:ext>
                  </a:extLst>
                </a:gridCol>
                <a:gridCol w="1344937">
                  <a:extLst>
                    <a:ext uri="{9D8B030D-6E8A-4147-A177-3AD203B41FA5}">
                      <a16:colId xmlns:a16="http://schemas.microsoft.com/office/drawing/2014/main" val="3376016195"/>
                    </a:ext>
                  </a:extLst>
                </a:gridCol>
              </a:tblGrid>
              <a:tr h="368300">
                <a:tc>
                  <a:txBody>
                    <a:bodyPr/>
                    <a:lstStyle/>
                    <a:p>
                      <a:r>
                        <a:rPr lang="zh-TW" altLang="en-US" b="1" dirty="0">
                          <a:solidFill>
                            <a:schemeClr val="tx1"/>
                          </a:solidFill>
                        </a:rPr>
                        <a:t>後車可接受風險</a:t>
                      </a:r>
                    </a:p>
                  </a:txBody>
                  <a:tcPr>
                    <a:solidFill>
                      <a:schemeClr val="accent1">
                        <a:lumMod val="60000"/>
                        <a:lumOff val="40000"/>
                      </a:schemeClr>
                    </a:solidFill>
                  </a:tcPr>
                </a:tc>
                <a:tc>
                  <a:txBody>
                    <a:bodyPr/>
                    <a:lstStyle/>
                    <a:p>
                      <a:pPr algn="ctr"/>
                      <a:r>
                        <a:rPr lang="en-US" altLang="zh-TW" dirty="0">
                          <a:solidFill>
                            <a:schemeClr val="tx1"/>
                          </a:solidFill>
                        </a:rPr>
                        <a:t>0.1</a:t>
                      </a:r>
                      <a:endParaRPr lang="zh-TW" altLang="en-US" dirty="0">
                        <a:solidFill>
                          <a:schemeClr val="tx1"/>
                        </a:solidFill>
                      </a:endParaRPr>
                    </a:p>
                  </a:txBody>
                  <a:tcPr>
                    <a:solidFill>
                      <a:schemeClr val="accent1">
                        <a:lumMod val="20000"/>
                        <a:lumOff val="80000"/>
                      </a:schemeClr>
                    </a:solidFill>
                  </a:tcPr>
                </a:tc>
                <a:tc>
                  <a:txBody>
                    <a:bodyPr/>
                    <a:lstStyle/>
                    <a:p>
                      <a:pPr algn="ctr"/>
                      <a:r>
                        <a:rPr lang="en-US" altLang="zh-TW" dirty="0">
                          <a:solidFill>
                            <a:schemeClr val="tx1"/>
                          </a:solidFill>
                        </a:rPr>
                        <a:t>0.05</a:t>
                      </a:r>
                      <a:endParaRPr lang="zh-TW" altLang="en-US" dirty="0">
                        <a:solidFill>
                          <a:schemeClr val="tx1"/>
                        </a:solidFill>
                      </a:endParaRPr>
                    </a:p>
                  </a:txBody>
                  <a:tcPr>
                    <a:solidFill>
                      <a:schemeClr val="accent1">
                        <a:lumMod val="20000"/>
                        <a:lumOff val="80000"/>
                      </a:schemeClr>
                    </a:solidFill>
                  </a:tcPr>
                </a:tc>
                <a:tc>
                  <a:txBody>
                    <a:bodyPr/>
                    <a:lstStyle/>
                    <a:p>
                      <a:pPr algn="ctr"/>
                      <a:r>
                        <a:rPr lang="en-US" altLang="zh-TW" dirty="0">
                          <a:solidFill>
                            <a:schemeClr val="tx1"/>
                          </a:solidFill>
                        </a:rPr>
                        <a:t>0.01</a:t>
                      </a:r>
                      <a:endParaRPr lang="zh-TW" altLang="en-US" dirty="0">
                        <a:solidFill>
                          <a:schemeClr val="tx1"/>
                        </a:solidFill>
                      </a:endParaRPr>
                    </a:p>
                  </a:txBody>
                  <a:tcPr>
                    <a:solidFill>
                      <a:schemeClr val="accent1">
                        <a:lumMod val="20000"/>
                        <a:lumOff val="80000"/>
                      </a:schemeClr>
                    </a:solidFill>
                  </a:tcPr>
                </a:tc>
                <a:extLst>
                  <a:ext uri="{0D108BD9-81ED-4DB2-BD59-A6C34878D82A}">
                    <a16:rowId xmlns:a16="http://schemas.microsoft.com/office/drawing/2014/main" val="3930072613"/>
                  </a:ext>
                </a:extLst>
              </a:tr>
              <a:tr h="368300">
                <a:tc>
                  <a:txBody>
                    <a:bodyPr/>
                    <a:lstStyle/>
                    <a:p>
                      <a:r>
                        <a:rPr lang="zh-TW" altLang="en-US" b="1" dirty="0">
                          <a:solidFill>
                            <a:schemeClr val="tx1"/>
                          </a:solidFill>
                        </a:rPr>
                        <a:t>前車週期</a:t>
                      </a:r>
                      <a:r>
                        <a:rPr lang="en-US" altLang="zh-TW" b="1" i="1" dirty="0">
                          <a:solidFill>
                            <a:schemeClr val="tx1"/>
                          </a:solidFill>
                        </a:rPr>
                        <a:t>T </a:t>
                      </a:r>
                      <a:r>
                        <a:rPr lang="en-US" altLang="zh-TW" b="1" dirty="0">
                          <a:solidFill>
                            <a:schemeClr val="tx1"/>
                          </a:solidFill>
                        </a:rPr>
                        <a:t>(s)</a:t>
                      </a:r>
                      <a:endParaRPr lang="zh-TW" altLang="en-US" b="1" dirty="0">
                        <a:solidFill>
                          <a:schemeClr val="tx1"/>
                        </a:solidFill>
                      </a:endParaRPr>
                    </a:p>
                  </a:txBody>
                  <a:tcPr>
                    <a:solidFill>
                      <a:schemeClr val="accent1">
                        <a:lumMod val="60000"/>
                        <a:lumOff val="40000"/>
                      </a:schemeClr>
                    </a:solidFill>
                  </a:tcPr>
                </a:tc>
                <a:tc>
                  <a:txBody>
                    <a:bodyPr/>
                    <a:lstStyle/>
                    <a:p>
                      <a:pPr algn="ctr"/>
                      <a:r>
                        <a:rPr lang="en-US" altLang="zh-TW" dirty="0">
                          <a:solidFill>
                            <a:schemeClr val="tx1"/>
                          </a:solidFill>
                        </a:rPr>
                        <a:t>36</a:t>
                      </a:r>
                      <a:endParaRPr lang="zh-TW" altLang="en-US" dirty="0">
                        <a:solidFill>
                          <a:schemeClr val="tx1"/>
                        </a:solidFill>
                      </a:endParaRPr>
                    </a:p>
                  </a:txBody>
                  <a:tcPr>
                    <a:solidFill>
                      <a:schemeClr val="accent1">
                        <a:lumMod val="20000"/>
                        <a:lumOff val="80000"/>
                      </a:schemeClr>
                    </a:solidFill>
                  </a:tcPr>
                </a:tc>
                <a:tc>
                  <a:txBody>
                    <a:bodyPr/>
                    <a:lstStyle/>
                    <a:p>
                      <a:pPr algn="ctr"/>
                      <a:r>
                        <a:rPr lang="en-US" altLang="zh-TW" dirty="0">
                          <a:solidFill>
                            <a:schemeClr val="tx1"/>
                          </a:solidFill>
                        </a:rPr>
                        <a:t>24</a:t>
                      </a:r>
                      <a:endParaRPr lang="zh-TW" altLang="en-US" dirty="0">
                        <a:solidFill>
                          <a:schemeClr val="tx1"/>
                        </a:solidFill>
                      </a:endParaRPr>
                    </a:p>
                  </a:txBody>
                  <a:tcPr>
                    <a:solidFill>
                      <a:schemeClr val="accent1">
                        <a:lumMod val="20000"/>
                        <a:lumOff val="80000"/>
                      </a:schemeClr>
                    </a:solidFill>
                  </a:tcPr>
                </a:tc>
                <a:tc>
                  <a:txBody>
                    <a:bodyPr/>
                    <a:lstStyle/>
                    <a:p>
                      <a:pPr algn="ctr"/>
                      <a:r>
                        <a:rPr lang="en-US" altLang="zh-TW" dirty="0">
                          <a:solidFill>
                            <a:schemeClr val="tx1"/>
                          </a:solidFill>
                        </a:rPr>
                        <a:t>12</a:t>
                      </a:r>
                      <a:endParaRPr lang="zh-TW" altLang="en-US" dirty="0">
                        <a:solidFill>
                          <a:schemeClr val="tx1"/>
                        </a:solidFill>
                      </a:endParaRPr>
                    </a:p>
                  </a:txBody>
                  <a:tcPr>
                    <a:solidFill>
                      <a:schemeClr val="accent1">
                        <a:lumMod val="20000"/>
                        <a:lumOff val="80000"/>
                      </a:schemeClr>
                    </a:solidFill>
                  </a:tcPr>
                </a:tc>
                <a:extLst>
                  <a:ext uri="{0D108BD9-81ED-4DB2-BD59-A6C34878D82A}">
                    <a16:rowId xmlns:a16="http://schemas.microsoft.com/office/drawing/2014/main" val="3815016409"/>
                  </a:ext>
                </a:extLst>
              </a:tr>
            </a:tbl>
          </a:graphicData>
        </a:graphic>
      </p:graphicFrame>
      <p:graphicFrame>
        <p:nvGraphicFramePr>
          <p:cNvPr id="13" name="表格 12">
            <a:extLst>
              <a:ext uri="{FF2B5EF4-FFF2-40B4-BE49-F238E27FC236}">
                <a16:creationId xmlns:a16="http://schemas.microsoft.com/office/drawing/2014/main" id="{52E931CF-CDE2-4AEE-98DC-90E31F8C2BB9}"/>
              </a:ext>
            </a:extLst>
          </p:cNvPr>
          <p:cNvGraphicFramePr>
            <a:graphicFrameLocks noGrp="1"/>
          </p:cNvGraphicFramePr>
          <p:nvPr>
            <p:extLst>
              <p:ext uri="{D42A27DB-BD31-4B8C-83A1-F6EECF244321}">
                <p14:modId xmlns:p14="http://schemas.microsoft.com/office/powerpoint/2010/main" val="2433459980"/>
              </p:ext>
            </p:extLst>
          </p:nvPr>
        </p:nvGraphicFramePr>
        <p:xfrm>
          <a:off x="2867453" y="5575260"/>
          <a:ext cx="6084712" cy="370840"/>
        </p:xfrm>
        <a:graphic>
          <a:graphicData uri="http://schemas.openxmlformats.org/drawingml/2006/table">
            <a:tbl>
              <a:tblPr firstRow="1" bandRow="1">
                <a:tableStyleId>{5C22544A-7EE6-4342-B048-85BDC9FD1C3A}</a:tableStyleId>
              </a:tblPr>
              <a:tblGrid>
                <a:gridCol w="2018194">
                  <a:extLst>
                    <a:ext uri="{9D8B030D-6E8A-4147-A177-3AD203B41FA5}">
                      <a16:colId xmlns:a16="http://schemas.microsoft.com/office/drawing/2014/main" val="2859113521"/>
                    </a:ext>
                  </a:extLst>
                </a:gridCol>
                <a:gridCol w="2033259">
                  <a:extLst>
                    <a:ext uri="{9D8B030D-6E8A-4147-A177-3AD203B41FA5}">
                      <a16:colId xmlns:a16="http://schemas.microsoft.com/office/drawing/2014/main" val="551394673"/>
                    </a:ext>
                  </a:extLst>
                </a:gridCol>
                <a:gridCol w="2033259">
                  <a:extLst>
                    <a:ext uri="{9D8B030D-6E8A-4147-A177-3AD203B41FA5}">
                      <a16:colId xmlns:a16="http://schemas.microsoft.com/office/drawing/2014/main" val="24293979"/>
                    </a:ext>
                  </a:extLst>
                </a:gridCol>
              </a:tblGrid>
              <a:tr h="370840">
                <a:tc>
                  <a:txBody>
                    <a:bodyPr/>
                    <a:lstStyle/>
                    <a:p>
                      <a:pPr algn="ctr"/>
                      <a:r>
                        <a:rPr lang="zh-TW" altLang="en-US" b="1" dirty="0">
                          <a:solidFill>
                            <a:schemeClr val="tx1"/>
                          </a:solidFill>
                        </a:rPr>
                        <a:t>中間車可接受風險</a:t>
                      </a:r>
                    </a:p>
                  </a:txBody>
                  <a:tcPr>
                    <a:solidFill>
                      <a:schemeClr val="accent1">
                        <a:lumMod val="60000"/>
                        <a:lumOff val="40000"/>
                      </a:schemeClr>
                    </a:solidFill>
                  </a:tcPr>
                </a:tc>
                <a:tc>
                  <a:txBody>
                    <a:bodyPr/>
                    <a:lstStyle/>
                    <a:p>
                      <a:pPr algn="ctr"/>
                      <a:r>
                        <a:rPr lang="en-US" altLang="zh-TW" b="0" dirty="0">
                          <a:solidFill>
                            <a:schemeClr val="tx1"/>
                          </a:solidFill>
                        </a:rPr>
                        <a:t>0.05</a:t>
                      </a:r>
                      <a:endParaRPr lang="zh-TW" altLang="en-US" b="0" dirty="0">
                        <a:solidFill>
                          <a:schemeClr val="tx1"/>
                        </a:solidFill>
                      </a:endParaRPr>
                    </a:p>
                  </a:txBody>
                  <a:tcPr>
                    <a:solidFill>
                      <a:schemeClr val="accent1">
                        <a:lumMod val="20000"/>
                        <a:lumOff val="80000"/>
                      </a:schemeClr>
                    </a:solidFill>
                  </a:tcPr>
                </a:tc>
                <a:tc>
                  <a:txBody>
                    <a:bodyPr/>
                    <a:lstStyle/>
                    <a:p>
                      <a:pPr algn="ctr"/>
                      <a:r>
                        <a:rPr lang="en-US" altLang="zh-TW" b="0" dirty="0">
                          <a:solidFill>
                            <a:schemeClr val="tx1"/>
                          </a:solidFill>
                        </a:rPr>
                        <a:t>0.01</a:t>
                      </a:r>
                      <a:endParaRPr lang="zh-TW" altLang="en-US" b="0" dirty="0">
                        <a:solidFill>
                          <a:schemeClr val="tx1"/>
                        </a:solidFill>
                      </a:endParaRPr>
                    </a:p>
                  </a:txBody>
                  <a:tcPr>
                    <a:solidFill>
                      <a:schemeClr val="accent1">
                        <a:lumMod val="20000"/>
                        <a:lumOff val="80000"/>
                      </a:schemeClr>
                    </a:solidFill>
                  </a:tcPr>
                </a:tc>
                <a:extLst>
                  <a:ext uri="{0D108BD9-81ED-4DB2-BD59-A6C34878D82A}">
                    <a16:rowId xmlns:a16="http://schemas.microsoft.com/office/drawing/2014/main" val="3930072613"/>
                  </a:ext>
                </a:extLst>
              </a:tr>
            </a:tbl>
          </a:graphicData>
        </a:graphic>
      </p:graphicFrame>
    </p:spTree>
    <p:extLst>
      <p:ext uri="{BB962C8B-B14F-4D97-AF65-F5344CB8AC3E}">
        <p14:creationId xmlns:p14="http://schemas.microsoft.com/office/powerpoint/2010/main" val="38889312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五邊形 32">
            <a:extLst>
              <a:ext uri="{FF2B5EF4-FFF2-40B4-BE49-F238E27FC236}">
                <a16:creationId xmlns:a16="http://schemas.microsoft.com/office/drawing/2014/main" id="{C2B91588-636F-9A37-3F29-CDAF959A7FC3}"/>
              </a:ext>
            </a:extLst>
          </p:cNvPr>
          <p:cNvSpPr/>
          <p:nvPr/>
        </p:nvSpPr>
        <p:spPr>
          <a:xfrm>
            <a:off x="6877049"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研究結論</a:t>
            </a:r>
          </a:p>
        </p:txBody>
      </p:sp>
      <p:sp>
        <p:nvSpPr>
          <p:cNvPr id="34" name="五邊形 33">
            <a:extLst>
              <a:ext uri="{FF2B5EF4-FFF2-40B4-BE49-F238E27FC236}">
                <a16:creationId xmlns:a16="http://schemas.microsoft.com/office/drawing/2014/main" id="{519E6FC6-1A20-5E2E-B170-65CEFBE1BC04}"/>
              </a:ext>
            </a:extLst>
          </p:cNvPr>
          <p:cNvSpPr/>
          <p:nvPr/>
        </p:nvSpPr>
        <p:spPr>
          <a:xfrm>
            <a:off x="4556758" y="6534047"/>
            <a:ext cx="2495551" cy="308610"/>
          </a:xfrm>
          <a:prstGeom prst="homePlate">
            <a:avLst/>
          </a:prstGeom>
          <a:solidFill>
            <a:srgbClr val="00B0F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研究結果與分析</a:t>
            </a:r>
          </a:p>
        </p:txBody>
      </p:sp>
      <p:sp>
        <p:nvSpPr>
          <p:cNvPr id="35" name="五邊形 34">
            <a:extLst>
              <a:ext uri="{FF2B5EF4-FFF2-40B4-BE49-F238E27FC236}">
                <a16:creationId xmlns:a16="http://schemas.microsoft.com/office/drawing/2014/main" id="{4BB9665B-B7A9-6FFA-7250-76B9CF9637CB}"/>
              </a:ext>
            </a:extLst>
          </p:cNvPr>
          <p:cNvSpPr/>
          <p:nvPr/>
        </p:nvSpPr>
        <p:spPr>
          <a:xfrm>
            <a:off x="2282188"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dirty="0">
                <a:solidFill>
                  <a:schemeClr val="bg1"/>
                </a:solidFill>
                <a:latin typeface="+mj-ea"/>
                <a:ea typeface="+mj-ea"/>
              </a:rPr>
              <a:t>研究方法</a:t>
            </a:r>
            <a:endParaRPr kumimoji="1" lang="zh-TW" altLang="en-US" sz="1400" dirty="0"/>
          </a:p>
        </p:txBody>
      </p:sp>
      <p:sp>
        <p:nvSpPr>
          <p:cNvPr id="36" name="五邊形 35">
            <a:extLst>
              <a:ext uri="{FF2B5EF4-FFF2-40B4-BE49-F238E27FC236}">
                <a16:creationId xmlns:a16="http://schemas.microsoft.com/office/drawing/2014/main" id="{3973E6B6-03D1-AD82-9D1F-847D63E2DE45}"/>
              </a:ext>
            </a:extLst>
          </p:cNvPr>
          <p:cNvSpPr/>
          <p:nvPr/>
        </p:nvSpPr>
        <p:spPr>
          <a:xfrm>
            <a:off x="-38102"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研究目的與研究動機</a:t>
            </a:r>
          </a:p>
        </p:txBody>
      </p:sp>
      <p:sp>
        <p:nvSpPr>
          <p:cNvPr id="2" name="投影片編號版面配置區 1">
            <a:extLst>
              <a:ext uri="{FF2B5EF4-FFF2-40B4-BE49-F238E27FC236}">
                <a16:creationId xmlns:a16="http://schemas.microsoft.com/office/drawing/2014/main" id="{4522E4C1-0B2A-9161-6C28-D232A863247D}"/>
              </a:ext>
            </a:extLst>
          </p:cNvPr>
          <p:cNvSpPr>
            <a:spLocks noGrp="1"/>
          </p:cNvSpPr>
          <p:nvPr>
            <p:ph type="sldNum" sz="quarter" idx="12"/>
          </p:nvPr>
        </p:nvSpPr>
        <p:spPr/>
        <p:txBody>
          <a:bodyPr/>
          <a:lstStyle/>
          <a:p>
            <a:fld id="{6D77D3CB-5987-4045-A9DE-313BCFC794EF}" type="slidenum">
              <a:rPr lang="zh-TW" altLang="en-US" smtClean="0"/>
              <a:pPr/>
              <a:t>12</a:t>
            </a:fld>
            <a:endParaRPr lang="zh-TW" altLang="en-US"/>
          </a:p>
        </p:txBody>
      </p:sp>
      <p:sp>
        <p:nvSpPr>
          <p:cNvPr id="3" name="標題 2">
            <a:extLst>
              <a:ext uri="{FF2B5EF4-FFF2-40B4-BE49-F238E27FC236}">
                <a16:creationId xmlns:a16="http://schemas.microsoft.com/office/drawing/2014/main" id="{8F94A8DE-BDAC-4040-8545-172366641838}"/>
              </a:ext>
            </a:extLst>
          </p:cNvPr>
          <p:cNvSpPr>
            <a:spLocks noGrp="1"/>
          </p:cNvSpPr>
          <p:nvPr>
            <p:ph type="title"/>
          </p:nvPr>
        </p:nvSpPr>
        <p:spPr/>
        <p:txBody>
          <a:bodyPr>
            <a:normAutofit/>
          </a:bodyPr>
          <a:lstStyle/>
          <a:p>
            <a:r>
              <a:rPr lang="zh-TW" altLang="en-US" sz="2400" dirty="0">
                <a:ea typeface="+mj-lt"/>
                <a:cs typeface="+mj-lt"/>
              </a:rPr>
              <a:t>跟車行為分析</a:t>
            </a:r>
            <a:r>
              <a:rPr lang="en-US" altLang="zh-TW" sz="2400" dirty="0">
                <a:ea typeface="+mj-lt"/>
                <a:cs typeface="+mj-lt"/>
              </a:rPr>
              <a:t>:</a:t>
            </a:r>
            <a:r>
              <a:rPr lang="zh-TW" altLang="en-US" sz="2400" dirty="0">
                <a:ea typeface="+mj-lt"/>
                <a:cs typeface="+mj-lt"/>
              </a:rPr>
              <a:t>前車定速工況</a:t>
            </a:r>
            <a:endParaRPr lang="zh-TW" altLang="en-US" sz="2400" dirty="0"/>
          </a:p>
        </p:txBody>
      </p:sp>
      <p:sp>
        <p:nvSpPr>
          <p:cNvPr id="10" name="矩形 9">
            <a:extLst>
              <a:ext uri="{FF2B5EF4-FFF2-40B4-BE49-F238E27FC236}">
                <a16:creationId xmlns:a16="http://schemas.microsoft.com/office/drawing/2014/main" id="{0BB6266C-66C0-4369-95B5-C83B6A43EE98}"/>
              </a:ext>
            </a:extLst>
          </p:cNvPr>
          <p:cNvSpPr/>
          <p:nvPr/>
        </p:nvSpPr>
        <p:spPr>
          <a:xfrm>
            <a:off x="241760" y="703951"/>
            <a:ext cx="8755483" cy="4251125"/>
          </a:xfrm>
          <a:prstGeom prst="rect">
            <a:avLst/>
          </a:prstGeom>
          <a:solidFill>
            <a:schemeClr val="accent1">
              <a:lumMod val="40000"/>
              <a:lumOff val="6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矩形 13">
            <a:extLst>
              <a:ext uri="{FF2B5EF4-FFF2-40B4-BE49-F238E27FC236}">
                <a16:creationId xmlns:a16="http://schemas.microsoft.com/office/drawing/2014/main" id="{BC7B0230-E618-462B-8DE5-E06DB1082950}"/>
              </a:ext>
            </a:extLst>
          </p:cNvPr>
          <p:cNvSpPr/>
          <p:nvPr/>
        </p:nvSpPr>
        <p:spPr>
          <a:xfrm>
            <a:off x="0" y="686386"/>
            <a:ext cx="418542" cy="4803986"/>
          </a:xfrm>
          <a:prstGeom prst="rect">
            <a:avLst/>
          </a:prstGeom>
          <a:solidFill>
            <a:srgbClr val="00549C"/>
          </a:solidFill>
          <a:ln>
            <a:solidFill>
              <a:srgbClr val="0054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400" b="1" dirty="0">
                <a:solidFill>
                  <a:schemeClr val="bg1"/>
                </a:solidFill>
                <a:latin typeface="+mj-ea"/>
                <a:ea typeface="+mj-ea"/>
                <a:cs typeface="Times New Roman" panose="02020603050405020304" pitchFamily="18" charset="0"/>
              </a:rPr>
              <a:t>結果比較</a:t>
            </a:r>
          </a:p>
        </p:txBody>
      </p:sp>
      <mc:AlternateContent xmlns:mc="http://schemas.openxmlformats.org/markup-compatibility/2006" xmlns:a14="http://schemas.microsoft.com/office/drawing/2010/main">
        <mc:Choice Requires="a14">
          <p:graphicFrame>
            <p:nvGraphicFramePr>
              <p:cNvPr id="8" name="表格 7">
                <a:extLst>
                  <a:ext uri="{FF2B5EF4-FFF2-40B4-BE49-F238E27FC236}">
                    <a16:creationId xmlns:a16="http://schemas.microsoft.com/office/drawing/2014/main" id="{D31C60EB-3926-4DBE-A584-C9EF063D58C0}"/>
                  </a:ext>
                </a:extLst>
              </p:cNvPr>
              <p:cNvGraphicFramePr>
                <a:graphicFrameLocks noGrp="1"/>
              </p:cNvGraphicFramePr>
              <p:nvPr>
                <p:extLst>
                  <p:ext uri="{D42A27DB-BD31-4B8C-83A1-F6EECF244321}">
                    <p14:modId xmlns:p14="http://schemas.microsoft.com/office/powerpoint/2010/main" val="1793773725"/>
                  </p:ext>
                </p:extLst>
              </p:nvPr>
            </p:nvGraphicFramePr>
            <p:xfrm>
              <a:off x="418542" y="3266362"/>
              <a:ext cx="8534095" cy="2224010"/>
            </p:xfrm>
            <a:graphic>
              <a:graphicData uri="http://schemas.openxmlformats.org/drawingml/2006/table">
                <a:tbl>
                  <a:tblPr firstRow="1" bandRow="1">
                    <a:tableStyleId>{5C22544A-7EE6-4342-B048-85BDC9FD1C3A}</a:tableStyleId>
                  </a:tblPr>
                  <a:tblGrid>
                    <a:gridCol w="596219">
                      <a:extLst>
                        <a:ext uri="{9D8B030D-6E8A-4147-A177-3AD203B41FA5}">
                          <a16:colId xmlns:a16="http://schemas.microsoft.com/office/drawing/2014/main" val="2367162868"/>
                        </a:ext>
                      </a:extLst>
                    </a:gridCol>
                    <a:gridCol w="992459">
                      <a:extLst>
                        <a:ext uri="{9D8B030D-6E8A-4147-A177-3AD203B41FA5}">
                          <a16:colId xmlns:a16="http://schemas.microsoft.com/office/drawing/2014/main" val="1979449332"/>
                        </a:ext>
                      </a:extLst>
                    </a:gridCol>
                    <a:gridCol w="2341756">
                      <a:extLst>
                        <a:ext uri="{9D8B030D-6E8A-4147-A177-3AD203B41FA5}">
                          <a16:colId xmlns:a16="http://schemas.microsoft.com/office/drawing/2014/main" val="881958898"/>
                        </a:ext>
                      </a:extLst>
                    </a:gridCol>
                    <a:gridCol w="2401451">
                      <a:extLst>
                        <a:ext uri="{9D8B030D-6E8A-4147-A177-3AD203B41FA5}">
                          <a16:colId xmlns:a16="http://schemas.microsoft.com/office/drawing/2014/main" val="875715011"/>
                        </a:ext>
                      </a:extLst>
                    </a:gridCol>
                    <a:gridCol w="2202210">
                      <a:extLst>
                        <a:ext uri="{9D8B030D-6E8A-4147-A177-3AD203B41FA5}">
                          <a16:colId xmlns:a16="http://schemas.microsoft.com/office/drawing/2014/main" val="2595582419"/>
                        </a:ext>
                      </a:extLst>
                    </a:gridCol>
                  </a:tblGrid>
                  <a:tr h="332529">
                    <a:tc>
                      <a:txBody>
                        <a:bodyPr/>
                        <a:lstStyle/>
                        <a:p>
                          <a:pPr algn="ctr"/>
                          <a14:m>
                            <m:oMathPara xmlns:m="http://schemas.openxmlformats.org/officeDocument/2006/math">
                              <m:oMathParaPr>
                                <m:jc m:val="centerGroup"/>
                              </m:oMathParaPr>
                              <m:oMath xmlns:m="http://schemas.openxmlformats.org/officeDocument/2006/math">
                                <m:sSub>
                                  <m:sSubPr>
                                    <m:ctrlPr>
                                      <a:rPr lang="en-US" altLang="zh-TW" sz="1200" b="1" i="1" smtClean="0">
                                        <a:solidFill>
                                          <a:schemeClr val="tx1"/>
                                        </a:solidFill>
                                        <a:latin typeface="Cambria Math" panose="02040503050406030204" pitchFamily="18" charset="0"/>
                                      </a:rPr>
                                    </m:ctrlPr>
                                  </m:sSubPr>
                                  <m:e>
                                    <m:r>
                                      <a:rPr lang="en-US" altLang="zh-TW" sz="1200" b="1" i="1" smtClean="0">
                                        <a:solidFill>
                                          <a:schemeClr val="tx1"/>
                                        </a:solidFill>
                                        <a:latin typeface="Cambria Math" panose="02040503050406030204" pitchFamily="18" charset="0"/>
                                      </a:rPr>
                                      <m:t>𝑽</m:t>
                                    </m:r>
                                  </m:e>
                                  <m:sub>
                                    <m:r>
                                      <a:rPr lang="en-US" altLang="zh-TW" sz="1200" b="1" i="1" smtClean="0">
                                        <a:solidFill>
                                          <a:schemeClr val="tx1"/>
                                        </a:solidFill>
                                        <a:latin typeface="Cambria Math" panose="02040503050406030204" pitchFamily="18" charset="0"/>
                                      </a:rPr>
                                      <m:t>𝒃</m:t>
                                    </m:r>
                                  </m:sub>
                                </m:sSub>
                              </m:oMath>
                            </m:oMathPara>
                          </a14:m>
                          <a:endParaRPr lang="zh-TW" altLang="en-US" sz="1200" b="1" dirty="0">
                            <a:solidFill>
                              <a:srgbClr val="002060"/>
                            </a:solidFill>
                            <a:latin typeface="+mj-ea"/>
                            <a:ea typeface="+mj-ea"/>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b="0" dirty="0">
                              <a:solidFill>
                                <a:schemeClr val="tx1"/>
                              </a:solidFill>
                            </a:rPr>
                            <a:t>跟車結果</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zh-TW" altLang="en-US" sz="1400" b="0" dirty="0">
                              <a:solidFill>
                                <a:srgbClr val="FF0000"/>
                              </a:solidFill>
                            </a:rPr>
                            <a:t>追撞</a:t>
                          </a:r>
                          <a:r>
                            <a:rPr lang="zh-TW" altLang="en-US" sz="1400" b="0" dirty="0">
                              <a:solidFill>
                                <a:schemeClr val="tx1"/>
                              </a:solidFill>
                            </a:rPr>
                            <a:t>，碰撞速差</a:t>
                          </a:r>
                          <a:r>
                            <a:rPr lang="en-US" altLang="zh-TW" sz="1400" b="0" dirty="0">
                              <a:solidFill>
                                <a:schemeClr val="tx1"/>
                              </a:solidFill>
                            </a:rPr>
                            <a:t>:2.733(m/s)</a:t>
                          </a:r>
                          <a:endParaRPr lang="zh-TW" alt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b="0" dirty="0">
                              <a:solidFill>
                                <a:srgbClr val="FF0000"/>
                              </a:solidFill>
                            </a:rPr>
                            <a:t>追撞</a:t>
                          </a:r>
                          <a:r>
                            <a:rPr lang="zh-TW" altLang="en-US" sz="1400" b="0" dirty="0">
                              <a:solidFill>
                                <a:schemeClr val="tx1"/>
                              </a:solidFill>
                            </a:rPr>
                            <a:t>，碰撞速差</a:t>
                          </a:r>
                          <a:r>
                            <a:rPr lang="en-US" altLang="zh-TW" sz="1400" b="0" dirty="0">
                              <a:solidFill>
                                <a:schemeClr val="tx1"/>
                              </a:solidFill>
                            </a:rPr>
                            <a:t>:1.533(m/s)</a:t>
                          </a:r>
                          <a:endParaRPr lang="zh-TW" alt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b="0" dirty="0">
                              <a:solidFill>
                                <a:schemeClr val="tx1"/>
                              </a:solidFill>
                            </a:rPr>
                            <a:t>成功，最短車距</a:t>
                          </a:r>
                          <a:r>
                            <a:rPr lang="en-US" altLang="zh-TW" sz="1400" b="0" dirty="0">
                              <a:solidFill>
                                <a:schemeClr val="tx1"/>
                              </a:solidFill>
                            </a:rPr>
                            <a:t>:1.32(m)</a:t>
                          </a:r>
                          <a:endParaRPr lang="zh-TW" alt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1012500"/>
                      </a:ext>
                    </a:extLst>
                  </a:tr>
                  <a:tr h="189148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rgbClr val="002060"/>
                              </a:solidFill>
                              <a:latin typeface="+mj-ea"/>
                              <a:ea typeface="+mn-ea"/>
                              <a:cs typeface="Times New Roman" panose="02020603050405020304" pitchFamily="18" charset="0"/>
                            </a:rPr>
                            <a:t>70</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rgbClr val="002060"/>
                              </a:solidFill>
                              <a:latin typeface="+mj-ea"/>
                              <a:ea typeface="+mn-ea"/>
                              <a:cs typeface="Times New Roman" panose="02020603050405020304" pitchFamily="18" charset="0"/>
                            </a:rPr>
                            <a:t>(km/h</a:t>
                          </a:r>
                          <a:r>
                            <a:rPr lang="en-US" altLang="zh-TW" sz="1200" b="1" kern="1200" dirty="0">
                              <a:solidFill>
                                <a:srgbClr val="00549C"/>
                              </a:solidFill>
                              <a:latin typeface="+mj-ea"/>
                              <a:ea typeface="+mj-ea"/>
                              <a:cs typeface="Times New Roman" panose="02020603050405020304" pitchFamily="18" charset="0"/>
                            </a:rPr>
                            <a:t>)</a:t>
                          </a:r>
                          <a:endParaRPr lang="zh-TW" altLang="en-US" sz="1200" b="1" dirty="0">
                            <a:solidFill>
                              <a:srgbClr val="00549C"/>
                            </a:solidFill>
                            <a:latin typeface="+mj-ea"/>
                            <a:ea typeface="+mj-ea"/>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altLang="zh-TW" sz="1200" b="1" dirty="0">
                              <a:solidFill>
                                <a:schemeClr val="tx1"/>
                              </a:solidFill>
                              <a:latin typeface="+mj-ea"/>
                              <a:ea typeface="+mj-ea"/>
                              <a:cs typeface="Times New Roman" panose="02020603050405020304" pitchFamily="18" charset="0"/>
                            </a:rPr>
                            <a:t>V-T</a:t>
                          </a:r>
                          <a:r>
                            <a:rPr lang="zh-TW" altLang="en-US" sz="1200" b="1" dirty="0">
                              <a:solidFill>
                                <a:schemeClr val="tx1"/>
                              </a:solidFill>
                              <a:latin typeface="+mj-ea"/>
                              <a:ea typeface="+mj-ea"/>
                              <a:cs typeface="Times New Roman" panose="02020603050405020304" pitchFamily="18" charset="0"/>
                            </a:rPr>
                            <a:t>圖</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accent1">
                            <a:lumMod val="40000"/>
                            <a:lumOff val="60000"/>
                          </a:schemeClr>
                        </a:solidFill>
                      </a:tcPr>
                    </a:tc>
                    <a:tc>
                      <a:txBody>
                        <a:bodyPr/>
                        <a:lstStyle/>
                        <a:p>
                          <a:pPr algn="ct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805763049"/>
                      </a:ext>
                    </a:extLst>
                  </a:tr>
                </a:tbl>
              </a:graphicData>
            </a:graphic>
          </p:graphicFrame>
        </mc:Choice>
        <mc:Fallback xmlns="">
          <p:graphicFrame>
            <p:nvGraphicFramePr>
              <p:cNvPr id="8" name="表格 7">
                <a:extLst>
                  <a:ext uri="{FF2B5EF4-FFF2-40B4-BE49-F238E27FC236}">
                    <a16:creationId xmlns:a16="http://schemas.microsoft.com/office/drawing/2014/main" id="{D31C60EB-3926-4DBE-A584-C9EF063D58C0}"/>
                  </a:ext>
                </a:extLst>
              </p:cNvPr>
              <p:cNvGraphicFramePr>
                <a:graphicFrameLocks noGrp="1"/>
              </p:cNvGraphicFramePr>
              <p:nvPr>
                <p:extLst>
                  <p:ext uri="{D42A27DB-BD31-4B8C-83A1-F6EECF244321}">
                    <p14:modId xmlns:p14="http://schemas.microsoft.com/office/powerpoint/2010/main" val="1793773725"/>
                  </p:ext>
                </p:extLst>
              </p:nvPr>
            </p:nvGraphicFramePr>
            <p:xfrm>
              <a:off x="418542" y="3266362"/>
              <a:ext cx="8534095" cy="2224010"/>
            </p:xfrm>
            <a:graphic>
              <a:graphicData uri="http://schemas.openxmlformats.org/drawingml/2006/table">
                <a:tbl>
                  <a:tblPr firstRow="1" bandRow="1">
                    <a:tableStyleId>{5C22544A-7EE6-4342-B048-85BDC9FD1C3A}</a:tableStyleId>
                  </a:tblPr>
                  <a:tblGrid>
                    <a:gridCol w="596219">
                      <a:extLst>
                        <a:ext uri="{9D8B030D-6E8A-4147-A177-3AD203B41FA5}">
                          <a16:colId xmlns:a16="http://schemas.microsoft.com/office/drawing/2014/main" val="2367162868"/>
                        </a:ext>
                      </a:extLst>
                    </a:gridCol>
                    <a:gridCol w="992459">
                      <a:extLst>
                        <a:ext uri="{9D8B030D-6E8A-4147-A177-3AD203B41FA5}">
                          <a16:colId xmlns:a16="http://schemas.microsoft.com/office/drawing/2014/main" val="1979449332"/>
                        </a:ext>
                      </a:extLst>
                    </a:gridCol>
                    <a:gridCol w="2341756">
                      <a:extLst>
                        <a:ext uri="{9D8B030D-6E8A-4147-A177-3AD203B41FA5}">
                          <a16:colId xmlns:a16="http://schemas.microsoft.com/office/drawing/2014/main" val="881958898"/>
                        </a:ext>
                      </a:extLst>
                    </a:gridCol>
                    <a:gridCol w="2401451">
                      <a:extLst>
                        <a:ext uri="{9D8B030D-6E8A-4147-A177-3AD203B41FA5}">
                          <a16:colId xmlns:a16="http://schemas.microsoft.com/office/drawing/2014/main" val="875715011"/>
                        </a:ext>
                      </a:extLst>
                    </a:gridCol>
                    <a:gridCol w="2202210">
                      <a:extLst>
                        <a:ext uri="{9D8B030D-6E8A-4147-A177-3AD203B41FA5}">
                          <a16:colId xmlns:a16="http://schemas.microsoft.com/office/drawing/2014/main" val="2595582419"/>
                        </a:ext>
                      </a:extLst>
                    </a:gridCol>
                  </a:tblGrid>
                  <a:tr h="332529">
                    <a:tc>
                      <a:txBody>
                        <a:bodyPr/>
                        <a:lstStyle/>
                        <a:p>
                          <a:endParaRPr lang="zh-TW"/>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r="-1330612" b="-567273"/>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b="0" dirty="0">
                              <a:solidFill>
                                <a:schemeClr val="tx1"/>
                              </a:solidFill>
                            </a:rPr>
                            <a:t>跟車結果</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zh-TW" altLang="en-US" sz="1400" b="0" dirty="0">
                              <a:solidFill>
                                <a:srgbClr val="FF0000"/>
                              </a:solidFill>
                            </a:rPr>
                            <a:t>追撞</a:t>
                          </a:r>
                          <a:r>
                            <a:rPr lang="zh-TW" altLang="en-US" sz="1400" b="0" dirty="0">
                              <a:solidFill>
                                <a:schemeClr val="tx1"/>
                              </a:solidFill>
                            </a:rPr>
                            <a:t>，碰撞速差</a:t>
                          </a:r>
                          <a:r>
                            <a:rPr lang="en-US" altLang="zh-TW" sz="1400" b="0" dirty="0">
                              <a:solidFill>
                                <a:schemeClr val="tx1"/>
                              </a:solidFill>
                            </a:rPr>
                            <a:t>:2.733(m/s)</a:t>
                          </a:r>
                          <a:endParaRPr lang="zh-TW" alt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b="0" dirty="0">
                              <a:solidFill>
                                <a:srgbClr val="FF0000"/>
                              </a:solidFill>
                            </a:rPr>
                            <a:t>追撞</a:t>
                          </a:r>
                          <a:r>
                            <a:rPr lang="zh-TW" altLang="en-US" sz="1400" b="0" dirty="0">
                              <a:solidFill>
                                <a:schemeClr val="tx1"/>
                              </a:solidFill>
                            </a:rPr>
                            <a:t>，碰撞速差</a:t>
                          </a:r>
                          <a:r>
                            <a:rPr lang="en-US" altLang="zh-TW" sz="1400" b="0" dirty="0">
                              <a:solidFill>
                                <a:schemeClr val="tx1"/>
                              </a:solidFill>
                            </a:rPr>
                            <a:t>:1.533(m/s)</a:t>
                          </a:r>
                          <a:endParaRPr lang="zh-TW" alt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b="0" dirty="0">
                              <a:solidFill>
                                <a:schemeClr val="tx1"/>
                              </a:solidFill>
                            </a:rPr>
                            <a:t>成功，最短車距</a:t>
                          </a:r>
                          <a:r>
                            <a:rPr lang="en-US" altLang="zh-TW" sz="1400" b="0" dirty="0">
                              <a:solidFill>
                                <a:schemeClr val="tx1"/>
                              </a:solidFill>
                            </a:rPr>
                            <a:t>:1.32(m)</a:t>
                          </a:r>
                          <a:endParaRPr lang="zh-TW" alt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1012500"/>
                      </a:ext>
                    </a:extLst>
                  </a:tr>
                  <a:tr h="189148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rgbClr val="002060"/>
                              </a:solidFill>
                              <a:latin typeface="+mj-ea"/>
                              <a:ea typeface="+mn-ea"/>
                              <a:cs typeface="Times New Roman" panose="02020603050405020304" pitchFamily="18" charset="0"/>
                            </a:rPr>
                            <a:t>70</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rgbClr val="002060"/>
                              </a:solidFill>
                              <a:latin typeface="+mj-ea"/>
                              <a:ea typeface="+mn-ea"/>
                              <a:cs typeface="Times New Roman" panose="02020603050405020304" pitchFamily="18" charset="0"/>
                            </a:rPr>
                            <a:t>(km/h</a:t>
                          </a:r>
                          <a:r>
                            <a:rPr lang="en-US" altLang="zh-TW" sz="1200" b="1" kern="1200" dirty="0">
                              <a:solidFill>
                                <a:srgbClr val="00549C"/>
                              </a:solidFill>
                              <a:latin typeface="+mj-ea"/>
                              <a:ea typeface="+mj-ea"/>
                              <a:cs typeface="Times New Roman" panose="02020603050405020304" pitchFamily="18" charset="0"/>
                            </a:rPr>
                            <a:t>)</a:t>
                          </a:r>
                          <a:endParaRPr lang="zh-TW" altLang="en-US" sz="1200" b="1" dirty="0">
                            <a:solidFill>
                              <a:srgbClr val="00549C"/>
                            </a:solidFill>
                            <a:latin typeface="+mj-ea"/>
                            <a:ea typeface="+mj-ea"/>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altLang="zh-TW" sz="1200" b="1" dirty="0">
                              <a:solidFill>
                                <a:schemeClr val="tx1"/>
                              </a:solidFill>
                              <a:latin typeface="+mj-ea"/>
                              <a:ea typeface="+mj-ea"/>
                              <a:cs typeface="Times New Roman" panose="02020603050405020304" pitchFamily="18" charset="0"/>
                            </a:rPr>
                            <a:t>V-T</a:t>
                          </a:r>
                          <a:r>
                            <a:rPr lang="zh-TW" altLang="en-US" sz="1200" b="1" dirty="0">
                              <a:solidFill>
                                <a:schemeClr val="tx1"/>
                              </a:solidFill>
                              <a:latin typeface="+mj-ea"/>
                              <a:ea typeface="+mj-ea"/>
                              <a:cs typeface="Times New Roman" panose="02020603050405020304" pitchFamily="18" charset="0"/>
                            </a:rPr>
                            <a:t>圖</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accent1">
                            <a:lumMod val="40000"/>
                            <a:lumOff val="60000"/>
                          </a:schemeClr>
                        </a:solidFill>
                      </a:tcPr>
                    </a:tc>
                    <a:tc>
                      <a:txBody>
                        <a:bodyPr/>
                        <a:lstStyle/>
                        <a:p>
                          <a:pPr algn="ct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805763049"/>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25" name="表格 24">
                <a:extLst>
                  <a:ext uri="{FF2B5EF4-FFF2-40B4-BE49-F238E27FC236}">
                    <a16:creationId xmlns:a16="http://schemas.microsoft.com/office/drawing/2014/main" id="{FF67E49E-F472-4D53-A355-BB2C17E57F74}"/>
                  </a:ext>
                </a:extLst>
              </p:cNvPr>
              <p:cNvGraphicFramePr>
                <a:graphicFrameLocks noGrp="1"/>
              </p:cNvGraphicFramePr>
              <p:nvPr>
                <p:extLst>
                  <p:ext uri="{D42A27DB-BD31-4B8C-83A1-F6EECF244321}">
                    <p14:modId xmlns:p14="http://schemas.microsoft.com/office/powerpoint/2010/main" val="3424970165"/>
                  </p:ext>
                </p:extLst>
              </p:nvPr>
            </p:nvGraphicFramePr>
            <p:xfrm>
              <a:off x="423746" y="685400"/>
              <a:ext cx="8541446" cy="2568227"/>
            </p:xfrm>
            <a:graphic>
              <a:graphicData uri="http://schemas.openxmlformats.org/drawingml/2006/table">
                <a:tbl>
                  <a:tblPr firstRow="1" bandRow="1">
                    <a:tableStyleId>{5C22544A-7EE6-4342-B048-85BDC9FD1C3A}</a:tableStyleId>
                  </a:tblPr>
                  <a:tblGrid>
                    <a:gridCol w="583874">
                      <a:extLst>
                        <a:ext uri="{9D8B030D-6E8A-4147-A177-3AD203B41FA5}">
                          <a16:colId xmlns:a16="http://schemas.microsoft.com/office/drawing/2014/main" val="2367162868"/>
                        </a:ext>
                      </a:extLst>
                    </a:gridCol>
                    <a:gridCol w="1000152">
                      <a:extLst>
                        <a:ext uri="{9D8B030D-6E8A-4147-A177-3AD203B41FA5}">
                          <a16:colId xmlns:a16="http://schemas.microsoft.com/office/drawing/2014/main" val="1979449332"/>
                        </a:ext>
                      </a:extLst>
                    </a:gridCol>
                    <a:gridCol w="2151633">
                      <a:extLst>
                        <a:ext uri="{9D8B030D-6E8A-4147-A177-3AD203B41FA5}">
                          <a16:colId xmlns:a16="http://schemas.microsoft.com/office/drawing/2014/main" val="881958898"/>
                        </a:ext>
                      </a:extLst>
                    </a:gridCol>
                    <a:gridCol w="2486722">
                      <a:extLst>
                        <a:ext uri="{9D8B030D-6E8A-4147-A177-3AD203B41FA5}">
                          <a16:colId xmlns:a16="http://schemas.microsoft.com/office/drawing/2014/main" val="875715011"/>
                        </a:ext>
                      </a:extLst>
                    </a:gridCol>
                    <a:gridCol w="2319065">
                      <a:extLst>
                        <a:ext uri="{9D8B030D-6E8A-4147-A177-3AD203B41FA5}">
                          <a16:colId xmlns:a16="http://schemas.microsoft.com/office/drawing/2014/main" val="2595582419"/>
                        </a:ext>
                      </a:extLst>
                    </a:gridCol>
                  </a:tblGrid>
                  <a:tr h="287496">
                    <a:tc rowSpan="2">
                      <a:txBody>
                        <a:bodyPr/>
                        <a:lstStyle/>
                        <a:p>
                          <a:pPr algn="ctr"/>
                          <a14:m>
                            <m:oMathPara xmlns:m="http://schemas.openxmlformats.org/officeDocument/2006/math">
                              <m:oMathParaPr>
                                <m:jc m:val="centerGroup"/>
                              </m:oMathParaPr>
                              <m:oMath xmlns:m="http://schemas.openxmlformats.org/officeDocument/2006/math">
                                <m:sSub>
                                  <m:sSubPr>
                                    <m:ctrlPr>
                                      <a:rPr lang="en-US" altLang="zh-TW" sz="1200" b="1" i="1" smtClean="0">
                                        <a:solidFill>
                                          <a:schemeClr val="tx1"/>
                                        </a:solidFill>
                                        <a:latin typeface="Cambria Math" panose="02040503050406030204" pitchFamily="18" charset="0"/>
                                      </a:rPr>
                                    </m:ctrlPr>
                                  </m:sSubPr>
                                  <m:e>
                                    <m:r>
                                      <a:rPr lang="en-US" altLang="zh-TW" sz="1200" b="1" i="1" smtClean="0">
                                        <a:solidFill>
                                          <a:schemeClr val="tx1"/>
                                        </a:solidFill>
                                        <a:latin typeface="Cambria Math" panose="02040503050406030204" pitchFamily="18" charset="0"/>
                                      </a:rPr>
                                      <m:t>𝑽</m:t>
                                    </m:r>
                                  </m:e>
                                  <m:sub>
                                    <m:r>
                                      <a:rPr lang="en-US" altLang="zh-TW" sz="1200" b="1" i="1" smtClean="0">
                                        <a:solidFill>
                                          <a:schemeClr val="tx1"/>
                                        </a:solidFill>
                                        <a:latin typeface="Cambria Math" panose="02040503050406030204" pitchFamily="18" charset="0"/>
                                      </a:rPr>
                                      <m:t>𝒃</m:t>
                                    </m:r>
                                  </m:sub>
                                </m:sSub>
                              </m:oMath>
                            </m:oMathPara>
                          </a14:m>
                          <a:endParaRPr lang="en-US" altLang="zh-TW" sz="1200" b="1" kern="1200" dirty="0">
                            <a:solidFill>
                              <a:srgbClr val="002060"/>
                            </a:solidFill>
                            <a:latin typeface="+mj-ea"/>
                            <a:ea typeface="+mn-ea"/>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200" b="1" kern="1200" dirty="0">
                              <a:solidFill>
                                <a:schemeClr val="bg1"/>
                              </a:solidFill>
                              <a:latin typeface="+mj-ea"/>
                              <a:ea typeface="+mn-ea"/>
                              <a:cs typeface="Times New Roman" panose="02020603050405020304" pitchFamily="18" charset="0"/>
                            </a:rPr>
                            <a:t>可接受風險</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US" altLang="zh-TW" sz="1200" b="1" dirty="0">
                              <a:solidFill>
                                <a:schemeClr val="bg1"/>
                              </a:solidFill>
                              <a:latin typeface="+mj-ea"/>
                              <a:ea typeface="+mj-ea"/>
                              <a:cs typeface="Times New Roman" panose="02020603050405020304" pitchFamily="18" charset="0"/>
                            </a:rPr>
                            <a:t>0.1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j-ea"/>
                              <a:ea typeface="+mn-ea"/>
                              <a:cs typeface="Times New Roman" panose="02020603050405020304" pitchFamily="18" charset="0"/>
                            </a:rPr>
                            <a:t>0.05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j-ea"/>
                              <a:ea typeface="+mn-ea"/>
                              <a:cs typeface="Times New Roman" panose="02020603050405020304" pitchFamily="18" charset="0"/>
                            </a:rPr>
                            <a:t>0.01</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extLst>
                      <a:ext uri="{0D108BD9-81ED-4DB2-BD59-A6C34878D82A}">
                        <a16:rowId xmlns:a16="http://schemas.microsoft.com/office/drawing/2014/main" val="391012500"/>
                      </a:ext>
                    </a:extLst>
                  </a:tr>
                  <a:tr h="308447">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rgbClr val="00549C"/>
                              </a:solidFill>
                              <a:latin typeface="+mj-ea"/>
                              <a:ea typeface="+mn-ea"/>
                              <a:cs typeface="Times New Roman" panose="02020603050405020304" pitchFamily="18" charset="0"/>
                            </a:rPr>
                            <a:t>60</a:t>
                          </a:r>
                          <a:endParaRPr lang="zh-TW" altLang="en-US" sz="1200" b="1" kern="1200" dirty="0">
                            <a:solidFill>
                              <a:srgbClr val="00549C"/>
                            </a:solidFill>
                            <a:latin typeface="+mj-ea"/>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跟車結果</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成功，最短車距</a:t>
                          </a:r>
                          <a:r>
                            <a:rPr lang="en-US" altLang="zh-TW" sz="1400" dirty="0">
                              <a:solidFill>
                                <a:schemeClr val="tx1"/>
                              </a:solidFill>
                            </a:rPr>
                            <a:t>:</a:t>
                          </a:r>
                          <a:r>
                            <a:rPr lang="en-US" altLang="zh-TW" sz="1400" b="0" i="0" u="none" strike="noStrike" kern="1200" baseline="0" dirty="0">
                              <a:solidFill>
                                <a:schemeClr val="tx1"/>
                              </a:solidFill>
                              <a:latin typeface="+mn-lt"/>
                              <a:ea typeface="+mn-ea"/>
                              <a:cs typeface="+mn-cs"/>
                            </a:rPr>
                            <a:t>2.809(m)</a:t>
                          </a:r>
                          <a:endParaRPr lang="zh-TW"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成功，最短車距</a:t>
                          </a:r>
                          <a:r>
                            <a:rPr lang="en-US" altLang="zh-TW" sz="1400" dirty="0">
                              <a:solidFill>
                                <a:schemeClr val="tx1"/>
                              </a:solidFill>
                            </a:rPr>
                            <a:t>:</a:t>
                          </a:r>
                          <a:r>
                            <a:rPr lang="en-US" altLang="zh-TW" sz="1400" b="0" i="0" u="none" strike="noStrike" kern="1200" baseline="0" dirty="0">
                              <a:solidFill>
                                <a:schemeClr val="tx1"/>
                              </a:solidFill>
                              <a:latin typeface="+mn-lt"/>
                              <a:ea typeface="+mn-ea"/>
                              <a:cs typeface="+mn-cs"/>
                            </a:rPr>
                            <a:t>3.92(m)</a:t>
                          </a:r>
                          <a:endParaRPr lang="zh-TW"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成功，最短車距</a:t>
                          </a:r>
                          <a:r>
                            <a:rPr lang="en-US" altLang="zh-TW" sz="1400" dirty="0">
                              <a:solidFill>
                                <a:schemeClr val="tx1"/>
                              </a:solidFill>
                            </a:rPr>
                            <a:t>:</a:t>
                          </a:r>
                          <a:r>
                            <a:rPr lang="en-US" altLang="zh-TW" sz="1400" b="0" i="0" u="none" strike="noStrike" kern="1200" baseline="0" dirty="0">
                              <a:solidFill>
                                <a:schemeClr val="tx1"/>
                              </a:solidFill>
                              <a:latin typeface="+mn-lt"/>
                              <a:ea typeface="+mn-ea"/>
                              <a:cs typeface="+mn-cs"/>
                            </a:rPr>
                            <a:t>5.756</a:t>
                          </a:r>
                          <a:r>
                            <a:rPr lang="en-US" altLang="zh-TW" sz="1400" b="0" dirty="0">
                              <a:solidFill>
                                <a:schemeClr val="tx1"/>
                              </a:solidFill>
                            </a:rPr>
                            <a:t>(m)</a:t>
                          </a:r>
                          <a:endParaRPr lang="zh-TW"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10666335"/>
                      </a:ext>
                    </a:extLst>
                  </a:tr>
                  <a:tr h="197228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rgbClr val="002060"/>
                              </a:solidFill>
                              <a:latin typeface="+mj-ea"/>
                              <a:ea typeface="+mn-ea"/>
                              <a:cs typeface="Times New Roman" panose="02020603050405020304" pitchFamily="18" charset="0"/>
                            </a:rPr>
                            <a:t>60</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rgbClr val="002060"/>
                              </a:solidFill>
                              <a:latin typeface="+mj-ea"/>
                              <a:ea typeface="+mn-ea"/>
                              <a:cs typeface="Times New Roman" panose="02020603050405020304" pitchFamily="18" charset="0"/>
                            </a:rPr>
                            <a:t>(km/h)</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altLang="zh-TW" sz="1200" b="1" dirty="0">
                              <a:solidFill>
                                <a:schemeClr val="tx1"/>
                              </a:solidFill>
                              <a:latin typeface="+mj-ea"/>
                              <a:ea typeface="+mj-ea"/>
                              <a:cs typeface="Times New Roman" panose="02020603050405020304" pitchFamily="18" charset="0"/>
                            </a:rPr>
                            <a:t>V-T</a:t>
                          </a:r>
                          <a:r>
                            <a:rPr lang="zh-TW" altLang="en-US" sz="1200" b="1" dirty="0">
                              <a:solidFill>
                                <a:schemeClr val="tx1"/>
                              </a:solidFill>
                              <a:latin typeface="+mj-ea"/>
                              <a:ea typeface="+mj-ea"/>
                              <a:cs typeface="Times New Roman" panose="02020603050405020304" pitchFamily="18" charset="0"/>
                            </a:rPr>
                            <a:t>圖</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accent1">
                            <a:lumMod val="40000"/>
                            <a:lumOff val="60000"/>
                          </a:schemeClr>
                        </a:solidFill>
                      </a:tcPr>
                    </a:tc>
                    <a:tc>
                      <a:txBody>
                        <a:bodyPr/>
                        <a:lstStyle/>
                        <a:p>
                          <a:pPr algn="ct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805763049"/>
                      </a:ext>
                    </a:extLst>
                  </a:tr>
                </a:tbl>
              </a:graphicData>
            </a:graphic>
          </p:graphicFrame>
        </mc:Choice>
        <mc:Fallback xmlns="">
          <p:graphicFrame>
            <p:nvGraphicFramePr>
              <p:cNvPr id="25" name="表格 24">
                <a:extLst>
                  <a:ext uri="{FF2B5EF4-FFF2-40B4-BE49-F238E27FC236}">
                    <a16:creationId xmlns:a16="http://schemas.microsoft.com/office/drawing/2014/main" id="{FF67E49E-F472-4D53-A355-BB2C17E57F74}"/>
                  </a:ext>
                </a:extLst>
              </p:cNvPr>
              <p:cNvGraphicFramePr>
                <a:graphicFrameLocks noGrp="1"/>
              </p:cNvGraphicFramePr>
              <p:nvPr>
                <p:extLst>
                  <p:ext uri="{D42A27DB-BD31-4B8C-83A1-F6EECF244321}">
                    <p14:modId xmlns:p14="http://schemas.microsoft.com/office/powerpoint/2010/main" val="3424970165"/>
                  </p:ext>
                </p:extLst>
              </p:nvPr>
            </p:nvGraphicFramePr>
            <p:xfrm>
              <a:off x="423746" y="685400"/>
              <a:ext cx="8541446" cy="2568227"/>
            </p:xfrm>
            <a:graphic>
              <a:graphicData uri="http://schemas.openxmlformats.org/drawingml/2006/table">
                <a:tbl>
                  <a:tblPr firstRow="1" bandRow="1">
                    <a:tableStyleId>{5C22544A-7EE6-4342-B048-85BDC9FD1C3A}</a:tableStyleId>
                  </a:tblPr>
                  <a:tblGrid>
                    <a:gridCol w="583874">
                      <a:extLst>
                        <a:ext uri="{9D8B030D-6E8A-4147-A177-3AD203B41FA5}">
                          <a16:colId xmlns:a16="http://schemas.microsoft.com/office/drawing/2014/main" val="2367162868"/>
                        </a:ext>
                      </a:extLst>
                    </a:gridCol>
                    <a:gridCol w="1000152">
                      <a:extLst>
                        <a:ext uri="{9D8B030D-6E8A-4147-A177-3AD203B41FA5}">
                          <a16:colId xmlns:a16="http://schemas.microsoft.com/office/drawing/2014/main" val="1979449332"/>
                        </a:ext>
                      </a:extLst>
                    </a:gridCol>
                    <a:gridCol w="2151633">
                      <a:extLst>
                        <a:ext uri="{9D8B030D-6E8A-4147-A177-3AD203B41FA5}">
                          <a16:colId xmlns:a16="http://schemas.microsoft.com/office/drawing/2014/main" val="881958898"/>
                        </a:ext>
                      </a:extLst>
                    </a:gridCol>
                    <a:gridCol w="2486722">
                      <a:extLst>
                        <a:ext uri="{9D8B030D-6E8A-4147-A177-3AD203B41FA5}">
                          <a16:colId xmlns:a16="http://schemas.microsoft.com/office/drawing/2014/main" val="875715011"/>
                        </a:ext>
                      </a:extLst>
                    </a:gridCol>
                    <a:gridCol w="2319065">
                      <a:extLst>
                        <a:ext uri="{9D8B030D-6E8A-4147-A177-3AD203B41FA5}">
                          <a16:colId xmlns:a16="http://schemas.microsoft.com/office/drawing/2014/main" val="2595582419"/>
                        </a:ext>
                      </a:extLst>
                    </a:gridCol>
                  </a:tblGrid>
                  <a:tr h="287496">
                    <a:tc rowSpan="2">
                      <a:txBody>
                        <a:bodyPr/>
                        <a:lstStyle/>
                        <a:p>
                          <a:endParaRPr lang="zh-TW"/>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t="-1020" r="-1361458" b="-331633"/>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200" b="1" kern="1200" dirty="0">
                              <a:solidFill>
                                <a:schemeClr val="bg1"/>
                              </a:solidFill>
                              <a:latin typeface="+mj-ea"/>
                              <a:ea typeface="+mn-ea"/>
                              <a:cs typeface="Times New Roman" panose="02020603050405020304" pitchFamily="18" charset="0"/>
                            </a:rPr>
                            <a:t>可接受風險</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US" altLang="zh-TW" sz="1200" b="1" dirty="0">
                              <a:solidFill>
                                <a:schemeClr val="bg1"/>
                              </a:solidFill>
                              <a:latin typeface="+mj-ea"/>
                              <a:ea typeface="+mj-ea"/>
                              <a:cs typeface="Times New Roman" panose="02020603050405020304" pitchFamily="18" charset="0"/>
                            </a:rPr>
                            <a:t>0.1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j-ea"/>
                              <a:ea typeface="+mn-ea"/>
                              <a:cs typeface="Times New Roman" panose="02020603050405020304" pitchFamily="18" charset="0"/>
                            </a:rPr>
                            <a:t>0.05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j-ea"/>
                              <a:ea typeface="+mn-ea"/>
                              <a:cs typeface="Times New Roman" panose="02020603050405020304" pitchFamily="18" charset="0"/>
                            </a:rPr>
                            <a:t>0.01</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extLst>
                      <a:ext uri="{0D108BD9-81ED-4DB2-BD59-A6C34878D82A}">
                        <a16:rowId xmlns:a16="http://schemas.microsoft.com/office/drawing/2014/main" val="391012500"/>
                      </a:ext>
                    </a:extLst>
                  </a:tr>
                  <a:tr h="308447">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rgbClr val="00549C"/>
                              </a:solidFill>
                              <a:latin typeface="+mj-ea"/>
                              <a:ea typeface="+mn-ea"/>
                              <a:cs typeface="Times New Roman" panose="02020603050405020304" pitchFamily="18" charset="0"/>
                            </a:rPr>
                            <a:t>60</a:t>
                          </a:r>
                          <a:endParaRPr lang="zh-TW" altLang="en-US" sz="1200" b="1" kern="1200" dirty="0">
                            <a:solidFill>
                              <a:srgbClr val="00549C"/>
                            </a:solidFill>
                            <a:latin typeface="+mj-ea"/>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跟車結果</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成功，最短車距</a:t>
                          </a:r>
                          <a:r>
                            <a:rPr lang="en-US" altLang="zh-TW" sz="1400" dirty="0">
                              <a:solidFill>
                                <a:schemeClr val="tx1"/>
                              </a:solidFill>
                            </a:rPr>
                            <a:t>:</a:t>
                          </a:r>
                          <a:r>
                            <a:rPr lang="en-US" altLang="zh-TW" sz="1400" b="0" i="0" u="none" strike="noStrike" kern="1200" baseline="0" dirty="0">
                              <a:solidFill>
                                <a:schemeClr val="tx1"/>
                              </a:solidFill>
                              <a:latin typeface="+mn-lt"/>
                              <a:ea typeface="+mn-ea"/>
                              <a:cs typeface="+mn-cs"/>
                            </a:rPr>
                            <a:t>2.809(m)</a:t>
                          </a:r>
                          <a:endParaRPr lang="zh-TW"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成功，最短車距</a:t>
                          </a:r>
                          <a:r>
                            <a:rPr lang="en-US" altLang="zh-TW" sz="1400" dirty="0">
                              <a:solidFill>
                                <a:schemeClr val="tx1"/>
                              </a:solidFill>
                            </a:rPr>
                            <a:t>:</a:t>
                          </a:r>
                          <a:r>
                            <a:rPr lang="en-US" altLang="zh-TW" sz="1400" b="0" i="0" u="none" strike="noStrike" kern="1200" baseline="0" dirty="0">
                              <a:solidFill>
                                <a:schemeClr val="tx1"/>
                              </a:solidFill>
                              <a:latin typeface="+mn-lt"/>
                              <a:ea typeface="+mn-ea"/>
                              <a:cs typeface="+mn-cs"/>
                            </a:rPr>
                            <a:t>3.92(m)</a:t>
                          </a:r>
                          <a:endParaRPr lang="zh-TW"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成功，最短車距</a:t>
                          </a:r>
                          <a:r>
                            <a:rPr lang="en-US" altLang="zh-TW" sz="1400" dirty="0">
                              <a:solidFill>
                                <a:schemeClr val="tx1"/>
                              </a:solidFill>
                            </a:rPr>
                            <a:t>:</a:t>
                          </a:r>
                          <a:r>
                            <a:rPr lang="en-US" altLang="zh-TW" sz="1400" b="0" i="0" u="none" strike="noStrike" kern="1200" baseline="0" dirty="0">
                              <a:solidFill>
                                <a:schemeClr val="tx1"/>
                              </a:solidFill>
                              <a:latin typeface="+mn-lt"/>
                              <a:ea typeface="+mn-ea"/>
                              <a:cs typeface="+mn-cs"/>
                            </a:rPr>
                            <a:t>5.756</a:t>
                          </a:r>
                          <a:r>
                            <a:rPr lang="en-US" altLang="zh-TW" sz="1400" b="0" dirty="0">
                              <a:solidFill>
                                <a:schemeClr val="tx1"/>
                              </a:solidFill>
                            </a:rPr>
                            <a:t>(m)</a:t>
                          </a:r>
                          <a:endParaRPr lang="zh-TW"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10666335"/>
                      </a:ext>
                    </a:extLst>
                  </a:tr>
                  <a:tr h="197228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rgbClr val="002060"/>
                              </a:solidFill>
                              <a:latin typeface="+mj-ea"/>
                              <a:ea typeface="+mn-ea"/>
                              <a:cs typeface="Times New Roman" panose="02020603050405020304" pitchFamily="18" charset="0"/>
                            </a:rPr>
                            <a:t>60</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rgbClr val="002060"/>
                              </a:solidFill>
                              <a:latin typeface="+mj-ea"/>
                              <a:ea typeface="+mn-ea"/>
                              <a:cs typeface="Times New Roman" panose="02020603050405020304" pitchFamily="18" charset="0"/>
                            </a:rPr>
                            <a:t>(km/h)</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altLang="zh-TW" sz="1200" b="1" dirty="0">
                              <a:solidFill>
                                <a:schemeClr val="tx1"/>
                              </a:solidFill>
                              <a:latin typeface="+mj-ea"/>
                              <a:ea typeface="+mj-ea"/>
                              <a:cs typeface="Times New Roman" panose="02020603050405020304" pitchFamily="18" charset="0"/>
                            </a:rPr>
                            <a:t>V-T</a:t>
                          </a:r>
                          <a:r>
                            <a:rPr lang="zh-TW" altLang="en-US" sz="1200" b="1" dirty="0">
                              <a:solidFill>
                                <a:schemeClr val="tx1"/>
                              </a:solidFill>
                              <a:latin typeface="+mj-ea"/>
                              <a:ea typeface="+mj-ea"/>
                              <a:cs typeface="Times New Roman" panose="02020603050405020304" pitchFamily="18" charset="0"/>
                            </a:rPr>
                            <a:t>圖</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accent1">
                            <a:lumMod val="40000"/>
                            <a:lumOff val="60000"/>
                          </a:schemeClr>
                        </a:solidFill>
                      </a:tcPr>
                    </a:tc>
                    <a:tc>
                      <a:txBody>
                        <a:bodyPr/>
                        <a:lstStyle/>
                        <a:p>
                          <a:pPr algn="ct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805763049"/>
                      </a:ext>
                    </a:extLst>
                  </a:tr>
                </a:tbl>
              </a:graphicData>
            </a:graphic>
          </p:graphicFrame>
        </mc:Fallback>
      </mc:AlternateContent>
      <p:sp>
        <p:nvSpPr>
          <p:cNvPr id="40" name="矩形: 圓角 39">
            <a:extLst>
              <a:ext uri="{FF2B5EF4-FFF2-40B4-BE49-F238E27FC236}">
                <a16:creationId xmlns:a16="http://schemas.microsoft.com/office/drawing/2014/main" id="{E06DE597-0463-4BF4-963C-B577EC8083FE}"/>
              </a:ext>
            </a:extLst>
          </p:cNvPr>
          <p:cNvSpPr/>
          <p:nvPr/>
        </p:nvSpPr>
        <p:spPr>
          <a:xfrm>
            <a:off x="157380" y="5603661"/>
            <a:ext cx="8534095" cy="879129"/>
          </a:xfrm>
          <a:prstGeom prst="roundRect">
            <a:avLst/>
          </a:prstGeom>
          <a:noFill/>
          <a:ln w="76200">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3" name="文字方塊 42">
            <a:extLst>
              <a:ext uri="{FF2B5EF4-FFF2-40B4-BE49-F238E27FC236}">
                <a16:creationId xmlns:a16="http://schemas.microsoft.com/office/drawing/2014/main" id="{33C150FC-3E20-4BF1-9433-CE093D60BEA9}"/>
              </a:ext>
            </a:extLst>
          </p:cNvPr>
          <p:cNvSpPr txBox="1"/>
          <p:nvPr/>
        </p:nvSpPr>
        <p:spPr>
          <a:xfrm>
            <a:off x="418542" y="5892243"/>
            <a:ext cx="8168849" cy="369332"/>
          </a:xfrm>
          <a:prstGeom prst="rect">
            <a:avLst/>
          </a:prstGeom>
          <a:noFill/>
        </p:spPr>
        <p:txBody>
          <a:bodyPr wrap="square" rtlCol="0">
            <a:spAutoFit/>
          </a:bodyPr>
          <a:lstStyle/>
          <a:p>
            <a:r>
              <a:rPr lang="zh-TW" altLang="en-US" dirty="0"/>
              <a:t>車速差較大時，可接受風險較小能避免碰撞發生</a:t>
            </a:r>
            <a:endParaRPr lang="en-US" altLang="zh-TW" dirty="0"/>
          </a:p>
        </p:txBody>
      </p:sp>
      <p:cxnSp>
        <p:nvCxnSpPr>
          <p:cNvPr id="44" name="直線接點 43">
            <a:extLst>
              <a:ext uri="{FF2B5EF4-FFF2-40B4-BE49-F238E27FC236}">
                <a16:creationId xmlns:a16="http://schemas.microsoft.com/office/drawing/2014/main" id="{377C6B9C-ACF8-494E-BD9B-5C622A590C17}"/>
              </a:ext>
            </a:extLst>
          </p:cNvPr>
          <p:cNvCxnSpPr>
            <a:cxnSpLocks/>
          </p:cNvCxnSpPr>
          <p:nvPr/>
        </p:nvCxnSpPr>
        <p:spPr>
          <a:xfrm flipH="1" flipV="1">
            <a:off x="383672" y="3240291"/>
            <a:ext cx="8568965" cy="19337"/>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pic>
        <p:nvPicPr>
          <p:cNvPr id="47" name="圖片 46">
            <a:extLst>
              <a:ext uri="{FF2B5EF4-FFF2-40B4-BE49-F238E27FC236}">
                <a16:creationId xmlns:a16="http://schemas.microsoft.com/office/drawing/2014/main" id="{0598BB49-C3EE-4872-AD96-BCBAFD65E911}"/>
              </a:ext>
            </a:extLst>
          </p:cNvPr>
          <p:cNvPicPr>
            <a:picLocks noChangeAspect="1"/>
          </p:cNvPicPr>
          <p:nvPr/>
        </p:nvPicPr>
        <p:blipFill>
          <a:blip r:embed="rId5"/>
          <a:stretch>
            <a:fillRect/>
          </a:stretch>
        </p:blipFill>
        <p:spPr>
          <a:xfrm>
            <a:off x="2027468" y="1302548"/>
            <a:ext cx="2034078" cy="1883962"/>
          </a:xfrm>
          <a:prstGeom prst="rect">
            <a:avLst/>
          </a:prstGeom>
        </p:spPr>
      </p:pic>
      <p:pic>
        <p:nvPicPr>
          <p:cNvPr id="51" name="圖片 50">
            <a:extLst>
              <a:ext uri="{FF2B5EF4-FFF2-40B4-BE49-F238E27FC236}">
                <a16:creationId xmlns:a16="http://schemas.microsoft.com/office/drawing/2014/main" id="{82501E2E-B46E-4614-88C0-5FCBC018AFFD}"/>
              </a:ext>
            </a:extLst>
          </p:cNvPr>
          <p:cNvPicPr>
            <a:picLocks noChangeAspect="1"/>
          </p:cNvPicPr>
          <p:nvPr/>
        </p:nvPicPr>
        <p:blipFill>
          <a:blip r:embed="rId6"/>
          <a:stretch>
            <a:fillRect/>
          </a:stretch>
        </p:blipFill>
        <p:spPr>
          <a:xfrm>
            <a:off x="6745267" y="1338805"/>
            <a:ext cx="2021207" cy="1899631"/>
          </a:xfrm>
          <a:prstGeom prst="rect">
            <a:avLst/>
          </a:prstGeom>
        </p:spPr>
      </p:pic>
      <p:pic>
        <p:nvPicPr>
          <p:cNvPr id="53" name="圖片 52">
            <a:extLst>
              <a:ext uri="{FF2B5EF4-FFF2-40B4-BE49-F238E27FC236}">
                <a16:creationId xmlns:a16="http://schemas.microsoft.com/office/drawing/2014/main" id="{D2E7295F-8675-4EC3-A048-654A1A4FD034}"/>
              </a:ext>
            </a:extLst>
          </p:cNvPr>
          <p:cNvPicPr>
            <a:picLocks noChangeAspect="1"/>
          </p:cNvPicPr>
          <p:nvPr/>
        </p:nvPicPr>
        <p:blipFill>
          <a:blip r:embed="rId7"/>
          <a:stretch>
            <a:fillRect/>
          </a:stretch>
        </p:blipFill>
        <p:spPr>
          <a:xfrm>
            <a:off x="2033319" y="3696374"/>
            <a:ext cx="2214328" cy="1703329"/>
          </a:xfrm>
          <a:prstGeom prst="rect">
            <a:avLst/>
          </a:prstGeom>
        </p:spPr>
      </p:pic>
      <p:pic>
        <p:nvPicPr>
          <p:cNvPr id="55" name="圖片 54">
            <a:extLst>
              <a:ext uri="{FF2B5EF4-FFF2-40B4-BE49-F238E27FC236}">
                <a16:creationId xmlns:a16="http://schemas.microsoft.com/office/drawing/2014/main" id="{90EEE993-7C3F-4300-AD5A-7E3B2EDB8520}"/>
              </a:ext>
            </a:extLst>
          </p:cNvPr>
          <p:cNvPicPr>
            <a:picLocks noChangeAspect="1"/>
          </p:cNvPicPr>
          <p:nvPr/>
        </p:nvPicPr>
        <p:blipFill>
          <a:blip r:embed="rId8"/>
          <a:stretch>
            <a:fillRect/>
          </a:stretch>
        </p:blipFill>
        <p:spPr>
          <a:xfrm>
            <a:off x="4424429" y="3696374"/>
            <a:ext cx="2214328" cy="1704896"/>
          </a:xfrm>
          <a:prstGeom prst="rect">
            <a:avLst/>
          </a:prstGeom>
        </p:spPr>
      </p:pic>
      <p:pic>
        <p:nvPicPr>
          <p:cNvPr id="57" name="圖片 56">
            <a:extLst>
              <a:ext uri="{FF2B5EF4-FFF2-40B4-BE49-F238E27FC236}">
                <a16:creationId xmlns:a16="http://schemas.microsoft.com/office/drawing/2014/main" id="{DCDAAC9E-AB0C-4A48-95E0-5E52EF548B2B}"/>
              </a:ext>
            </a:extLst>
          </p:cNvPr>
          <p:cNvPicPr>
            <a:picLocks noChangeAspect="1"/>
          </p:cNvPicPr>
          <p:nvPr/>
        </p:nvPicPr>
        <p:blipFill>
          <a:blip r:embed="rId9"/>
          <a:stretch>
            <a:fillRect/>
          </a:stretch>
        </p:blipFill>
        <p:spPr>
          <a:xfrm>
            <a:off x="7246029" y="3675607"/>
            <a:ext cx="1281341" cy="1774165"/>
          </a:xfrm>
          <a:prstGeom prst="rect">
            <a:avLst/>
          </a:prstGeom>
        </p:spPr>
      </p:pic>
      <p:pic>
        <p:nvPicPr>
          <p:cNvPr id="59" name="圖片 58">
            <a:extLst>
              <a:ext uri="{FF2B5EF4-FFF2-40B4-BE49-F238E27FC236}">
                <a16:creationId xmlns:a16="http://schemas.microsoft.com/office/drawing/2014/main" id="{B893E551-EA03-407E-A2A8-42C432A791AB}"/>
              </a:ext>
            </a:extLst>
          </p:cNvPr>
          <p:cNvPicPr>
            <a:picLocks noChangeAspect="1"/>
          </p:cNvPicPr>
          <p:nvPr/>
        </p:nvPicPr>
        <p:blipFill>
          <a:blip r:embed="rId10"/>
          <a:stretch>
            <a:fillRect/>
          </a:stretch>
        </p:blipFill>
        <p:spPr>
          <a:xfrm>
            <a:off x="4424429" y="1321885"/>
            <a:ext cx="2122121" cy="1864625"/>
          </a:xfrm>
          <a:prstGeom prst="rect">
            <a:avLst/>
          </a:prstGeom>
        </p:spPr>
      </p:pic>
    </p:spTree>
    <p:extLst>
      <p:ext uri="{BB962C8B-B14F-4D97-AF65-F5344CB8AC3E}">
        <p14:creationId xmlns:p14="http://schemas.microsoft.com/office/powerpoint/2010/main" val="25740013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五邊形 32">
            <a:extLst>
              <a:ext uri="{FF2B5EF4-FFF2-40B4-BE49-F238E27FC236}">
                <a16:creationId xmlns:a16="http://schemas.microsoft.com/office/drawing/2014/main" id="{C2B91588-636F-9A37-3F29-CDAF959A7FC3}"/>
              </a:ext>
            </a:extLst>
          </p:cNvPr>
          <p:cNvSpPr/>
          <p:nvPr/>
        </p:nvSpPr>
        <p:spPr>
          <a:xfrm>
            <a:off x="6877049"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研究結論</a:t>
            </a:r>
          </a:p>
        </p:txBody>
      </p:sp>
      <p:sp>
        <p:nvSpPr>
          <p:cNvPr id="34" name="五邊形 33">
            <a:extLst>
              <a:ext uri="{FF2B5EF4-FFF2-40B4-BE49-F238E27FC236}">
                <a16:creationId xmlns:a16="http://schemas.microsoft.com/office/drawing/2014/main" id="{519E6FC6-1A20-5E2E-B170-65CEFBE1BC04}"/>
              </a:ext>
            </a:extLst>
          </p:cNvPr>
          <p:cNvSpPr/>
          <p:nvPr/>
        </p:nvSpPr>
        <p:spPr>
          <a:xfrm>
            <a:off x="4556758" y="6534047"/>
            <a:ext cx="2495551" cy="308610"/>
          </a:xfrm>
          <a:prstGeom prst="homePlate">
            <a:avLst/>
          </a:prstGeom>
          <a:solidFill>
            <a:srgbClr val="00B0F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研究結果與分析</a:t>
            </a:r>
          </a:p>
        </p:txBody>
      </p:sp>
      <p:sp>
        <p:nvSpPr>
          <p:cNvPr id="35" name="五邊形 34">
            <a:extLst>
              <a:ext uri="{FF2B5EF4-FFF2-40B4-BE49-F238E27FC236}">
                <a16:creationId xmlns:a16="http://schemas.microsoft.com/office/drawing/2014/main" id="{4BB9665B-B7A9-6FFA-7250-76B9CF9637CB}"/>
              </a:ext>
            </a:extLst>
          </p:cNvPr>
          <p:cNvSpPr/>
          <p:nvPr/>
        </p:nvSpPr>
        <p:spPr>
          <a:xfrm>
            <a:off x="2282188"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dirty="0">
                <a:solidFill>
                  <a:schemeClr val="bg1"/>
                </a:solidFill>
                <a:latin typeface="+mj-ea"/>
                <a:ea typeface="+mj-ea"/>
              </a:rPr>
              <a:t>研究方法</a:t>
            </a:r>
            <a:endParaRPr kumimoji="1" lang="zh-TW" altLang="en-US" sz="1400" dirty="0"/>
          </a:p>
        </p:txBody>
      </p:sp>
      <p:sp>
        <p:nvSpPr>
          <p:cNvPr id="36" name="五邊形 35">
            <a:extLst>
              <a:ext uri="{FF2B5EF4-FFF2-40B4-BE49-F238E27FC236}">
                <a16:creationId xmlns:a16="http://schemas.microsoft.com/office/drawing/2014/main" id="{3973E6B6-03D1-AD82-9D1F-847D63E2DE45}"/>
              </a:ext>
            </a:extLst>
          </p:cNvPr>
          <p:cNvSpPr/>
          <p:nvPr/>
        </p:nvSpPr>
        <p:spPr>
          <a:xfrm>
            <a:off x="-38102"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研究目的與研究動機</a:t>
            </a:r>
          </a:p>
        </p:txBody>
      </p:sp>
      <p:sp>
        <p:nvSpPr>
          <p:cNvPr id="15" name="標題 3">
            <a:extLst>
              <a:ext uri="{FF2B5EF4-FFF2-40B4-BE49-F238E27FC236}">
                <a16:creationId xmlns:a16="http://schemas.microsoft.com/office/drawing/2014/main" id="{F4E6869F-C550-9C91-F7C8-DFECF4EBBAD6}"/>
              </a:ext>
            </a:extLst>
          </p:cNvPr>
          <p:cNvSpPr txBox="1">
            <a:spLocks/>
          </p:cNvSpPr>
          <p:nvPr/>
        </p:nvSpPr>
        <p:spPr>
          <a:xfrm>
            <a:off x="0" y="1515"/>
            <a:ext cx="7886700" cy="684000"/>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l"/>
            <a:endParaRPr lang="zh-TW" altLang="en-US" sz="2400" dirty="0">
              <a:latin typeface="+mj-ea"/>
            </a:endParaRPr>
          </a:p>
        </p:txBody>
      </p:sp>
      <p:sp>
        <p:nvSpPr>
          <p:cNvPr id="2" name="投影片編號版面配置區 1">
            <a:extLst>
              <a:ext uri="{FF2B5EF4-FFF2-40B4-BE49-F238E27FC236}">
                <a16:creationId xmlns:a16="http://schemas.microsoft.com/office/drawing/2014/main" id="{4522E4C1-0B2A-9161-6C28-D232A863247D}"/>
              </a:ext>
            </a:extLst>
          </p:cNvPr>
          <p:cNvSpPr>
            <a:spLocks noGrp="1"/>
          </p:cNvSpPr>
          <p:nvPr>
            <p:ph type="sldNum" sz="quarter" idx="12"/>
          </p:nvPr>
        </p:nvSpPr>
        <p:spPr/>
        <p:txBody>
          <a:bodyPr/>
          <a:lstStyle/>
          <a:p>
            <a:fld id="{6D77D3CB-5987-4045-A9DE-313BCFC794EF}" type="slidenum">
              <a:rPr lang="zh-TW" altLang="en-US" smtClean="0"/>
              <a:pPr/>
              <a:t>13</a:t>
            </a:fld>
            <a:endParaRPr lang="zh-TW" altLang="en-US"/>
          </a:p>
        </p:txBody>
      </p:sp>
      <p:sp>
        <p:nvSpPr>
          <p:cNvPr id="3" name="標題 2">
            <a:extLst>
              <a:ext uri="{FF2B5EF4-FFF2-40B4-BE49-F238E27FC236}">
                <a16:creationId xmlns:a16="http://schemas.microsoft.com/office/drawing/2014/main" id="{C2DB8E91-D6D5-4338-B3B2-C419CE833BCE}"/>
              </a:ext>
            </a:extLst>
          </p:cNvPr>
          <p:cNvSpPr>
            <a:spLocks noGrp="1"/>
          </p:cNvSpPr>
          <p:nvPr>
            <p:ph type="title"/>
          </p:nvPr>
        </p:nvSpPr>
        <p:spPr/>
        <p:txBody>
          <a:bodyPr>
            <a:normAutofit fontScale="90000"/>
          </a:bodyPr>
          <a:lstStyle/>
          <a:p>
            <a:r>
              <a:rPr lang="zh-TW" altLang="en-US" sz="2700" dirty="0">
                <a:ea typeface="+mj-lt"/>
                <a:cs typeface="+mj-lt"/>
              </a:rPr>
              <a:t>跟車行為分析</a:t>
            </a:r>
            <a:r>
              <a:rPr lang="en-US" altLang="zh-TW" sz="2700" dirty="0">
                <a:ea typeface="+mj-lt"/>
                <a:cs typeface="+mj-lt"/>
              </a:rPr>
              <a:t>:</a:t>
            </a:r>
            <a:r>
              <a:rPr lang="zh-TW" altLang="en-US" sz="2700" dirty="0">
                <a:ea typeface="+mj-lt"/>
                <a:cs typeface="+mj-lt"/>
              </a:rPr>
              <a:t>前車變速工況</a:t>
            </a:r>
            <a:br>
              <a:rPr lang="zh-TW" altLang="en-US" sz="3600" dirty="0">
                <a:latin typeface="+mj-ea"/>
              </a:rPr>
            </a:br>
            <a:endParaRPr lang="zh-TW" altLang="en-US" dirty="0"/>
          </a:p>
        </p:txBody>
      </p:sp>
      <p:sp>
        <p:nvSpPr>
          <p:cNvPr id="10" name="矩形 9">
            <a:extLst>
              <a:ext uri="{FF2B5EF4-FFF2-40B4-BE49-F238E27FC236}">
                <a16:creationId xmlns:a16="http://schemas.microsoft.com/office/drawing/2014/main" id="{0BB6266C-66C0-4369-95B5-C83B6A43EE98}"/>
              </a:ext>
            </a:extLst>
          </p:cNvPr>
          <p:cNvSpPr/>
          <p:nvPr/>
        </p:nvSpPr>
        <p:spPr>
          <a:xfrm>
            <a:off x="241760" y="555362"/>
            <a:ext cx="8755483" cy="4251125"/>
          </a:xfrm>
          <a:prstGeom prst="rect">
            <a:avLst/>
          </a:prstGeom>
          <a:solidFill>
            <a:schemeClr val="accent1">
              <a:lumMod val="40000"/>
              <a:lumOff val="6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矩形 13">
            <a:extLst>
              <a:ext uri="{FF2B5EF4-FFF2-40B4-BE49-F238E27FC236}">
                <a16:creationId xmlns:a16="http://schemas.microsoft.com/office/drawing/2014/main" id="{BC7B0230-E618-462B-8DE5-E06DB1082950}"/>
              </a:ext>
            </a:extLst>
          </p:cNvPr>
          <p:cNvSpPr/>
          <p:nvPr/>
        </p:nvSpPr>
        <p:spPr>
          <a:xfrm>
            <a:off x="0" y="537797"/>
            <a:ext cx="418542" cy="4803986"/>
          </a:xfrm>
          <a:prstGeom prst="rect">
            <a:avLst/>
          </a:prstGeom>
          <a:solidFill>
            <a:srgbClr val="00549C"/>
          </a:solidFill>
          <a:ln>
            <a:solidFill>
              <a:srgbClr val="0054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400" b="1" dirty="0">
                <a:solidFill>
                  <a:schemeClr val="bg1"/>
                </a:solidFill>
                <a:latin typeface="+mj-ea"/>
                <a:ea typeface="+mj-ea"/>
                <a:cs typeface="Times New Roman" panose="02020603050405020304" pitchFamily="18" charset="0"/>
              </a:rPr>
              <a:t>結果比較</a:t>
            </a:r>
          </a:p>
        </p:txBody>
      </p:sp>
      <mc:AlternateContent xmlns:mc="http://schemas.openxmlformats.org/markup-compatibility/2006" xmlns:a14="http://schemas.microsoft.com/office/drawing/2010/main">
        <mc:Choice Requires="a14">
          <p:graphicFrame>
            <p:nvGraphicFramePr>
              <p:cNvPr id="8" name="表格 7">
                <a:extLst>
                  <a:ext uri="{FF2B5EF4-FFF2-40B4-BE49-F238E27FC236}">
                    <a16:creationId xmlns:a16="http://schemas.microsoft.com/office/drawing/2014/main" id="{D31C60EB-3926-4DBE-A584-C9EF063D58C0}"/>
                  </a:ext>
                </a:extLst>
              </p:cNvPr>
              <p:cNvGraphicFramePr>
                <a:graphicFrameLocks noGrp="1"/>
              </p:cNvGraphicFramePr>
              <p:nvPr>
                <p:extLst>
                  <p:ext uri="{D42A27DB-BD31-4B8C-83A1-F6EECF244321}">
                    <p14:modId xmlns:p14="http://schemas.microsoft.com/office/powerpoint/2010/main" val="375825535"/>
                  </p:ext>
                </p:extLst>
              </p:nvPr>
            </p:nvGraphicFramePr>
            <p:xfrm>
              <a:off x="421356" y="3117773"/>
              <a:ext cx="8655737" cy="2224010"/>
            </p:xfrm>
            <a:graphic>
              <a:graphicData uri="http://schemas.openxmlformats.org/drawingml/2006/table">
                <a:tbl>
                  <a:tblPr firstRow="1" bandRow="1">
                    <a:tableStyleId>{5C22544A-7EE6-4342-B048-85BDC9FD1C3A}</a:tableStyleId>
                  </a:tblPr>
                  <a:tblGrid>
                    <a:gridCol w="596219">
                      <a:extLst>
                        <a:ext uri="{9D8B030D-6E8A-4147-A177-3AD203B41FA5}">
                          <a16:colId xmlns:a16="http://schemas.microsoft.com/office/drawing/2014/main" val="2367162868"/>
                        </a:ext>
                      </a:extLst>
                    </a:gridCol>
                    <a:gridCol w="1014761">
                      <a:extLst>
                        <a:ext uri="{9D8B030D-6E8A-4147-A177-3AD203B41FA5}">
                          <a16:colId xmlns:a16="http://schemas.microsoft.com/office/drawing/2014/main" val="1979449332"/>
                        </a:ext>
                      </a:extLst>
                    </a:gridCol>
                    <a:gridCol w="2319454">
                      <a:extLst>
                        <a:ext uri="{9D8B030D-6E8A-4147-A177-3AD203B41FA5}">
                          <a16:colId xmlns:a16="http://schemas.microsoft.com/office/drawing/2014/main" val="881958898"/>
                        </a:ext>
                      </a:extLst>
                    </a:gridCol>
                    <a:gridCol w="2472756">
                      <a:extLst>
                        <a:ext uri="{9D8B030D-6E8A-4147-A177-3AD203B41FA5}">
                          <a16:colId xmlns:a16="http://schemas.microsoft.com/office/drawing/2014/main" val="875715011"/>
                        </a:ext>
                      </a:extLst>
                    </a:gridCol>
                    <a:gridCol w="2252547">
                      <a:extLst>
                        <a:ext uri="{9D8B030D-6E8A-4147-A177-3AD203B41FA5}">
                          <a16:colId xmlns:a16="http://schemas.microsoft.com/office/drawing/2014/main" val="2595582419"/>
                        </a:ext>
                      </a:extLst>
                    </a:gridCol>
                  </a:tblGrid>
                  <a:tr h="332529">
                    <a:tc>
                      <a:txBody>
                        <a:bodyPr/>
                        <a:lstStyle/>
                        <a:p>
                          <a:pPr algn="ctr"/>
                          <a14:m>
                            <m:oMathPara xmlns:m="http://schemas.openxmlformats.org/officeDocument/2006/math">
                              <m:oMathParaPr>
                                <m:jc m:val="centerGroup"/>
                              </m:oMathParaPr>
                              <m:oMath xmlns:m="http://schemas.openxmlformats.org/officeDocument/2006/math">
                                <m:r>
                                  <m:rPr>
                                    <m:nor/>
                                  </m:rPr>
                                  <a:rPr lang="en-US" altLang="zh-TW" sz="1200" b="1" i="1" dirty="0" smtClean="0">
                                    <a:solidFill>
                                      <a:schemeClr val="tx1"/>
                                    </a:solidFill>
                                  </a:rPr>
                                  <m:t>T</m:t>
                                </m:r>
                              </m:oMath>
                            </m:oMathPara>
                          </a14:m>
                          <a:endParaRPr lang="zh-TW" altLang="en-US" sz="1200" b="1" dirty="0">
                            <a:solidFill>
                              <a:srgbClr val="002060"/>
                            </a:solidFill>
                            <a:latin typeface="+mj-ea"/>
                            <a:ea typeface="+mj-ea"/>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跟車結果</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zh-TW" altLang="en-US" sz="1400" b="0" dirty="0">
                              <a:solidFill>
                                <a:schemeClr val="tx1"/>
                              </a:solidFill>
                            </a:rPr>
                            <a:t>追撞，碰撞速差</a:t>
                          </a:r>
                          <a:r>
                            <a:rPr lang="en-US" altLang="zh-TW" sz="1400" b="0" dirty="0">
                              <a:solidFill>
                                <a:schemeClr val="tx1"/>
                              </a:solidFill>
                            </a:rPr>
                            <a:t>:5.015(m/s)</a:t>
                          </a:r>
                          <a:endParaRPr lang="zh-TW" alt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b="0" dirty="0">
                              <a:solidFill>
                                <a:schemeClr val="tx1"/>
                              </a:solidFill>
                            </a:rPr>
                            <a:t>追撞，碰撞速差</a:t>
                          </a:r>
                          <a:r>
                            <a:rPr lang="en-US" altLang="zh-TW" sz="1400" b="0" dirty="0">
                              <a:solidFill>
                                <a:schemeClr val="tx1"/>
                              </a:solidFill>
                            </a:rPr>
                            <a:t>:4.078(m/s</a:t>
                          </a:r>
                          <a:r>
                            <a:rPr lang="en-US" altLang="zh-TW" sz="1400" dirty="0">
                              <a:solidFill>
                                <a:schemeClr val="tx1"/>
                              </a:solidFill>
                            </a:rPr>
                            <a:t>)</a:t>
                          </a:r>
                          <a:endParaRPr lang="zh-TW"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b="0" dirty="0">
                              <a:solidFill>
                                <a:schemeClr val="tx1"/>
                              </a:solidFill>
                            </a:rPr>
                            <a:t>成功，最短車距</a:t>
                          </a:r>
                          <a:r>
                            <a:rPr lang="en-US" altLang="zh-TW" sz="1400" b="0" dirty="0">
                              <a:solidFill>
                                <a:schemeClr val="tx1"/>
                              </a:solidFill>
                            </a:rPr>
                            <a:t>:1.32</a:t>
                          </a:r>
                          <a:r>
                            <a:rPr lang="en-US" altLang="zh-TW" sz="1400" b="0" i="0" u="none" strike="noStrike" kern="1200" baseline="0" dirty="0">
                              <a:solidFill>
                                <a:schemeClr val="tx1"/>
                              </a:solidFill>
                              <a:latin typeface="+mn-lt"/>
                              <a:ea typeface="+mn-ea"/>
                              <a:cs typeface="+mn-cs"/>
                            </a:rPr>
                            <a:t>(m)</a:t>
                          </a:r>
                          <a:endParaRPr lang="zh-TW" alt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1012500"/>
                      </a:ext>
                    </a:extLst>
                  </a:tr>
                  <a:tr h="189148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rgbClr val="002060"/>
                              </a:solidFill>
                              <a:latin typeface="+mj-ea"/>
                              <a:ea typeface="+mn-ea"/>
                              <a:cs typeface="Times New Roman" panose="02020603050405020304" pitchFamily="18" charset="0"/>
                            </a:rPr>
                            <a:t>12</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rgbClr val="002060"/>
                              </a:solidFill>
                              <a:latin typeface="+mj-ea"/>
                              <a:ea typeface="+mn-ea"/>
                              <a:cs typeface="Times New Roman" panose="02020603050405020304" pitchFamily="18" charset="0"/>
                            </a:rPr>
                            <a:t>(s)</a:t>
                          </a:r>
                          <a:endParaRPr lang="zh-TW" altLang="en-US" sz="1200" b="1" dirty="0">
                            <a:solidFill>
                              <a:srgbClr val="00549C"/>
                            </a:solidFill>
                            <a:latin typeface="+mj-ea"/>
                            <a:ea typeface="+mj-ea"/>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altLang="zh-TW" sz="1200" b="1" dirty="0">
                              <a:solidFill>
                                <a:schemeClr val="tx1"/>
                              </a:solidFill>
                              <a:latin typeface="+mj-ea"/>
                              <a:ea typeface="+mj-ea"/>
                              <a:cs typeface="Times New Roman" panose="02020603050405020304" pitchFamily="18" charset="0"/>
                            </a:rPr>
                            <a:t>V-T</a:t>
                          </a:r>
                          <a:r>
                            <a:rPr lang="zh-TW" altLang="en-US" sz="1200" b="1" dirty="0">
                              <a:solidFill>
                                <a:schemeClr val="tx1"/>
                              </a:solidFill>
                              <a:latin typeface="+mj-ea"/>
                              <a:ea typeface="+mj-ea"/>
                              <a:cs typeface="Times New Roman" panose="02020603050405020304" pitchFamily="18" charset="0"/>
                            </a:rPr>
                            <a:t>圖</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accent1">
                            <a:lumMod val="40000"/>
                            <a:lumOff val="60000"/>
                          </a:schemeClr>
                        </a:solidFill>
                      </a:tcPr>
                    </a:tc>
                    <a:tc>
                      <a:txBody>
                        <a:bodyPr/>
                        <a:lstStyle/>
                        <a:p>
                          <a:pPr algn="ct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805763049"/>
                      </a:ext>
                    </a:extLst>
                  </a:tr>
                </a:tbl>
              </a:graphicData>
            </a:graphic>
          </p:graphicFrame>
        </mc:Choice>
        <mc:Fallback xmlns="">
          <p:graphicFrame>
            <p:nvGraphicFramePr>
              <p:cNvPr id="8" name="表格 7">
                <a:extLst>
                  <a:ext uri="{FF2B5EF4-FFF2-40B4-BE49-F238E27FC236}">
                    <a16:creationId xmlns:a16="http://schemas.microsoft.com/office/drawing/2014/main" id="{D31C60EB-3926-4DBE-A584-C9EF063D58C0}"/>
                  </a:ext>
                </a:extLst>
              </p:cNvPr>
              <p:cNvGraphicFramePr>
                <a:graphicFrameLocks noGrp="1"/>
              </p:cNvGraphicFramePr>
              <p:nvPr>
                <p:extLst>
                  <p:ext uri="{D42A27DB-BD31-4B8C-83A1-F6EECF244321}">
                    <p14:modId xmlns:p14="http://schemas.microsoft.com/office/powerpoint/2010/main" val="375825535"/>
                  </p:ext>
                </p:extLst>
              </p:nvPr>
            </p:nvGraphicFramePr>
            <p:xfrm>
              <a:off x="421356" y="3117773"/>
              <a:ext cx="8655737" cy="2224010"/>
            </p:xfrm>
            <a:graphic>
              <a:graphicData uri="http://schemas.openxmlformats.org/drawingml/2006/table">
                <a:tbl>
                  <a:tblPr firstRow="1" bandRow="1">
                    <a:tableStyleId>{5C22544A-7EE6-4342-B048-85BDC9FD1C3A}</a:tableStyleId>
                  </a:tblPr>
                  <a:tblGrid>
                    <a:gridCol w="596219">
                      <a:extLst>
                        <a:ext uri="{9D8B030D-6E8A-4147-A177-3AD203B41FA5}">
                          <a16:colId xmlns:a16="http://schemas.microsoft.com/office/drawing/2014/main" val="2367162868"/>
                        </a:ext>
                      </a:extLst>
                    </a:gridCol>
                    <a:gridCol w="1014761">
                      <a:extLst>
                        <a:ext uri="{9D8B030D-6E8A-4147-A177-3AD203B41FA5}">
                          <a16:colId xmlns:a16="http://schemas.microsoft.com/office/drawing/2014/main" val="1979449332"/>
                        </a:ext>
                      </a:extLst>
                    </a:gridCol>
                    <a:gridCol w="2319454">
                      <a:extLst>
                        <a:ext uri="{9D8B030D-6E8A-4147-A177-3AD203B41FA5}">
                          <a16:colId xmlns:a16="http://schemas.microsoft.com/office/drawing/2014/main" val="881958898"/>
                        </a:ext>
                      </a:extLst>
                    </a:gridCol>
                    <a:gridCol w="2472756">
                      <a:extLst>
                        <a:ext uri="{9D8B030D-6E8A-4147-A177-3AD203B41FA5}">
                          <a16:colId xmlns:a16="http://schemas.microsoft.com/office/drawing/2014/main" val="875715011"/>
                        </a:ext>
                      </a:extLst>
                    </a:gridCol>
                    <a:gridCol w="2252547">
                      <a:extLst>
                        <a:ext uri="{9D8B030D-6E8A-4147-A177-3AD203B41FA5}">
                          <a16:colId xmlns:a16="http://schemas.microsoft.com/office/drawing/2014/main" val="2595582419"/>
                        </a:ext>
                      </a:extLst>
                    </a:gridCol>
                  </a:tblGrid>
                  <a:tr h="332529">
                    <a:tc>
                      <a:txBody>
                        <a:bodyPr/>
                        <a:lstStyle/>
                        <a:p>
                          <a:endParaRPr lang="zh-TW"/>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r="-1351020" b="-567273"/>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跟車結果</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zh-TW" altLang="en-US" sz="1400" b="0" dirty="0">
                              <a:solidFill>
                                <a:schemeClr val="tx1"/>
                              </a:solidFill>
                            </a:rPr>
                            <a:t>追撞，碰撞速差</a:t>
                          </a:r>
                          <a:r>
                            <a:rPr lang="en-US" altLang="zh-TW" sz="1400" b="0" dirty="0">
                              <a:solidFill>
                                <a:schemeClr val="tx1"/>
                              </a:solidFill>
                            </a:rPr>
                            <a:t>:5.015(m/s)</a:t>
                          </a:r>
                          <a:endParaRPr lang="zh-TW" alt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b="0" dirty="0">
                              <a:solidFill>
                                <a:schemeClr val="tx1"/>
                              </a:solidFill>
                            </a:rPr>
                            <a:t>追撞，碰撞速差</a:t>
                          </a:r>
                          <a:r>
                            <a:rPr lang="en-US" altLang="zh-TW" sz="1400" b="0" dirty="0">
                              <a:solidFill>
                                <a:schemeClr val="tx1"/>
                              </a:solidFill>
                            </a:rPr>
                            <a:t>:4.078(m/s</a:t>
                          </a:r>
                          <a:r>
                            <a:rPr lang="en-US" altLang="zh-TW" sz="1400" dirty="0">
                              <a:solidFill>
                                <a:schemeClr val="tx1"/>
                              </a:solidFill>
                            </a:rPr>
                            <a:t>)</a:t>
                          </a:r>
                          <a:endParaRPr lang="zh-TW"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b="0" dirty="0">
                              <a:solidFill>
                                <a:schemeClr val="tx1"/>
                              </a:solidFill>
                            </a:rPr>
                            <a:t>成功，最短車距</a:t>
                          </a:r>
                          <a:r>
                            <a:rPr lang="en-US" altLang="zh-TW" sz="1400" b="0" dirty="0">
                              <a:solidFill>
                                <a:schemeClr val="tx1"/>
                              </a:solidFill>
                            </a:rPr>
                            <a:t>:1.32</a:t>
                          </a:r>
                          <a:r>
                            <a:rPr lang="en-US" altLang="zh-TW" sz="1400" b="0" i="0" u="none" strike="noStrike" kern="1200" baseline="0" dirty="0">
                              <a:solidFill>
                                <a:schemeClr val="tx1"/>
                              </a:solidFill>
                              <a:latin typeface="+mn-lt"/>
                              <a:ea typeface="+mn-ea"/>
                              <a:cs typeface="+mn-cs"/>
                            </a:rPr>
                            <a:t>(m)</a:t>
                          </a:r>
                          <a:endParaRPr lang="zh-TW" alt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1012500"/>
                      </a:ext>
                    </a:extLst>
                  </a:tr>
                  <a:tr h="189148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rgbClr val="002060"/>
                              </a:solidFill>
                              <a:latin typeface="+mj-ea"/>
                              <a:ea typeface="+mn-ea"/>
                              <a:cs typeface="Times New Roman" panose="02020603050405020304" pitchFamily="18" charset="0"/>
                            </a:rPr>
                            <a:t>12</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rgbClr val="002060"/>
                              </a:solidFill>
                              <a:latin typeface="+mj-ea"/>
                              <a:ea typeface="+mn-ea"/>
                              <a:cs typeface="Times New Roman" panose="02020603050405020304" pitchFamily="18" charset="0"/>
                            </a:rPr>
                            <a:t>(s)</a:t>
                          </a:r>
                          <a:endParaRPr lang="zh-TW" altLang="en-US" sz="1200" b="1" dirty="0">
                            <a:solidFill>
                              <a:srgbClr val="00549C"/>
                            </a:solidFill>
                            <a:latin typeface="+mj-ea"/>
                            <a:ea typeface="+mj-ea"/>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altLang="zh-TW" sz="1200" b="1" dirty="0">
                              <a:solidFill>
                                <a:schemeClr val="tx1"/>
                              </a:solidFill>
                              <a:latin typeface="+mj-ea"/>
                              <a:ea typeface="+mj-ea"/>
                              <a:cs typeface="Times New Roman" panose="02020603050405020304" pitchFamily="18" charset="0"/>
                            </a:rPr>
                            <a:t>V-T</a:t>
                          </a:r>
                          <a:r>
                            <a:rPr lang="zh-TW" altLang="en-US" sz="1200" b="1" dirty="0">
                              <a:solidFill>
                                <a:schemeClr val="tx1"/>
                              </a:solidFill>
                              <a:latin typeface="+mj-ea"/>
                              <a:ea typeface="+mj-ea"/>
                              <a:cs typeface="Times New Roman" panose="02020603050405020304" pitchFamily="18" charset="0"/>
                            </a:rPr>
                            <a:t>圖</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accent1">
                            <a:lumMod val="40000"/>
                            <a:lumOff val="60000"/>
                          </a:schemeClr>
                        </a:solidFill>
                      </a:tcPr>
                    </a:tc>
                    <a:tc>
                      <a:txBody>
                        <a:bodyPr/>
                        <a:lstStyle/>
                        <a:p>
                          <a:pPr algn="ct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805763049"/>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25" name="表格 24">
                <a:extLst>
                  <a:ext uri="{FF2B5EF4-FFF2-40B4-BE49-F238E27FC236}">
                    <a16:creationId xmlns:a16="http://schemas.microsoft.com/office/drawing/2014/main" id="{FF67E49E-F472-4D53-A355-BB2C17E57F74}"/>
                  </a:ext>
                </a:extLst>
              </p:cNvPr>
              <p:cNvGraphicFramePr>
                <a:graphicFrameLocks noGrp="1"/>
              </p:cNvGraphicFramePr>
              <p:nvPr>
                <p:extLst>
                  <p:ext uri="{D42A27DB-BD31-4B8C-83A1-F6EECF244321}">
                    <p14:modId xmlns:p14="http://schemas.microsoft.com/office/powerpoint/2010/main" val="373327353"/>
                  </p:ext>
                </p:extLst>
              </p:nvPr>
            </p:nvGraphicFramePr>
            <p:xfrm>
              <a:off x="423746" y="536811"/>
              <a:ext cx="8642195" cy="2568227"/>
            </p:xfrm>
            <a:graphic>
              <a:graphicData uri="http://schemas.openxmlformats.org/drawingml/2006/table">
                <a:tbl>
                  <a:tblPr firstRow="1" bandRow="1">
                    <a:tableStyleId>{5C22544A-7EE6-4342-B048-85BDC9FD1C3A}</a:tableStyleId>
                  </a:tblPr>
                  <a:tblGrid>
                    <a:gridCol w="583874">
                      <a:extLst>
                        <a:ext uri="{9D8B030D-6E8A-4147-A177-3AD203B41FA5}">
                          <a16:colId xmlns:a16="http://schemas.microsoft.com/office/drawing/2014/main" val="2367162868"/>
                        </a:ext>
                      </a:extLst>
                    </a:gridCol>
                    <a:gridCol w="1000152">
                      <a:extLst>
                        <a:ext uri="{9D8B030D-6E8A-4147-A177-3AD203B41FA5}">
                          <a16:colId xmlns:a16="http://schemas.microsoft.com/office/drawing/2014/main" val="1979449332"/>
                        </a:ext>
                      </a:extLst>
                    </a:gridCol>
                    <a:gridCol w="2307750">
                      <a:extLst>
                        <a:ext uri="{9D8B030D-6E8A-4147-A177-3AD203B41FA5}">
                          <a16:colId xmlns:a16="http://schemas.microsoft.com/office/drawing/2014/main" val="881958898"/>
                        </a:ext>
                      </a:extLst>
                    </a:gridCol>
                    <a:gridCol w="2430966">
                      <a:extLst>
                        <a:ext uri="{9D8B030D-6E8A-4147-A177-3AD203B41FA5}">
                          <a16:colId xmlns:a16="http://schemas.microsoft.com/office/drawing/2014/main" val="875715011"/>
                        </a:ext>
                      </a:extLst>
                    </a:gridCol>
                    <a:gridCol w="2319453">
                      <a:extLst>
                        <a:ext uri="{9D8B030D-6E8A-4147-A177-3AD203B41FA5}">
                          <a16:colId xmlns:a16="http://schemas.microsoft.com/office/drawing/2014/main" val="2595582419"/>
                        </a:ext>
                      </a:extLst>
                    </a:gridCol>
                  </a:tblGrid>
                  <a:tr h="287496">
                    <a:tc rowSpan="2">
                      <a:txBody>
                        <a:bodyPr/>
                        <a:lstStyle/>
                        <a:p>
                          <a:pPr algn="ctr"/>
                          <a14:m>
                            <m:oMathPara xmlns:m="http://schemas.openxmlformats.org/officeDocument/2006/math">
                              <m:oMathParaPr>
                                <m:jc m:val="centerGroup"/>
                              </m:oMathParaPr>
                              <m:oMath xmlns:m="http://schemas.openxmlformats.org/officeDocument/2006/math">
                                <m:r>
                                  <m:rPr>
                                    <m:nor/>
                                  </m:rPr>
                                  <a:rPr lang="en-US" altLang="zh-TW" sz="1200" b="1" i="1" dirty="0" smtClean="0">
                                    <a:solidFill>
                                      <a:schemeClr val="tx1"/>
                                    </a:solidFill>
                                  </a:rPr>
                                  <m:t>T</m:t>
                                </m:r>
                              </m:oMath>
                            </m:oMathPara>
                          </a14:m>
                          <a:endParaRPr lang="en-US" altLang="zh-TW" sz="1200" b="1" kern="1200" dirty="0">
                            <a:solidFill>
                              <a:srgbClr val="002060"/>
                            </a:solidFill>
                            <a:latin typeface="+mj-ea"/>
                            <a:ea typeface="+mn-ea"/>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200" b="1" kern="1200" dirty="0">
                              <a:solidFill>
                                <a:schemeClr val="bg1"/>
                              </a:solidFill>
                              <a:latin typeface="+mj-ea"/>
                              <a:ea typeface="+mn-ea"/>
                              <a:cs typeface="Times New Roman" panose="02020603050405020304" pitchFamily="18" charset="0"/>
                            </a:rPr>
                            <a:t>可接受風險</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US" altLang="zh-TW" sz="1200" b="1" dirty="0">
                              <a:solidFill>
                                <a:schemeClr val="bg1"/>
                              </a:solidFill>
                              <a:latin typeface="+mj-ea"/>
                              <a:ea typeface="+mj-ea"/>
                              <a:cs typeface="Times New Roman" panose="02020603050405020304" pitchFamily="18" charset="0"/>
                            </a:rPr>
                            <a:t>0.1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j-ea"/>
                              <a:ea typeface="+mn-ea"/>
                              <a:cs typeface="Times New Roman" panose="02020603050405020304" pitchFamily="18" charset="0"/>
                            </a:rPr>
                            <a:t>0.05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j-ea"/>
                              <a:ea typeface="+mn-ea"/>
                              <a:cs typeface="Times New Roman" panose="02020603050405020304" pitchFamily="18" charset="0"/>
                            </a:rPr>
                            <a:t>0.01</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extLst>
                      <a:ext uri="{0D108BD9-81ED-4DB2-BD59-A6C34878D82A}">
                        <a16:rowId xmlns:a16="http://schemas.microsoft.com/office/drawing/2014/main" val="391012500"/>
                      </a:ext>
                    </a:extLst>
                  </a:tr>
                  <a:tr h="308447">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rgbClr val="00549C"/>
                              </a:solidFill>
                              <a:latin typeface="+mj-ea"/>
                              <a:ea typeface="+mn-ea"/>
                              <a:cs typeface="Times New Roman" panose="02020603050405020304" pitchFamily="18" charset="0"/>
                            </a:rPr>
                            <a:t>60</a:t>
                          </a:r>
                          <a:endParaRPr lang="zh-TW" altLang="en-US" sz="1200" b="1" kern="1200" dirty="0">
                            <a:solidFill>
                              <a:srgbClr val="00549C"/>
                            </a:solidFill>
                            <a:latin typeface="+mj-ea"/>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跟車結果</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成功，最短車距</a:t>
                          </a:r>
                          <a:r>
                            <a:rPr lang="en-US" altLang="zh-TW" sz="1400" dirty="0">
                              <a:solidFill>
                                <a:schemeClr val="tx1"/>
                              </a:solidFill>
                            </a:rPr>
                            <a:t>:0.048</a:t>
                          </a:r>
                          <a:r>
                            <a:rPr lang="en-US" altLang="zh-TW" sz="1400" b="0" i="0" u="none" strike="noStrike" kern="1200" baseline="0" dirty="0">
                              <a:solidFill>
                                <a:schemeClr val="tx1"/>
                              </a:solidFill>
                              <a:latin typeface="+mn-lt"/>
                              <a:ea typeface="+mn-ea"/>
                              <a:cs typeface="+mn-cs"/>
                            </a:rPr>
                            <a:t>(m)</a:t>
                          </a:r>
                          <a:endParaRPr lang="zh-TW"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成功，最短車距</a:t>
                          </a:r>
                          <a:r>
                            <a:rPr lang="en-US" altLang="zh-TW" sz="1400" dirty="0">
                              <a:solidFill>
                                <a:schemeClr val="tx1"/>
                              </a:solidFill>
                            </a:rPr>
                            <a:t>:</a:t>
                          </a:r>
                          <a:r>
                            <a:rPr lang="en-US" altLang="zh-TW" sz="1400" b="0" i="0" u="none" strike="noStrike" kern="1200" baseline="0" dirty="0">
                              <a:solidFill>
                                <a:schemeClr val="tx1"/>
                              </a:solidFill>
                              <a:latin typeface="+mn-lt"/>
                              <a:ea typeface="+mn-ea"/>
                              <a:cs typeface="+mn-cs"/>
                            </a:rPr>
                            <a:t>1.807(m)</a:t>
                          </a:r>
                          <a:endParaRPr lang="zh-TW"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成功，最短車距</a:t>
                          </a:r>
                          <a:r>
                            <a:rPr lang="en-US" altLang="zh-TW" sz="1400" dirty="0">
                              <a:solidFill>
                                <a:schemeClr val="tx1"/>
                              </a:solidFill>
                            </a:rPr>
                            <a:t>:</a:t>
                          </a:r>
                          <a:r>
                            <a:rPr lang="en-US" altLang="zh-TW" sz="1400" b="0" i="0" u="none" strike="noStrike" kern="1200" baseline="0" dirty="0">
                              <a:solidFill>
                                <a:schemeClr val="tx1"/>
                              </a:solidFill>
                              <a:latin typeface="+mn-lt"/>
                              <a:ea typeface="+mn-ea"/>
                              <a:cs typeface="+mn-cs"/>
                            </a:rPr>
                            <a:t>4.720(m)</a:t>
                          </a:r>
                          <a:endParaRPr lang="zh-TW"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10666335"/>
                      </a:ext>
                    </a:extLst>
                  </a:tr>
                  <a:tr h="197228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rgbClr val="002060"/>
                              </a:solidFill>
                              <a:latin typeface="+mj-ea"/>
                              <a:ea typeface="+mn-ea"/>
                              <a:cs typeface="Times New Roman" panose="02020603050405020304" pitchFamily="18" charset="0"/>
                            </a:rPr>
                            <a:t>24</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rgbClr val="002060"/>
                              </a:solidFill>
                              <a:latin typeface="+mj-ea"/>
                              <a:ea typeface="+mn-ea"/>
                              <a:cs typeface="Times New Roman" panose="02020603050405020304" pitchFamily="18" charset="0"/>
                            </a:rPr>
                            <a:t>(s)</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altLang="zh-TW" sz="1200" b="1" dirty="0">
                              <a:solidFill>
                                <a:schemeClr val="tx1"/>
                              </a:solidFill>
                              <a:latin typeface="+mj-ea"/>
                              <a:ea typeface="+mj-ea"/>
                              <a:cs typeface="Times New Roman" panose="02020603050405020304" pitchFamily="18" charset="0"/>
                            </a:rPr>
                            <a:t>V-T</a:t>
                          </a:r>
                          <a:r>
                            <a:rPr lang="zh-TW" altLang="en-US" sz="1200" b="1" dirty="0">
                              <a:solidFill>
                                <a:schemeClr val="tx1"/>
                              </a:solidFill>
                              <a:latin typeface="+mj-ea"/>
                              <a:ea typeface="+mj-ea"/>
                              <a:cs typeface="Times New Roman" panose="02020603050405020304" pitchFamily="18" charset="0"/>
                            </a:rPr>
                            <a:t>圖</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accent1">
                            <a:lumMod val="40000"/>
                            <a:lumOff val="60000"/>
                          </a:schemeClr>
                        </a:solidFill>
                      </a:tcPr>
                    </a:tc>
                    <a:tc>
                      <a:txBody>
                        <a:bodyPr/>
                        <a:lstStyle/>
                        <a:p>
                          <a:pPr algn="ct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805763049"/>
                      </a:ext>
                    </a:extLst>
                  </a:tr>
                </a:tbl>
              </a:graphicData>
            </a:graphic>
          </p:graphicFrame>
        </mc:Choice>
        <mc:Fallback xmlns="">
          <p:graphicFrame>
            <p:nvGraphicFramePr>
              <p:cNvPr id="25" name="表格 24">
                <a:extLst>
                  <a:ext uri="{FF2B5EF4-FFF2-40B4-BE49-F238E27FC236}">
                    <a16:creationId xmlns:a16="http://schemas.microsoft.com/office/drawing/2014/main" id="{FF67E49E-F472-4D53-A355-BB2C17E57F74}"/>
                  </a:ext>
                </a:extLst>
              </p:cNvPr>
              <p:cNvGraphicFramePr>
                <a:graphicFrameLocks noGrp="1"/>
              </p:cNvGraphicFramePr>
              <p:nvPr>
                <p:extLst>
                  <p:ext uri="{D42A27DB-BD31-4B8C-83A1-F6EECF244321}">
                    <p14:modId xmlns:p14="http://schemas.microsoft.com/office/powerpoint/2010/main" val="373327353"/>
                  </p:ext>
                </p:extLst>
              </p:nvPr>
            </p:nvGraphicFramePr>
            <p:xfrm>
              <a:off x="423746" y="536811"/>
              <a:ext cx="8642195" cy="2568227"/>
            </p:xfrm>
            <a:graphic>
              <a:graphicData uri="http://schemas.openxmlformats.org/drawingml/2006/table">
                <a:tbl>
                  <a:tblPr firstRow="1" bandRow="1">
                    <a:tableStyleId>{5C22544A-7EE6-4342-B048-85BDC9FD1C3A}</a:tableStyleId>
                  </a:tblPr>
                  <a:tblGrid>
                    <a:gridCol w="583874">
                      <a:extLst>
                        <a:ext uri="{9D8B030D-6E8A-4147-A177-3AD203B41FA5}">
                          <a16:colId xmlns:a16="http://schemas.microsoft.com/office/drawing/2014/main" val="2367162868"/>
                        </a:ext>
                      </a:extLst>
                    </a:gridCol>
                    <a:gridCol w="1000152">
                      <a:extLst>
                        <a:ext uri="{9D8B030D-6E8A-4147-A177-3AD203B41FA5}">
                          <a16:colId xmlns:a16="http://schemas.microsoft.com/office/drawing/2014/main" val="1979449332"/>
                        </a:ext>
                      </a:extLst>
                    </a:gridCol>
                    <a:gridCol w="2307750">
                      <a:extLst>
                        <a:ext uri="{9D8B030D-6E8A-4147-A177-3AD203B41FA5}">
                          <a16:colId xmlns:a16="http://schemas.microsoft.com/office/drawing/2014/main" val="881958898"/>
                        </a:ext>
                      </a:extLst>
                    </a:gridCol>
                    <a:gridCol w="2430966">
                      <a:extLst>
                        <a:ext uri="{9D8B030D-6E8A-4147-A177-3AD203B41FA5}">
                          <a16:colId xmlns:a16="http://schemas.microsoft.com/office/drawing/2014/main" val="875715011"/>
                        </a:ext>
                      </a:extLst>
                    </a:gridCol>
                    <a:gridCol w="2319453">
                      <a:extLst>
                        <a:ext uri="{9D8B030D-6E8A-4147-A177-3AD203B41FA5}">
                          <a16:colId xmlns:a16="http://schemas.microsoft.com/office/drawing/2014/main" val="2595582419"/>
                        </a:ext>
                      </a:extLst>
                    </a:gridCol>
                  </a:tblGrid>
                  <a:tr h="287496">
                    <a:tc rowSpan="2">
                      <a:txBody>
                        <a:bodyPr/>
                        <a:lstStyle/>
                        <a:p>
                          <a:endParaRPr lang="zh-TW"/>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r="-1379167" b="-331633"/>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200" b="1" kern="1200" dirty="0">
                              <a:solidFill>
                                <a:schemeClr val="bg1"/>
                              </a:solidFill>
                              <a:latin typeface="+mj-ea"/>
                              <a:ea typeface="+mn-ea"/>
                              <a:cs typeface="Times New Roman" panose="02020603050405020304" pitchFamily="18" charset="0"/>
                            </a:rPr>
                            <a:t>可接受風險</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US" altLang="zh-TW" sz="1200" b="1" dirty="0">
                              <a:solidFill>
                                <a:schemeClr val="bg1"/>
                              </a:solidFill>
                              <a:latin typeface="+mj-ea"/>
                              <a:ea typeface="+mj-ea"/>
                              <a:cs typeface="Times New Roman" panose="02020603050405020304" pitchFamily="18" charset="0"/>
                            </a:rPr>
                            <a:t>0.1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j-ea"/>
                              <a:ea typeface="+mn-ea"/>
                              <a:cs typeface="Times New Roman" panose="02020603050405020304" pitchFamily="18" charset="0"/>
                            </a:rPr>
                            <a:t>0.05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j-ea"/>
                              <a:ea typeface="+mn-ea"/>
                              <a:cs typeface="Times New Roman" panose="02020603050405020304" pitchFamily="18" charset="0"/>
                            </a:rPr>
                            <a:t>0.01</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extLst>
                      <a:ext uri="{0D108BD9-81ED-4DB2-BD59-A6C34878D82A}">
                        <a16:rowId xmlns:a16="http://schemas.microsoft.com/office/drawing/2014/main" val="391012500"/>
                      </a:ext>
                    </a:extLst>
                  </a:tr>
                  <a:tr h="308447">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rgbClr val="00549C"/>
                              </a:solidFill>
                              <a:latin typeface="+mj-ea"/>
                              <a:ea typeface="+mn-ea"/>
                              <a:cs typeface="Times New Roman" panose="02020603050405020304" pitchFamily="18" charset="0"/>
                            </a:rPr>
                            <a:t>60</a:t>
                          </a:r>
                          <a:endParaRPr lang="zh-TW" altLang="en-US" sz="1200" b="1" kern="1200" dirty="0">
                            <a:solidFill>
                              <a:srgbClr val="00549C"/>
                            </a:solidFill>
                            <a:latin typeface="+mj-ea"/>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跟車結果</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成功，最短車距</a:t>
                          </a:r>
                          <a:r>
                            <a:rPr lang="en-US" altLang="zh-TW" sz="1400" dirty="0">
                              <a:solidFill>
                                <a:schemeClr val="tx1"/>
                              </a:solidFill>
                            </a:rPr>
                            <a:t>:0.048</a:t>
                          </a:r>
                          <a:r>
                            <a:rPr lang="en-US" altLang="zh-TW" sz="1400" b="0" i="0" u="none" strike="noStrike" kern="1200" baseline="0" dirty="0">
                              <a:solidFill>
                                <a:schemeClr val="tx1"/>
                              </a:solidFill>
                              <a:latin typeface="+mn-lt"/>
                              <a:ea typeface="+mn-ea"/>
                              <a:cs typeface="+mn-cs"/>
                            </a:rPr>
                            <a:t>(m)</a:t>
                          </a:r>
                          <a:endParaRPr lang="zh-TW"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成功，最短車距</a:t>
                          </a:r>
                          <a:r>
                            <a:rPr lang="en-US" altLang="zh-TW" sz="1400" dirty="0">
                              <a:solidFill>
                                <a:schemeClr val="tx1"/>
                              </a:solidFill>
                            </a:rPr>
                            <a:t>:</a:t>
                          </a:r>
                          <a:r>
                            <a:rPr lang="en-US" altLang="zh-TW" sz="1400" b="0" i="0" u="none" strike="noStrike" kern="1200" baseline="0" dirty="0">
                              <a:solidFill>
                                <a:schemeClr val="tx1"/>
                              </a:solidFill>
                              <a:latin typeface="+mn-lt"/>
                              <a:ea typeface="+mn-ea"/>
                              <a:cs typeface="+mn-cs"/>
                            </a:rPr>
                            <a:t>1.807(m)</a:t>
                          </a:r>
                          <a:endParaRPr lang="zh-TW"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成功，最短車距</a:t>
                          </a:r>
                          <a:r>
                            <a:rPr lang="en-US" altLang="zh-TW" sz="1400" dirty="0">
                              <a:solidFill>
                                <a:schemeClr val="tx1"/>
                              </a:solidFill>
                            </a:rPr>
                            <a:t>:</a:t>
                          </a:r>
                          <a:r>
                            <a:rPr lang="en-US" altLang="zh-TW" sz="1400" b="0" i="0" u="none" strike="noStrike" kern="1200" baseline="0" dirty="0">
                              <a:solidFill>
                                <a:schemeClr val="tx1"/>
                              </a:solidFill>
                              <a:latin typeface="+mn-lt"/>
                              <a:ea typeface="+mn-ea"/>
                              <a:cs typeface="+mn-cs"/>
                            </a:rPr>
                            <a:t>4.720(m)</a:t>
                          </a:r>
                          <a:endParaRPr lang="zh-TW"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10666335"/>
                      </a:ext>
                    </a:extLst>
                  </a:tr>
                  <a:tr h="197228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rgbClr val="002060"/>
                              </a:solidFill>
                              <a:latin typeface="+mj-ea"/>
                              <a:ea typeface="+mn-ea"/>
                              <a:cs typeface="Times New Roman" panose="02020603050405020304" pitchFamily="18" charset="0"/>
                            </a:rPr>
                            <a:t>24</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rgbClr val="002060"/>
                              </a:solidFill>
                              <a:latin typeface="+mj-ea"/>
                              <a:ea typeface="+mn-ea"/>
                              <a:cs typeface="Times New Roman" panose="02020603050405020304" pitchFamily="18" charset="0"/>
                            </a:rPr>
                            <a:t>(s)</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altLang="zh-TW" sz="1200" b="1" dirty="0">
                              <a:solidFill>
                                <a:schemeClr val="tx1"/>
                              </a:solidFill>
                              <a:latin typeface="+mj-ea"/>
                              <a:ea typeface="+mj-ea"/>
                              <a:cs typeface="Times New Roman" panose="02020603050405020304" pitchFamily="18" charset="0"/>
                            </a:rPr>
                            <a:t>V-T</a:t>
                          </a:r>
                          <a:r>
                            <a:rPr lang="zh-TW" altLang="en-US" sz="1200" b="1" dirty="0">
                              <a:solidFill>
                                <a:schemeClr val="tx1"/>
                              </a:solidFill>
                              <a:latin typeface="+mj-ea"/>
                              <a:ea typeface="+mj-ea"/>
                              <a:cs typeface="Times New Roman" panose="02020603050405020304" pitchFamily="18" charset="0"/>
                            </a:rPr>
                            <a:t>圖</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accent1">
                            <a:lumMod val="40000"/>
                            <a:lumOff val="60000"/>
                          </a:schemeClr>
                        </a:solidFill>
                      </a:tcPr>
                    </a:tc>
                    <a:tc>
                      <a:txBody>
                        <a:bodyPr/>
                        <a:lstStyle/>
                        <a:p>
                          <a:pPr algn="ct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805763049"/>
                      </a:ext>
                    </a:extLst>
                  </a:tr>
                </a:tbl>
              </a:graphicData>
            </a:graphic>
          </p:graphicFrame>
        </mc:Fallback>
      </mc:AlternateContent>
      <p:sp>
        <p:nvSpPr>
          <p:cNvPr id="40" name="矩形: 圓角 39">
            <a:extLst>
              <a:ext uri="{FF2B5EF4-FFF2-40B4-BE49-F238E27FC236}">
                <a16:creationId xmlns:a16="http://schemas.microsoft.com/office/drawing/2014/main" id="{E06DE597-0463-4BF4-963C-B577EC8083FE}"/>
              </a:ext>
            </a:extLst>
          </p:cNvPr>
          <p:cNvSpPr/>
          <p:nvPr/>
        </p:nvSpPr>
        <p:spPr>
          <a:xfrm>
            <a:off x="352453" y="5548745"/>
            <a:ext cx="8534095" cy="879129"/>
          </a:xfrm>
          <a:prstGeom prst="roundRect">
            <a:avLst/>
          </a:prstGeom>
          <a:noFill/>
          <a:ln w="76200">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44" name="直線接點 43">
            <a:extLst>
              <a:ext uri="{FF2B5EF4-FFF2-40B4-BE49-F238E27FC236}">
                <a16:creationId xmlns:a16="http://schemas.microsoft.com/office/drawing/2014/main" id="{377C6B9C-ACF8-494E-BD9B-5C622A590C17}"/>
              </a:ext>
            </a:extLst>
          </p:cNvPr>
          <p:cNvCxnSpPr>
            <a:cxnSpLocks/>
          </p:cNvCxnSpPr>
          <p:nvPr/>
        </p:nvCxnSpPr>
        <p:spPr>
          <a:xfrm flipH="1">
            <a:off x="383675" y="3091704"/>
            <a:ext cx="8760325"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pic>
        <p:nvPicPr>
          <p:cNvPr id="4" name="圖片 3">
            <a:extLst>
              <a:ext uri="{FF2B5EF4-FFF2-40B4-BE49-F238E27FC236}">
                <a16:creationId xmlns:a16="http://schemas.microsoft.com/office/drawing/2014/main" id="{2B6FF479-737C-4C2F-AC8A-6A55C88D2376}"/>
              </a:ext>
            </a:extLst>
          </p:cNvPr>
          <p:cNvPicPr>
            <a:picLocks noChangeAspect="1"/>
          </p:cNvPicPr>
          <p:nvPr/>
        </p:nvPicPr>
        <p:blipFill>
          <a:blip r:embed="rId5"/>
          <a:stretch>
            <a:fillRect/>
          </a:stretch>
        </p:blipFill>
        <p:spPr>
          <a:xfrm>
            <a:off x="2032844" y="1354635"/>
            <a:ext cx="2269724" cy="1418578"/>
          </a:xfrm>
          <a:prstGeom prst="rect">
            <a:avLst/>
          </a:prstGeom>
        </p:spPr>
      </p:pic>
      <p:pic>
        <p:nvPicPr>
          <p:cNvPr id="6" name="圖片 5">
            <a:extLst>
              <a:ext uri="{FF2B5EF4-FFF2-40B4-BE49-F238E27FC236}">
                <a16:creationId xmlns:a16="http://schemas.microsoft.com/office/drawing/2014/main" id="{1A740643-9B81-479B-9F1F-1CD90B470BA8}"/>
              </a:ext>
            </a:extLst>
          </p:cNvPr>
          <p:cNvPicPr>
            <a:picLocks noChangeAspect="1"/>
          </p:cNvPicPr>
          <p:nvPr/>
        </p:nvPicPr>
        <p:blipFill>
          <a:blip r:embed="rId6"/>
          <a:stretch>
            <a:fillRect/>
          </a:stretch>
        </p:blipFill>
        <p:spPr>
          <a:xfrm>
            <a:off x="4371266" y="1393944"/>
            <a:ext cx="2269723" cy="1320296"/>
          </a:xfrm>
          <a:prstGeom prst="rect">
            <a:avLst/>
          </a:prstGeom>
        </p:spPr>
      </p:pic>
      <p:pic>
        <p:nvPicPr>
          <p:cNvPr id="9" name="圖片 8">
            <a:extLst>
              <a:ext uri="{FF2B5EF4-FFF2-40B4-BE49-F238E27FC236}">
                <a16:creationId xmlns:a16="http://schemas.microsoft.com/office/drawing/2014/main" id="{2A6A0A07-41C4-4303-8B93-6D6C21D086E1}"/>
              </a:ext>
            </a:extLst>
          </p:cNvPr>
          <p:cNvPicPr>
            <a:picLocks noChangeAspect="1"/>
          </p:cNvPicPr>
          <p:nvPr/>
        </p:nvPicPr>
        <p:blipFill>
          <a:blip r:embed="rId7"/>
          <a:stretch>
            <a:fillRect/>
          </a:stretch>
        </p:blipFill>
        <p:spPr>
          <a:xfrm>
            <a:off x="6761869" y="1390213"/>
            <a:ext cx="2269723" cy="1347423"/>
          </a:xfrm>
          <a:prstGeom prst="rect">
            <a:avLst/>
          </a:prstGeom>
        </p:spPr>
      </p:pic>
      <p:pic>
        <p:nvPicPr>
          <p:cNvPr id="12" name="圖片 11">
            <a:extLst>
              <a:ext uri="{FF2B5EF4-FFF2-40B4-BE49-F238E27FC236}">
                <a16:creationId xmlns:a16="http://schemas.microsoft.com/office/drawing/2014/main" id="{43F94778-1840-4572-A605-4C5ADFDC3958}"/>
              </a:ext>
            </a:extLst>
          </p:cNvPr>
          <p:cNvPicPr>
            <a:picLocks noChangeAspect="1"/>
          </p:cNvPicPr>
          <p:nvPr/>
        </p:nvPicPr>
        <p:blipFill>
          <a:blip r:embed="rId8"/>
          <a:stretch>
            <a:fillRect/>
          </a:stretch>
        </p:blipFill>
        <p:spPr>
          <a:xfrm>
            <a:off x="2061243" y="3534417"/>
            <a:ext cx="2241325" cy="1721812"/>
          </a:xfrm>
          <a:prstGeom prst="rect">
            <a:avLst/>
          </a:prstGeom>
        </p:spPr>
      </p:pic>
      <p:pic>
        <p:nvPicPr>
          <p:cNvPr id="16" name="圖片 15">
            <a:extLst>
              <a:ext uri="{FF2B5EF4-FFF2-40B4-BE49-F238E27FC236}">
                <a16:creationId xmlns:a16="http://schemas.microsoft.com/office/drawing/2014/main" id="{91C97677-FE50-46ED-9668-583E9C73683C}"/>
              </a:ext>
            </a:extLst>
          </p:cNvPr>
          <p:cNvPicPr>
            <a:picLocks noChangeAspect="1"/>
          </p:cNvPicPr>
          <p:nvPr/>
        </p:nvPicPr>
        <p:blipFill>
          <a:blip r:embed="rId9"/>
          <a:stretch>
            <a:fillRect/>
          </a:stretch>
        </p:blipFill>
        <p:spPr>
          <a:xfrm>
            <a:off x="4432010" y="3505396"/>
            <a:ext cx="2321844" cy="1795559"/>
          </a:xfrm>
          <a:prstGeom prst="rect">
            <a:avLst/>
          </a:prstGeom>
        </p:spPr>
      </p:pic>
      <p:pic>
        <p:nvPicPr>
          <p:cNvPr id="18" name="圖片 17">
            <a:extLst>
              <a:ext uri="{FF2B5EF4-FFF2-40B4-BE49-F238E27FC236}">
                <a16:creationId xmlns:a16="http://schemas.microsoft.com/office/drawing/2014/main" id="{C228B974-80EA-4771-A082-6F5C837C1B29}"/>
              </a:ext>
            </a:extLst>
          </p:cNvPr>
          <p:cNvPicPr>
            <a:picLocks noChangeAspect="1"/>
          </p:cNvPicPr>
          <p:nvPr/>
        </p:nvPicPr>
        <p:blipFill>
          <a:blip r:embed="rId10"/>
          <a:stretch>
            <a:fillRect/>
          </a:stretch>
        </p:blipFill>
        <p:spPr>
          <a:xfrm>
            <a:off x="7182438" y="3514175"/>
            <a:ext cx="1408523" cy="1818698"/>
          </a:xfrm>
          <a:prstGeom prst="rect">
            <a:avLst/>
          </a:prstGeom>
        </p:spPr>
      </p:pic>
      <p:sp>
        <p:nvSpPr>
          <p:cNvPr id="24" name="文字方塊 23">
            <a:extLst>
              <a:ext uri="{FF2B5EF4-FFF2-40B4-BE49-F238E27FC236}">
                <a16:creationId xmlns:a16="http://schemas.microsoft.com/office/drawing/2014/main" id="{9DA6917E-0E02-449B-8E49-DB337AC54390}"/>
              </a:ext>
            </a:extLst>
          </p:cNvPr>
          <p:cNvSpPr txBox="1"/>
          <p:nvPr/>
        </p:nvSpPr>
        <p:spPr>
          <a:xfrm>
            <a:off x="525296" y="5678393"/>
            <a:ext cx="8439094" cy="923330"/>
          </a:xfrm>
          <a:prstGeom prst="rect">
            <a:avLst/>
          </a:prstGeom>
          <a:noFill/>
        </p:spPr>
        <p:txBody>
          <a:bodyPr wrap="square" rtlCol="0">
            <a:spAutoFit/>
          </a:bodyPr>
          <a:lstStyle/>
          <a:p>
            <a:pPr marL="342900" indent="-342900">
              <a:buFont typeface="+mj-lt"/>
              <a:buAutoNum type="arabicPeriod"/>
            </a:pPr>
            <a:r>
              <a:rPr lang="zh-TW" altLang="en-US" dirty="0"/>
              <a:t>前車行為與預測落差小時，可接受風險適中速度變化時間較短</a:t>
            </a:r>
            <a:endParaRPr lang="en-US" altLang="zh-TW" dirty="0"/>
          </a:p>
          <a:p>
            <a:pPr marL="342900" indent="-342900">
              <a:buFont typeface="+mj-lt"/>
              <a:buAutoNum type="arabicPeriod"/>
            </a:pPr>
            <a:r>
              <a:rPr lang="zh-TW" altLang="en-US" dirty="0"/>
              <a:t>前車行為與預測落差大時，可接受風險較小能避免碰撞發生</a:t>
            </a:r>
            <a:endParaRPr lang="en-US" altLang="zh-TW" dirty="0"/>
          </a:p>
          <a:p>
            <a:pPr marL="342900" indent="-342900">
              <a:buFont typeface="+mj-lt"/>
              <a:buAutoNum type="arabicPeriod"/>
            </a:pPr>
            <a:endParaRPr lang="en-US" altLang="zh-TW" dirty="0"/>
          </a:p>
        </p:txBody>
      </p:sp>
      <p:cxnSp>
        <p:nvCxnSpPr>
          <p:cNvPr id="7" name="直線接點 6">
            <a:extLst>
              <a:ext uri="{FF2B5EF4-FFF2-40B4-BE49-F238E27FC236}">
                <a16:creationId xmlns:a16="http://schemas.microsoft.com/office/drawing/2014/main" id="{2B94E17D-0EEC-43C4-BED0-5A18511496E2}"/>
              </a:ext>
            </a:extLst>
          </p:cNvPr>
          <p:cNvCxnSpPr>
            <a:cxnSpLocks/>
          </p:cNvCxnSpPr>
          <p:nvPr/>
        </p:nvCxnSpPr>
        <p:spPr>
          <a:xfrm flipV="1">
            <a:off x="3519814" y="1390213"/>
            <a:ext cx="0" cy="1324027"/>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26" name="直線接點 25">
            <a:extLst>
              <a:ext uri="{FF2B5EF4-FFF2-40B4-BE49-F238E27FC236}">
                <a16:creationId xmlns:a16="http://schemas.microsoft.com/office/drawing/2014/main" id="{DE18B0DE-4D14-489E-9359-78D4DC6FEBCB}"/>
              </a:ext>
            </a:extLst>
          </p:cNvPr>
          <p:cNvCxnSpPr>
            <a:cxnSpLocks/>
          </p:cNvCxnSpPr>
          <p:nvPr/>
        </p:nvCxnSpPr>
        <p:spPr>
          <a:xfrm flipV="1">
            <a:off x="5713956" y="1390213"/>
            <a:ext cx="0" cy="1324027"/>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27" name="直線接點 26">
            <a:extLst>
              <a:ext uri="{FF2B5EF4-FFF2-40B4-BE49-F238E27FC236}">
                <a16:creationId xmlns:a16="http://schemas.microsoft.com/office/drawing/2014/main" id="{A9579D1B-2A14-4D63-B9CE-9FDA8D16BC57}"/>
              </a:ext>
            </a:extLst>
          </p:cNvPr>
          <p:cNvCxnSpPr>
            <a:cxnSpLocks/>
          </p:cNvCxnSpPr>
          <p:nvPr/>
        </p:nvCxnSpPr>
        <p:spPr>
          <a:xfrm flipV="1">
            <a:off x="8258828" y="1390213"/>
            <a:ext cx="0" cy="1324027"/>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818632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五邊形 32">
            <a:extLst>
              <a:ext uri="{FF2B5EF4-FFF2-40B4-BE49-F238E27FC236}">
                <a16:creationId xmlns:a16="http://schemas.microsoft.com/office/drawing/2014/main" id="{C2B91588-636F-9A37-3F29-CDAF959A7FC3}"/>
              </a:ext>
            </a:extLst>
          </p:cNvPr>
          <p:cNvSpPr/>
          <p:nvPr/>
        </p:nvSpPr>
        <p:spPr>
          <a:xfrm>
            <a:off x="6877049"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研究結論</a:t>
            </a:r>
          </a:p>
        </p:txBody>
      </p:sp>
      <p:sp>
        <p:nvSpPr>
          <p:cNvPr id="34" name="五邊形 33">
            <a:extLst>
              <a:ext uri="{FF2B5EF4-FFF2-40B4-BE49-F238E27FC236}">
                <a16:creationId xmlns:a16="http://schemas.microsoft.com/office/drawing/2014/main" id="{519E6FC6-1A20-5E2E-B170-65CEFBE1BC04}"/>
              </a:ext>
            </a:extLst>
          </p:cNvPr>
          <p:cNvSpPr/>
          <p:nvPr/>
        </p:nvSpPr>
        <p:spPr>
          <a:xfrm>
            <a:off x="4556758" y="6534047"/>
            <a:ext cx="2495551" cy="308610"/>
          </a:xfrm>
          <a:prstGeom prst="homePlate">
            <a:avLst/>
          </a:prstGeom>
          <a:solidFill>
            <a:srgbClr val="00B0F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研究結果與分析</a:t>
            </a:r>
          </a:p>
        </p:txBody>
      </p:sp>
      <p:sp>
        <p:nvSpPr>
          <p:cNvPr id="35" name="五邊形 34">
            <a:extLst>
              <a:ext uri="{FF2B5EF4-FFF2-40B4-BE49-F238E27FC236}">
                <a16:creationId xmlns:a16="http://schemas.microsoft.com/office/drawing/2014/main" id="{4BB9665B-B7A9-6FFA-7250-76B9CF9637CB}"/>
              </a:ext>
            </a:extLst>
          </p:cNvPr>
          <p:cNvSpPr/>
          <p:nvPr/>
        </p:nvSpPr>
        <p:spPr>
          <a:xfrm>
            <a:off x="2282188"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dirty="0">
                <a:solidFill>
                  <a:schemeClr val="bg1"/>
                </a:solidFill>
                <a:latin typeface="+mj-ea"/>
                <a:ea typeface="+mj-ea"/>
              </a:rPr>
              <a:t>研究方法</a:t>
            </a:r>
            <a:endParaRPr kumimoji="1" lang="zh-TW" altLang="en-US" sz="1400" dirty="0"/>
          </a:p>
        </p:txBody>
      </p:sp>
      <p:sp>
        <p:nvSpPr>
          <p:cNvPr id="36" name="五邊形 35">
            <a:extLst>
              <a:ext uri="{FF2B5EF4-FFF2-40B4-BE49-F238E27FC236}">
                <a16:creationId xmlns:a16="http://schemas.microsoft.com/office/drawing/2014/main" id="{3973E6B6-03D1-AD82-9D1F-847D63E2DE45}"/>
              </a:ext>
            </a:extLst>
          </p:cNvPr>
          <p:cNvSpPr/>
          <p:nvPr/>
        </p:nvSpPr>
        <p:spPr>
          <a:xfrm>
            <a:off x="-38102"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研究目的與研究動機</a:t>
            </a:r>
          </a:p>
        </p:txBody>
      </p:sp>
      <p:sp>
        <p:nvSpPr>
          <p:cNvPr id="2" name="投影片編號版面配置區 1">
            <a:extLst>
              <a:ext uri="{FF2B5EF4-FFF2-40B4-BE49-F238E27FC236}">
                <a16:creationId xmlns:a16="http://schemas.microsoft.com/office/drawing/2014/main" id="{4522E4C1-0B2A-9161-6C28-D232A863247D}"/>
              </a:ext>
            </a:extLst>
          </p:cNvPr>
          <p:cNvSpPr>
            <a:spLocks noGrp="1"/>
          </p:cNvSpPr>
          <p:nvPr>
            <p:ph type="sldNum" sz="quarter" idx="12"/>
          </p:nvPr>
        </p:nvSpPr>
        <p:spPr/>
        <p:txBody>
          <a:bodyPr/>
          <a:lstStyle/>
          <a:p>
            <a:fld id="{6D77D3CB-5987-4045-A9DE-313BCFC794EF}" type="slidenum">
              <a:rPr lang="zh-TW" altLang="en-US" smtClean="0"/>
              <a:pPr/>
              <a:t>14</a:t>
            </a:fld>
            <a:endParaRPr lang="zh-TW" altLang="en-US"/>
          </a:p>
        </p:txBody>
      </p:sp>
      <p:sp>
        <p:nvSpPr>
          <p:cNvPr id="3" name="標題 2">
            <a:extLst>
              <a:ext uri="{FF2B5EF4-FFF2-40B4-BE49-F238E27FC236}">
                <a16:creationId xmlns:a16="http://schemas.microsoft.com/office/drawing/2014/main" id="{FD551A9F-891C-4F3E-A044-83644F10016B}"/>
              </a:ext>
            </a:extLst>
          </p:cNvPr>
          <p:cNvSpPr>
            <a:spLocks noGrp="1"/>
          </p:cNvSpPr>
          <p:nvPr>
            <p:ph type="title"/>
          </p:nvPr>
        </p:nvSpPr>
        <p:spPr/>
        <p:txBody>
          <a:bodyPr>
            <a:normAutofit/>
          </a:bodyPr>
          <a:lstStyle/>
          <a:p>
            <a:r>
              <a:rPr lang="zh-TW" altLang="en-US" sz="2400" dirty="0">
                <a:ea typeface="+mj-lt"/>
                <a:cs typeface="+mj-lt"/>
              </a:rPr>
              <a:t>跟車行為分析</a:t>
            </a:r>
            <a:r>
              <a:rPr lang="en-US" altLang="zh-TW" sz="2400" dirty="0">
                <a:ea typeface="+mj-lt"/>
                <a:cs typeface="+mj-lt"/>
              </a:rPr>
              <a:t>:</a:t>
            </a:r>
            <a:r>
              <a:rPr lang="zh-TW" altLang="en-US" sz="2400" dirty="0">
                <a:ea typeface="+mj-lt"/>
                <a:cs typeface="+mj-lt"/>
              </a:rPr>
              <a:t>三車跟車工況</a:t>
            </a:r>
            <a:endParaRPr lang="zh-TW" altLang="en-US" sz="2400" dirty="0"/>
          </a:p>
        </p:txBody>
      </p:sp>
      <p:sp>
        <p:nvSpPr>
          <p:cNvPr id="14" name="矩形 13">
            <a:extLst>
              <a:ext uri="{FF2B5EF4-FFF2-40B4-BE49-F238E27FC236}">
                <a16:creationId xmlns:a16="http://schemas.microsoft.com/office/drawing/2014/main" id="{BC7B0230-E618-462B-8DE5-E06DB1082950}"/>
              </a:ext>
            </a:extLst>
          </p:cNvPr>
          <p:cNvSpPr/>
          <p:nvPr/>
        </p:nvSpPr>
        <p:spPr>
          <a:xfrm>
            <a:off x="249910" y="1095341"/>
            <a:ext cx="439325" cy="3605590"/>
          </a:xfrm>
          <a:prstGeom prst="rect">
            <a:avLst/>
          </a:prstGeom>
          <a:solidFill>
            <a:srgbClr val="00549C"/>
          </a:solidFill>
          <a:ln>
            <a:solidFill>
              <a:srgbClr val="0054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400" b="1" dirty="0">
                <a:solidFill>
                  <a:schemeClr val="bg1"/>
                </a:solidFill>
                <a:latin typeface="+mj-ea"/>
                <a:ea typeface="+mj-ea"/>
                <a:cs typeface="Times New Roman" panose="02020603050405020304" pitchFamily="18" charset="0"/>
              </a:rPr>
              <a:t>結果比較</a:t>
            </a:r>
          </a:p>
        </p:txBody>
      </p:sp>
      <mc:AlternateContent xmlns:mc="http://schemas.openxmlformats.org/markup-compatibility/2006" xmlns:a14="http://schemas.microsoft.com/office/drawing/2010/main">
        <mc:Choice Requires="a14">
          <p:graphicFrame>
            <p:nvGraphicFramePr>
              <p:cNvPr id="25" name="表格 24">
                <a:extLst>
                  <a:ext uri="{FF2B5EF4-FFF2-40B4-BE49-F238E27FC236}">
                    <a16:creationId xmlns:a16="http://schemas.microsoft.com/office/drawing/2014/main" id="{FF67E49E-F472-4D53-A355-BB2C17E57F74}"/>
                  </a:ext>
                </a:extLst>
              </p:cNvPr>
              <p:cNvGraphicFramePr>
                <a:graphicFrameLocks noGrp="1"/>
              </p:cNvGraphicFramePr>
              <p:nvPr>
                <p:extLst>
                  <p:ext uri="{D42A27DB-BD31-4B8C-83A1-F6EECF244321}">
                    <p14:modId xmlns:p14="http://schemas.microsoft.com/office/powerpoint/2010/main" val="272140647"/>
                  </p:ext>
                </p:extLst>
              </p:nvPr>
            </p:nvGraphicFramePr>
            <p:xfrm>
              <a:off x="673656" y="1095341"/>
              <a:ext cx="6203393" cy="3605590"/>
            </p:xfrm>
            <a:graphic>
              <a:graphicData uri="http://schemas.openxmlformats.org/drawingml/2006/table">
                <a:tbl>
                  <a:tblPr firstRow="1" bandRow="1">
                    <a:tableStyleId>{5C22544A-7EE6-4342-B048-85BDC9FD1C3A}</a:tableStyleId>
                  </a:tblPr>
                  <a:tblGrid>
                    <a:gridCol w="408878">
                      <a:extLst>
                        <a:ext uri="{9D8B030D-6E8A-4147-A177-3AD203B41FA5}">
                          <a16:colId xmlns:a16="http://schemas.microsoft.com/office/drawing/2014/main" val="2367162868"/>
                        </a:ext>
                      </a:extLst>
                    </a:gridCol>
                    <a:gridCol w="841608">
                      <a:extLst>
                        <a:ext uri="{9D8B030D-6E8A-4147-A177-3AD203B41FA5}">
                          <a16:colId xmlns:a16="http://schemas.microsoft.com/office/drawing/2014/main" val="1979449332"/>
                        </a:ext>
                      </a:extLst>
                    </a:gridCol>
                    <a:gridCol w="2389391">
                      <a:extLst>
                        <a:ext uri="{9D8B030D-6E8A-4147-A177-3AD203B41FA5}">
                          <a16:colId xmlns:a16="http://schemas.microsoft.com/office/drawing/2014/main" val="881958898"/>
                        </a:ext>
                      </a:extLst>
                    </a:gridCol>
                    <a:gridCol w="2563516">
                      <a:extLst>
                        <a:ext uri="{9D8B030D-6E8A-4147-A177-3AD203B41FA5}">
                          <a16:colId xmlns:a16="http://schemas.microsoft.com/office/drawing/2014/main" val="875715011"/>
                        </a:ext>
                      </a:extLst>
                    </a:gridCol>
                  </a:tblGrid>
                  <a:tr h="509903">
                    <a:tc rowSpan="2">
                      <a:txBody>
                        <a:bodyPr/>
                        <a:lstStyle/>
                        <a:p>
                          <a:pPr algn="ctr"/>
                          <a14:m>
                            <m:oMathPara xmlns:m="http://schemas.openxmlformats.org/officeDocument/2006/math">
                              <m:oMathParaPr>
                                <m:jc m:val="centerGroup"/>
                              </m:oMathParaPr>
                              <m:oMath xmlns:m="http://schemas.openxmlformats.org/officeDocument/2006/math">
                                <m:r>
                                  <m:rPr>
                                    <m:nor/>
                                  </m:rPr>
                                  <a:rPr lang="en-US" altLang="zh-TW" sz="1200" b="1" i="1" dirty="0" smtClean="0">
                                    <a:solidFill>
                                      <a:schemeClr val="tx1"/>
                                    </a:solidFill>
                                  </a:rPr>
                                  <m:t>T</m:t>
                                </m:r>
                              </m:oMath>
                            </m:oMathPara>
                          </a14:m>
                          <a:endParaRPr lang="en-US" altLang="zh-TW" sz="1200" b="1" kern="1200" dirty="0">
                            <a:solidFill>
                              <a:srgbClr val="002060"/>
                            </a:solidFill>
                            <a:latin typeface="+mj-ea"/>
                            <a:ea typeface="+mn-ea"/>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200" b="1" kern="1200" dirty="0">
                              <a:solidFill>
                                <a:schemeClr val="bg1"/>
                              </a:solidFill>
                              <a:latin typeface="+mj-ea"/>
                              <a:ea typeface="+mn-ea"/>
                              <a:cs typeface="Times New Roman" panose="02020603050405020304" pitchFamily="18" charset="0"/>
                            </a:rPr>
                            <a:t>中間車可接受風險</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US" altLang="zh-TW" sz="1200" b="1" dirty="0">
                              <a:solidFill>
                                <a:schemeClr val="bg1"/>
                              </a:solidFill>
                              <a:latin typeface="+mj-ea"/>
                              <a:ea typeface="+mj-ea"/>
                              <a:cs typeface="Times New Roman" panose="02020603050405020304" pitchFamily="18" charset="0"/>
                            </a:rPr>
                            <a:t>0.01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j-ea"/>
                              <a:ea typeface="+mn-ea"/>
                              <a:cs typeface="Times New Roman" panose="02020603050405020304" pitchFamily="18" charset="0"/>
                            </a:rPr>
                            <a:t>0.05</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extLst>
                      <a:ext uri="{0D108BD9-81ED-4DB2-BD59-A6C34878D82A}">
                        <a16:rowId xmlns:a16="http://schemas.microsoft.com/office/drawing/2014/main" val="391012500"/>
                      </a:ext>
                    </a:extLst>
                  </a:tr>
                  <a:tr h="558664">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rgbClr val="00549C"/>
                              </a:solidFill>
                              <a:latin typeface="+mj-ea"/>
                              <a:ea typeface="+mn-ea"/>
                              <a:cs typeface="Times New Roman" panose="02020603050405020304" pitchFamily="18" charset="0"/>
                            </a:rPr>
                            <a:t>60</a:t>
                          </a:r>
                          <a:endParaRPr lang="zh-TW" altLang="en-US" sz="1200" b="1" kern="1200" dirty="0">
                            <a:solidFill>
                              <a:srgbClr val="00549C"/>
                            </a:solidFill>
                            <a:latin typeface="+mj-ea"/>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跟車結果</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失敗</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成功</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10666335"/>
                      </a:ext>
                    </a:extLst>
                  </a:tr>
                  <a:tr h="25370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rgbClr val="002060"/>
                              </a:solidFill>
                              <a:latin typeface="+mj-ea"/>
                              <a:ea typeface="+mn-ea"/>
                              <a:cs typeface="Times New Roman" panose="02020603050405020304" pitchFamily="18" charset="0"/>
                            </a:rPr>
                            <a:t>36</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altLang="zh-TW" sz="1200" b="0" dirty="0">
                              <a:solidFill>
                                <a:schemeClr val="tx1"/>
                              </a:solidFill>
                              <a:latin typeface="+mj-ea"/>
                              <a:ea typeface="+mj-ea"/>
                              <a:cs typeface="Times New Roman" panose="02020603050405020304" pitchFamily="18" charset="0"/>
                            </a:rPr>
                            <a:t>V-T</a:t>
                          </a:r>
                          <a:r>
                            <a:rPr lang="zh-TW" altLang="en-US" sz="1200" b="0" dirty="0">
                              <a:solidFill>
                                <a:schemeClr val="tx1"/>
                              </a:solidFill>
                              <a:latin typeface="+mj-ea"/>
                              <a:ea typeface="+mj-ea"/>
                              <a:cs typeface="Times New Roman" panose="02020603050405020304" pitchFamily="18" charset="0"/>
                            </a:rPr>
                            <a:t>圖</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accent1">
                            <a:lumMod val="40000"/>
                            <a:lumOff val="60000"/>
                          </a:schemeClr>
                        </a:solidFill>
                      </a:tcPr>
                    </a:tc>
                    <a:tc>
                      <a:txBody>
                        <a:bodyPr/>
                        <a:lstStyle/>
                        <a:p>
                          <a:pPr algn="ct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805763049"/>
                      </a:ext>
                    </a:extLst>
                  </a:tr>
                </a:tbl>
              </a:graphicData>
            </a:graphic>
          </p:graphicFrame>
        </mc:Choice>
        <mc:Fallback xmlns="">
          <p:graphicFrame>
            <p:nvGraphicFramePr>
              <p:cNvPr id="25" name="表格 24">
                <a:extLst>
                  <a:ext uri="{FF2B5EF4-FFF2-40B4-BE49-F238E27FC236}">
                    <a16:creationId xmlns:a16="http://schemas.microsoft.com/office/drawing/2014/main" id="{FF67E49E-F472-4D53-A355-BB2C17E57F74}"/>
                  </a:ext>
                </a:extLst>
              </p:cNvPr>
              <p:cNvGraphicFramePr>
                <a:graphicFrameLocks noGrp="1"/>
              </p:cNvGraphicFramePr>
              <p:nvPr>
                <p:extLst>
                  <p:ext uri="{D42A27DB-BD31-4B8C-83A1-F6EECF244321}">
                    <p14:modId xmlns:p14="http://schemas.microsoft.com/office/powerpoint/2010/main" val="272140647"/>
                  </p:ext>
                </p:extLst>
              </p:nvPr>
            </p:nvGraphicFramePr>
            <p:xfrm>
              <a:off x="673656" y="1095341"/>
              <a:ext cx="6203393" cy="3605590"/>
            </p:xfrm>
            <a:graphic>
              <a:graphicData uri="http://schemas.openxmlformats.org/drawingml/2006/table">
                <a:tbl>
                  <a:tblPr firstRow="1" bandRow="1">
                    <a:tableStyleId>{5C22544A-7EE6-4342-B048-85BDC9FD1C3A}</a:tableStyleId>
                  </a:tblPr>
                  <a:tblGrid>
                    <a:gridCol w="408878">
                      <a:extLst>
                        <a:ext uri="{9D8B030D-6E8A-4147-A177-3AD203B41FA5}">
                          <a16:colId xmlns:a16="http://schemas.microsoft.com/office/drawing/2014/main" val="2367162868"/>
                        </a:ext>
                      </a:extLst>
                    </a:gridCol>
                    <a:gridCol w="841608">
                      <a:extLst>
                        <a:ext uri="{9D8B030D-6E8A-4147-A177-3AD203B41FA5}">
                          <a16:colId xmlns:a16="http://schemas.microsoft.com/office/drawing/2014/main" val="1979449332"/>
                        </a:ext>
                      </a:extLst>
                    </a:gridCol>
                    <a:gridCol w="2389391">
                      <a:extLst>
                        <a:ext uri="{9D8B030D-6E8A-4147-A177-3AD203B41FA5}">
                          <a16:colId xmlns:a16="http://schemas.microsoft.com/office/drawing/2014/main" val="881958898"/>
                        </a:ext>
                      </a:extLst>
                    </a:gridCol>
                    <a:gridCol w="2563516">
                      <a:extLst>
                        <a:ext uri="{9D8B030D-6E8A-4147-A177-3AD203B41FA5}">
                          <a16:colId xmlns:a16="http://schemas.microsoft.com/office/drawing/2014/main" val="875715011"/>
                        </a:ext>
                      </a:extLst>
                    </a:gridCol>
                  </a:tblGrid>
                  <a:tr h="509903">
                    <a:tc rowSpan="2">
                      <a:txBody>
                        <a:bodyPr/>
                        <a:lstStyle/>
                        <a:p>
                          <a:endParaRPr lang="zh-TW"/>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5"/>
                          <a:stretch>
                            <a:fillRect r="-1422388" b="-237500"/>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200" b="1" kern="1200" dirty="0">
                              <a:solidFill>
                                <a:schemeClr val="bg1"/>
                              </a:solidFill>
                              <a:latin typeface="+mj-ea"/>
                              <a:ea typeface="+mn-ea"/>
                              <a:cs typeface="Times New Roman" panose="02020603050405020304" pitchFamily="18" charset="0"/>
                            </a:rPr>
                            <a:t>中間車可接受風險</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US" altLang="zh-TW" sz="1200" b="1" dirty="0">
                              <a:solidFill>
                                <a:schemeClr val="bg1"/>
                              </a:solidFill>
                              <a:latin typeface="+mj-ea"/>
                              <a:ea typeface="+mj-ea"/>
                              <a:cs typeface="Times New Roman" panose="02020603050405020304" pitchFamily="18" charset="0"/>
                            </a:rPr>
                            <a:t>0.01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j-ea"/>
                              <a:ea typeface="+mn-ea"/>
                              <a:cs typeface="Times New Roman" panose="02020603050405020304" pitchFamily="18" charset="0"/>
                            </a:rPr>
                            <a:t>0.05</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extLst>
                      <a:ext uri="{0D108BD9-81ED-4DB2-BD59-A6C34878D82A}">
                        <a16:rowId xmlns:a16="http://schemas.microsoft.com/office/drawing/2014/main" val="391012500"/>
                      </a:ext>
                    </a:extLst>
                  </a:tr>
                  <a:tr h="558664">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rgbClr val="00549C"/>
                              </a:solidFill>
                              <a:latin typeface="+mj-ea"/>
                              <a:ea typeface="+mn-ea"/>
                              <a:cs typeface="Times New Roman" panose="02020603050405020304" pitchFamily="18" charset="0"/>
                            </a:rPr>
                            <a:t>60</a:t>
                          </a:r>
                          <a:endParaRPr lang="zh-TW" altLang="en-US" sz="1200" b="1" kern="1200" dirty="0">
                            <a:solidFill>
                              <a:srgbClr val="00549C"/>
                            </a:solidFill>
                            <a:latin typeface="+mj-ea"/>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跟車結果</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失敗</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成功</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10666335"/>
                      </a:ext>
                    </a:extLst>
                  </a:tr>
                  <a:tr h="25370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rgbClr val="002060"/>
                              </a:solidFill>
                              <a:latin typeface="+mj-ea"/>
                              <a:ea typeface="+mn-ea"/>
                              <a:cs typeface="Times New Roman" panose="02020603050405020304" pitchFamily="18" charset="0"/>
                            </a:rPr>
                            <a:t>36</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altLang="zh-TW" sz="1200" b="0" dirty="0">
                              <a:solidFill>
                                <a:schemeClr val="tx1"/>
                              </a:solidFill>
                              <a:latin typeface="+mj-ea"/>
                              <a:ea typeface="+mj-ea"/>
                              <a:cs typeface="Times New Roman" panose="02020603050405020304" pitchFamily="18" charset="0"/>
                            </a:rPr>
                            <a:t>V-T</a:t>
                          </a:r>
                          <a:r>
                            <a:rPr lang="zh-TW" altLang="en-US" sz="1200" b="0" dirty="0">
                              <a:solidFill>
                                <a:schemeClr val="tx1"/>
                              </a:solidFill>
                              <a:latin typeface="+mj-ea"/>
                              <a:ea typeface="+mj-ea"/>
                              <a:cs typeface="Times New Roman" panose="02020603050405020304" pitchFamily="18" charset="0"/>
                            </a:rPr>
                            <a:t>圖</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accent1">
                            <a:lumMod val="40000"/>
                            <a:lumOff val="60000"/>
                          </a:schemeClr>
                        </a:solidFill>
                      </a:tcPr>
                    </a:tc>
                    <a:tc>
                      <a:txBody>
                        <a:bodyPr/>
                        <a:lstStyle/>
                        <a:p>
                          <a:pPr algn="ct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805763049"/>
                      </a:ext>
                    </a:extLst>
                  </a:tr>
                </a:tbl>
              </a:graphicData>
            </a:graphic>
          </p:graphicFrame>
        </mc:Fallback>
      </mc:AlternateContent>
      <p:sp>
        <p:nvSpPr>
          <p:cNvPr id="40" name="矩形: 圓角 39">
            <a:extLst>
              <a:ext uri="{FF2B5EF4-FFF2-40B4-BE49-F238E27FC236}">
                <a16:creationId xmlns:a16="http://schemas.microsoft.com/office/drawing/2014/main" id="{E06DE597-0463-4BF4-963C-B577EC8083FE}"/>
              </a:ext>
            </a:extLst>
          </p:cNvPr>
          <p:cNvSpPr/>
          <p:nvPr/>
        </p:nvSpPr>
        <p:spPr>
          <a:xfrm>
            <a:off x="135081" y="5311676"/>
            <a:ext cx="8534095" cy="879129"/>
          </a:xfrm>
          <a:prstGeom prst="roundRect">
            <a:avLst/>
          </a:prstGeom>
          <a:noFill/>
          <a:ln w="76200">
            <a:solidFill>
              <a:srgbClr val="00ADED"/>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5" name="圖片 4">
            <a:extLst>
              <a:ext uri="{FF2B5EF4-FFF2-40B4-BE49-F238E27FC236}">
                <a16:creationId xmlns:a16="http://schemas.microsoft.com/office/drawing/2014/main" id="{7C9E35BC-468B-457B-911A-AE7F4D64ED4C}"/>
              </a:ext>
            </a:extLst>
          </p:cNvPr>
          <p:cNvPicPr>
            <a:picLocks noChangeAspect="1"/>
          </p:cNvPicPr>
          <p:nvPr/>
        </p:nvPicPr>
        <p:blipFill>
          <a:blip r:embed="rId6"/>
          <a:stretch>
            <a:fillRect/>
          </a:stretch>
        </p:blipFill>
        <p:spPr>
          <a:xfrm>
            <a:off x="2029874" y="2557429"/>
            <a:ext cx="2207257" cy="1655444"/>
          </a:xfrm>
          <a:prstGeom prst="rect">
            <a:avLst/>
          </a:prstGeom>
        </p:spPr>
      </p:pic>
      <p:pic>
        <p:nvPicPr>
          <p:cNvPr id="11" name="圖片 10">
            <a:extLst>
              <a:ext uri="{FF2B5EF4-FFF2-40B4-BE49-F238E27FC236}">
                <a16:creationId xmlns:a16="http://schemas.microsoft.com/office/drawing/2014/main" id="{DD9889E0-09E9-4C69-82DC-723C6F60EB4E}"/>
              </a:ext>
            </a:extLst>
          </p:cNvPr>
          <p:cNvPicPr>
            <a:picLocks noChangeAspect="1"/>
          </p:cNvPicPr>
          <p:nvPr/>
        </p:nvPicPr>
        <p:blipFill>
          <a:blip r:embed="rId7"/>
          <a:stretch>
            <a:fillRect/>
          </a:stretch>
        </p:blipFill>
        <p:spPr>
          <a:xfrm>
            <a:off x="4408637" y="2557429"/>
            <a:ext cx="2296905" cy="1722679"/>
          </a:xfrm>
          <a:prstGeom prst="rect">
            <a:avLst/>
          </a:prstGeom>
        </p:spPr>
      </p:pic>
      <p:sp>
        <p:nvSpPr>
          <p:cNvPr id="13" name="文字方塊 12">
            <a:extLst>
              <a:ext uri="{FF2B5EF4-FFF2-40B4-BE49-F238E27FC236}">
                <a16:creationId xmlns:a16="http://schemas.microsoft.com/office/drawing/2014/main" id="{5A12427F-FFC9-408D-BC15-8E12396034F7}"/>
              </a:ext>
            </a:extLst>
          </p:cNvPr>
          <p:cNvSpPr txBox="1"/>
          <p:nvPr/>
        </p:nvSpPr>
        <p:spPr>
          <a:xfrm>
            <a:off x="518753" y="5566574"/>
            <a:ext cx="8106936" cy="369332"/>
          </a:xfrm>
          <a:prstGeom prst="rect">
            <a:avLst/>
          </a:prstGeom>
          <a:noFill/>
        </p:spPr>
        <p:txBody>
          <a:bodyPr wrap="square" rtlCol="0">
            <a:spAutoFit/>
          </a:bodyPr>
          <a:lstStyle/>
          <a:p>
            <a:r>
              <a:rPr lang="zh-TW" altLang="en-US" dirty="0"/>
              <a:t>後車車輛可接受風險較大時，中間車輛可接受風險過小會導致碰撞發生</a:t>
            </a:r>
            <a:endParaRPr lang="en-US" altLang="zh-TW" dirty="0"/>
          </a:p>
        </p:txBody>
      </p:sp>
      <p:pic>
        <p:nvPicPr>
          <p:cNvPr id="4" name="333 (3) (online-video-cutter.com)">
            <a:hlinkClick r:id="" action="ppaction://media"/>
            <a:extLst>
              <a:ext uri="{FF2B5EF4-FFF2-40B4-BE49-F238E27FC236}">
                <a16:creationId xmlns:a16="http://schemas.microsoft.com/office/drawing/2014/main" id="{A3A1C643-7434-49DD-BF52-8002FC1FFFA2}"/>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7199692" y="121906"/>
            <a:ext cx="1141811" cy="4995106"/>
          </a:xfrm>
          <a:prstGeom prst="rect">
            <a:avLst/>
          </a:prstGeom>
        </p:spPr>
      </p:pic>
    </p:spTree>
    <p:extLst>
      <p:ext uri="{BB962C8B-B14F-4D97-AF65-F5344CB8AC3E}">
        <p14:creationId xmlns:p14="http://schemas.microsoft.com/office/powerpoint/2010/main" val="3455584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553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五邊形 32">
            <a:extLst>
              <a:ext uri="{FF2B5EF4-FFF2-40B4-BE49-F238E27FC236}">
                <a16:creationId xmlns:a16="http://schemas.microsoft.com/office/drawing/2014/main" id="{C2B91588-636F-9A37-3F29-CDAF959A7FC3}"/>
              </a:ext>
            </a:extLst>
          </p:cNvPr>
          <p:cNvSpPr/>
          <p:nvPr/>
        </p:nvSpPr>
        <p:spPr>
          <a:xfrm>
            <a:off x="6877049"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研究結論</a:t>
            </a:r>
          </a:p>
        </p:txBody>
      </p:sp>
      <p:sp>
        <p:nvSpPr>
          <p:cNvPr id="34" name="五邊形 33">
            <a:extLst>
              <a:ext uri="{FF2B5EF4-FFF2-40B4-BE49-F238E27FC236}">
                <a16:creationId xmlns:a16="http://schemas.microsoft.com/office/drawing/2014/main" id="{519E6FC6-1A20-5E2E-B170-65CEFBE1BC04}"/>
              </a:ext>
            </a:extLst>
          </p:cNvPr>
          <p:cNvSpPr/>
          <p:nvPr/>
        </p:nvSpPr>
        <p:spPr>
          <a:xfrm>
            <a:off x="4556758" y="6534047"/>
            <a:ext cx="2495551" cy="308610"/>
          </a:xfrm>
          <a:prstGeom prst="homePlate">
            <a:avLst/>
          </a:prstGeom>
          <a:solidFill>
            <a:srgbClr val="00B0F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dirty="0"/>
              <a:t>研究結果與分析</a:t>
            </a:r>
          </a:p>
        </p:txBody>
      </p:sp>
      <p:sp>
        <p:nvSpPr>
          <p:cNvPr id="35" name="五邊形 34">
            <a:extLst>
              <a:ext uri="{FF2B5EF4-FFF2-40B4-BE49-F238E27FC236}">
                <a16:creationId xmlns:a16="http://schemas.microsoft.com/office/drawing/2014/main" id="{4BB9665B-B7A9-6FFA-7250-76B9CF9637CB}"/>
              </a:ext>
            </a:extLst>
          </p:cNvPr>
          <p:cNvSpPr/>
          <p:nvPr/>
        </p:nvSpPr>
        <p:spPr>
          <a:xfrm>
            <a:off x="2282188"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dirty="0">
                <a:solidFill>
                  <a:schemeClr val="bg1"/>
                </a:solidFill>
                <a:latin typeface="+mj-ea"/>
                <a:ea typeface="+mj-ea"/>
              </a:rPr>
              <a:t>研究方法</a:t>
            </a:r>
            <a:endParaRPr kumimoji="1" lang="zh-TW" altLang="en-US" sz="1400" dirty="0"/>
          </a:p>
        </p:txBody>
      </p:sp>
      <p:sp>
        <p:nvSpPr>
          <p:cNvPr id="36" name="五邊形 35">
            <a:extLst>
              <a:ext uri="{FF2B5EF4-FFF2-40B4-BE49-F238E27FC236}">
                <a16:creationId xmlns:a16="http://schemas.microsoft.com/office/drawing/2014/main" id="{3973E6B6-03D1-AD82-9D1F-847D63E2DE45}"/>
              </a:ext>
            </a:extLst>
          </p:cNvPr>
          <p:cNvSpPr/>
          <p:nvPr/>
        </p:nvSpPr>
        <p:spPr>
          <a:xfrm>
            <a:off x="-38102"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研究目的與研究動機</a:t>
            </a:r>
          </a:p>
        </p:txBody>
      </p:sp>
      <p:sp>
        <p:nvSpPr>
          <p:cNvPr id="2" name="投影片編號版面配置區 1">
            <a:extLst>
              <a:ext uri="{FF2B5EF4-FFF2-40B4-BE49-F238E27FC236}">
                <a16:creationId xmlns:a16="http://schemas.microsoft.com/office/drawing/2014/main" id="{4522E4C1-0B2A-9161-6C28-D232A863247D}"/>
              </a:ext>
            </a:extLst>
          </p:cNvPr>
          <p:cNvSpPr>
            <a:spLocks noGrp="1"/>
          </p:cNvSpPr>
          <p:nvPr>
            <p:ph type="sldNum" sz="quarter" idx="12"/>
          </p:nvPr>
        </p:nvSpPr>
        <p:spPr/>
        <p:txBody>
          <a:bodyPr/>
          <a:lstStyle/>
          <a:p>
            <a:fld id="{6D77D3CB-5987-4045-A9DE-313BCFC794EF}" type="slidenum">
              <a:rPr lang="zh-TW" altLang="en-US" smtClean="0"/>
              <a:pPr/>
              <a:t>15</a:t>
            </a:fld>
            <a:endParaRPr lang="zh-TW" altLang="en-US"/>
          </a:p>
        </p:txBody>
      </p:sp>
      <p:sp>
        <p:nvSpPr>
          <p:cNvPr id="6" name="標題 5">
            <a:extLst>
              <a:ext uri="{FF2B5EF4-FFF2-40B4-BE49-F238E27FC236}">
                <a16:creationId xmlns:a16="http://schemas.microsoft.com/office/drawing/2014/main" id="{48191F4D-57FA-4144-BCC3-E41E660351C1}"/>
              </a:ext>
            </a:extLst>
          </p:cNvPr>
          <p:cNvSpPr>
            <a:spLocks noGrp="1"/>
          </p:cNvSpPr>
          <p:nvPr>
            <p:ph type="title"/>
          </p:nvPr>
        </p:nvSpPr>
        <p:spPr/>
        <p:txBody>
          <a:bodyPr>
            <a:normAutofit/>
          </a:bodyPr>
          <a:lstStyle/>
          <a:p>
            <a:r>
              <a:rPr lang="zh-TW" altLang="en-US" sz="2400" dirty="0">
                <a:latin typeface="+mj-ea"/>
              </a:rPr>
              <a:t>超車行為分析</a:t>
            </a:r>
            <a:r>
              <a:rPr lang="en-US" altLang="zh-TW" sz="2400" dirty="0">
                <a:ea typeface="+mj-lt"/>
                <a:cs typeface="+mj-lt"/>
              </a:rPr>
              <a:t>:</a:t>
            </a:r>
            <a:r>
              <a:rPr lang="zh-TW" altLang="en-US" sz="2400" dirty="0">
                <a:ea typeface="+mj-lt"/>
                <a:cs typeface="+mj-lt"/>
              </a:rPr>
              <a:t>模擬工況設定</a:t>
            </a:r>
            <a:endParaRPr lang="zh-TW" altLang="en-US" sz="2400" dirty="0"/>
          </a:p>
        </p:txBody>
      </p:sp>
      <p:pic>
        <p:nvPicPr>
          <p:cNvPr id="4" name="圖片 3">
            <a:extLst>
              <a:ext uri="{FF2B5EF4-FFF2-40B4-BE49-F238E27FC236}">
                <a16:creationId xmlns:a16="http://schemas.microsoft.com/office/drawing/2014/main" id="{5755D5AB-2B85-4919-AF12-BA0FE77C51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561" y="843936"/>
            <a:ext cx="2781300" cy="5267325"/>
          </a:xfrm>
          <a:prstGeom prst="rect">
            <a:avLst/>
          </a:prstGeom>
        </p:spPr>
      </p:pic>
      <mc:AlternateContent xmlns:mc="http://schemas.openxmlformats.org/markup-compatibility/2006" xmlns:a14="http://schemas.microsoft.com/office/drawing/2010/main">
        <mc:Choice Requires="a14">
          <p:sp>
            <p:nvSpPr>
              <p:cNvPr id="7" name="文字方塊 6">
                <a:extLst>
                  <a:ext uri="{FF2B5EF4-FFF2-40B4-BE49-F238E27FC236}">
                    <a16:creationId xmlns:a16="http://schemas.microsoft.com/office/drawing/2014/main" id="{CC63172A-A5C9-4F34-AB27-4BDC2B05F90C}"/>
                  </a:ext>
                </a:extLst>
              </p:cNvPr>
              <p:cNvSpPr txBox="1"/>
              <p:nvPr/>
            </p:nvSpPr>
            <p:spPr>
              <a:xfrm>
                <a:off x="3136454" y="1880084"/>
                <a:ext cx="3624134" cy="3172728"/>
              </a:xfrm>
              <a:prstGeom prst="rect">
                <a:avLst/>
              </a:prstGeom>
              <a:noFill/>
            </p:spPr>
            <p:txBody>
              <a:bodyPr wrap="none" rtlCol="0">
                <a:spAutoFit/>
              </a:bodyPr>
              <a:lstStyle/>
              <a:p>
                <a:pPr marL="285750" indent="-285750">
                  <a:lnSpc>
                    <a:spcPct val="150000"/>
                  </a:lnSpc>
                  <a:buFont typeface="Arial" panose="020B0604020202020204" pitchFamily="34" charset="0"/>
                  <a:buChar char="•"/>
                </a:pPr>
                <a:r>
                  <a:rPr lang="zh-TW" altLang="en-US" sz="1800" dirty="0">
                    <a:solidFill>
                      <a:schemeClr val="tx1"/>
                    </a:solidFill>
                  </a:rPr>
                  <a:t>慢車道初始車距</a:t>
                </a:r>
                <a14:m>
                  <m:oMath xmlns:m="http://schemas.openxmlformats.org/officeDocument/2006/math">
                    <m:sSub>
                      <m:sSubPr>
                        <m:ctrlPr>
                          <a:rPr lang="en-US" altLang="zh-TW" sz="1800" i="1" smtClean="0">
                            <a:solidFill>
                              <a:schemeClr val="tx1"/>
                            </a:solidFill>
                            <a:latin typeface="Cambria Math" panose="02040503050406030204" pitchFamily="18" charset="0"/>
                          </a:rPr>
                        </m:ctrlPr>
                      </m:sSubPr>
                      <m:e>
                        <m:r>
                          <a:rPr lang="en-US" altLang="zh-TW" sz="1800" b="0" i="1" smtClean="0">
                            <a:solidFill>
                              <a:schemeClr val="tx1"/>
                            </a:solidFill>
                            <a:latin typeface="Cambria Math" panose="02040503050406030204" pitchFamily="18" charset="0"/>
                          </a:rPr>
                          <m:t>𝐷</m:t>
                        </m:r>
                      </m:e>
                      <m:sub>
                        <m:r>
                          <a:rPr lang="en-US" altLang="zh-TW" sz="1800" b="0" i="1" smtClean="0">
                            <a:solidFill>
                              <a:schemeClr val="tx1"/>
                            </a:solidFill>
                            <a:latin typeface="Cambria Math" panose="02040503050406030204" pitchFamily="18" charset="0"/>
                          </a:rPr>
                          <m:t>𝑠</m:t>
                        </m:r>
                      </m:sub>
                    </m:sSub>
                    <m:r>
                      <a:rPr lang="en-US" altLang="zh-TW" sz="1800" b="0" i="1" smtClean="0">
                        <a:solidFill>
                          <a:schemeClr val="tx1"/>
                        </a:solidFill>
                        <a:latin typeface="Cambria Math" panose="02040503050406030204" pitchFamily="18" charset="0"/>
                      </a:rPr>
                      <m:t>=</m:t>
                    </m:r>
                  </m:oMath>
                </a14:m>
                <a:r>
                  <a:rPr lang="en-US" altLang="zh-TW" dirty="0"/>
                  <a:t>10(m)</a:t>
                </a:r>
              </a:p>
              <a:p>
                <a:pPr marL="285750" indent="-285750">
                  <a:lnSpc>
                    <a:spcPct val="150000"/>
                  </a:lnSpc>
                  <a:buFont typeface="Arial" panose="020B0604020202020204" pitchFamily="34" charset="0"/>
                  <a:buChar char="•"/>
                </a:pPr>
                <a:r>
                  <a:rPr lang="zh-TW" altLang="en-US" dirty="0"/>
                  <a:t>慢車道前車車速</a:t>
                </a:r>
                <a14:m>
                  <m:oMath xmlns:m="http://schemas.openxmlformats.org/officeDocument/2006/math">
                    <m:sSub>
                      <m:sSubPr>
                        <m:ctrlPr>
                          <a:rPr lang="en-US" altLang="zh-TW" sz="1800" i="1" smtClean="0">
                            <a:solidFill>
                              <a:schemeClr val="tx1"/>
                            </a:solidFill>
                            <a:latin typeface="Cambria Math" panose="02040503050406030204" pitchFamily="18" charset="0"/>
                          </a:rPr>
                        </m:ctrlPr>
                      </m:sSubPr>
                      <m:e>
                        <m:r>
                          <a:rPr lang="en-US" altLang="zh-TW" b="0" i="1">
                            <a:latin typeface="Cambria Math" panose="02040503050406030204" pitchFamily="18" charset="0"/>
                          </a:rPr>
                          <m:t>𝑉</m:t>
                        </m:r>
                      </m:e>
                      <m:sub>
                        <m:r>
                          <a:rPr lang="en-US" altLang="zh-TW" sz="1800" b="0" i="1" smtClean="0">
                            <a:solidFill>
                              <a:schemeClr val="tx1"/>
                            </a:solidFill>
                            <a:latin typeface="Cambria Math" panose="02040503050406030204" pitchFamily="18" charset="0"/>
                          </a:rPr>
                          <m:t>𝑠𝑓</m:t>
                        </m:r>
                      </m:sub>
                    </m:sSub>
                    <m:r>
                      <a:rPr lang="en-US" altLang="zh-TW" sz="1800" b="0" i="1" smtClean="0">
                        <a:solidFill>
                          <a:schemeClr val="tx1"/>
                        </a:solidFill>
                        <a:latin typeface="Cambria Math" panose="02040503050406030204" pitchFamily="18" charset="0"/>
                      </a:rPr>
                      <m:t>=</m:t>
                    </m:r>
                  </m:oMath>
                </a14:m>
                <a:r>
                  <a:rPr lang="en-US" altLang="zh-TW" sz="1800" b="0" dirty="0">
                    <a:solidFill>
                      <a:schemeClr val="tx1"/>
                    </a:solidFill>
                  </a:rPr>
                  <a:t>40(km/h)</a:t>
                </a:r>
              </a:p>
              <a:p>
                <a:pPr marL="285750" indent="-285750">
                  <a:lnSpc>
                    <a:spcPct val="150000"/>
                  </a:lnSpc>
                  <a:buFont typeface="Arial" panose="020B0604020202020204" pitchFamily="34" charset="0"/>
                  <a:buChar char="•"/>
                </a:pPr>
                <a:r>
                  <a:rPr lang="zh-TW" altLang="en-US" dirty="0"/>
                  <a:t>慢車道後車車速</a:t>
                </a:r>
                <a14:m>
                  <m:oMath xmlns:m="http://schemas.openxmlformats.org/officeDocument/2006/math">
                    <m:sSub>
                      <m:sSubPr>
                        <m:ctrlPr>
                          <a:rPr lang="en-US" altLang="zh-TW" sz="1800" i="1" smtClean="0">
                            <a:solidFill>
                              <a:schemeClr val="tx1"/>
                            </a:solidFill>
                            <a:latin typeface="Cambria Math" panose="02040503050406030204" pitchFamily="18" charset="0"/>
                          </a:rPr>
                        </m:ctrlPr>
                      </m:sSubPr>
                      <m:e>
                        <m:r>
                          <a:rPr lang="en-US" altLang="zh-TW" b="0" i="1">
                            <a:latin typeface="Cambria Math" panose="02040503050406030204" pitchFamily="18" charset="0"/>
                          </a:rPr>
                          <m:t>𝑉</m:t>
                        </m:r>
                      </m:e>
                      <m:sub>
                        <m:r>
                          <a:rPr lang="en-US" altLang="zh-TW" sz="1800" b="0" i="1" smtClean="0">
                            <a:solidFill>
                              <a:schemeClr val="tx1"/>
                            </a:solidFill>
                            <a:latin typeface="Cambria Math" panose="02040503050406030204" pitchFamily="18" charset="0"/>
                          </a:rPr>
                          <m:t>𝑠𝑏</m:t>
                        </m:r>
                      </m:sub>
                    </m:sSub>
                    <m:r>
                      <a:rPr lang="en-US" altLang="zh-TW" sz="1800" b="0" i="1" smtClean="0">
                        <a:solidFill>
                          <a:schemeClr val="tx1"/>
                        </a:solidFill>
                        <a:latin typeface="Cambria Math" panose="02040503050406030204" pitchFamily="18" charset="0"/>
                      </a:rPr>
                      <m:t>=</m:t>
                    </m:r>
                  </m:oMath>
                </a14:m>
                <a:r>
                  <a:rPr lang="en-US" altLang="zh-TW" dirty="0"/>
                  <a:t>50(km/h)</a:t>
                </a:r>
              </a:p>
              <a:p>
                <a:pPr marL="285750" indent="-285750">
                  <a:lnSpc>
                    <a:spcPct val="150000"/>
                  </a:lnSpc>
                  <a:buFont typeface="Arial" panose="020B0604020202020204" pitchFamily="34" charset="0"/>
                  <a:buChar char="•"/>
                </a:pPr>
                <a:endParaRPr lang="en-US" altLang="zh-TW" dirty="0"/>
              </a:p>
              <a:p>
                <a:pPr marL="285750" indent="-285750">
                  <a:lnSpc>
                    <a:spcPct val="150000"/>
                  </a:lnSpc>
                  <a:buFont typeface="Arial" panose="020B0604020202020204" pitchFamily="34" charset="0"/>
                  <a:buChar char="•"/>
                </a:pPr>
                <a:r>
                  <a:rPr lang="zh-TW" altLang="en-US" dirty="0"/>
                  <a:t>測試工況變數</a:t>
                </a:r>
                <a:endParaRPr lang="en-US" altLang="zh-TW" dirty="0"/>
              </a:p>
              <a:p>
                <a:pPr>
                  <a:lnSpc>
                    <a:spcPct val="150000"/>
                  </a:lnSpc>
                </a:pPr>
                <a:endParaRPr lang="en-US" altLang="zh-TW" dirty="0"/>
              </a:p>
              <a:p>
                <a:pPr marL="285750" indent="-285750">
                  <a:buFont typeface="Arial" panose="020B0604020202020204" pitchFamily="34" charset="0"/>
                  <a:buChar char="•"/>
                </a:pPr>
                <a:endParaRPr lang="en-US" altLang="zh-TW" dirty="0"/>
              </a:p>
              <a:p>
                <a:pPr marL="285750" indent="-285750">
                  <a:buFont typeface="Arial" panose="020B0604020202020204" pitchFamily="34" charset="0"/>
                  <a:buChar char="•"/>
                </a:pPr>
                <a:endParaRPr lang="en-US" altLang="zh-TW" dirty="0"/>
              </a:p>
            </p:txBody>
          </p:sp>
        </mc:Choice>
        <mc:Fallback xmlns="">
          <p:sp>
            <p:nvSpPr>
              <p:cNvPr id="7" name="文字方塊 6">
                <a:extLst>
                  <a:ext uri="{FF2B5EF4-FFF2-40B4-BE49-F238E27FC236}">
                    <a16:creationId xmlns:a16="http://schemas.microsoft.com/office/drawing/2014/main" id="{CC63172A-A5C9-4F34-AB27-4BDC2B05F90C}"/>
                  </a:ext>
                </a:extLst>
              </p:cNvPr>
              <p:cNvSpPr txBox="1">
                <a:spLocks noRot="1" noChangeAspect="1" noMove="1" noResize="1" noEditPoints="1" noAdjustHandles="1" noChangeArrowheads="1" noChangeShapeType="1" noTextEdit="1"/>
              </p:cNvSpPr>
              <p:nvPr/>
            </p:nvSpPr>
            <p:spPr>
              <a:xfrm>
                <a:off x="3136454" y="1880084"/>
                <a:ext cx="3624134" cy="3172728"/>
              </a:xfrm>
              <a:prstGeom prst="rect">
                <a:avLst/>
              </a:prstGeom>
              <a:blipFill>
                <a:blip r:embed="rId4"/>
                <a:stretch>
                  <a:fillRect l="-1178"/>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graphicFrame>
            <p:nvGraphicFramePr>
              <p:cNvPr id="14" name="表格 13">
                <a:extLst>
                  <a:ext uri="{FF2B5EF4-FFF2-40B4-BE49-F238E27FC236}">
                    <a16:creationId xmlns:a16="http://schemas.microsoft.com/office/drawing/2014/main" id="{D1CD3A2B-9FAD-4655-BED4-5344134F4575}"/>
                  </a:ext>
                </a:extLst>
              </p:cNvPr>
              <p:cNvGraphicFramePr>
                <a:graphicFrameLocks noGrp="1"/>
              </p:cNvGraphicFramePr>
              <p:nvPr>
                <p:extLst>
                  <p:ext uri="{D42A27DB-BD31-4B8C-83A1-F6EECF244321}">
                    <p14:modId xmlns:p14="http://schemas.microsoft.com/office/powerpoint/2010/main" val="636758413"/>
                  </p:ext>
                </p:extLst>
              </p:nvPr>
            </p:nvGraphicFramePr>
            <p:xfrm>
              <a:off x="3358391" y="4102771"/>
              <a:ext cx="5685247" cy="775590"/>
            </p:xfrm>
            <a:graphic>
              <a:graphicData uri="http://schemas.openxmlformats.org/drawingml/2006/table">
                <a:tbl>
                  <a:tblPr firstRow="1" bandRow="1">
                    <a:tableStyleId>{5C22544A-7EE6-4342-B048-85BDC9FD1C3A}</a:tableStyleId>
                  </a:tblPr>
                  <a:tblGrid>
                    <a:gridCol w="2313539">
                      <a:extLst>
                        <a:ext uri="{9D8B030D-6E8A-4147-A177-3AD203B41FA5}">
                          <a16:colId xmlns:a16="http://schemas.microsoft.com/office/drawing/2014/main" val="2859113521"/>
                        </a:ext>
                      </a:extLst>
                    </a:gridCol>
                    <a:gridCol w="974197">
                      <a:extLst>
                        <a:ext uri="{9D8B030D-6E8A-4147-A177-3AD203B41FA5}">
                          <a16:colId xmlns:a16="http://schemas.microsoft.com/office/drawing/2014/main" val="551394673"/>
                        </a:ext>
                      </a:extLst>
                    </a:gridCol>
                    <a:gridCol w="587185">
                      <a:extLst>
                        <a:ext uri="{9D8B030D-6E8A-4147-A177-3AD203B41FA5}">
                          <a16:colId xmlns:a16="http://schemas.microsoft.com/office/drawing/2014/main" val="2833586921"/>
                        </a:ext>
                      </a:extLst>
                    </a:gridCol>
                    <a:gridCol w="650600">
                      <a:extLst>
                        <a:ext uri="{9D8B030D-6E8A-4147-A177-3AD203B41FA5}">
                          <a16:colId xmlns:a16="http://schemas.microsoft.com/office/drawing/2014/main" val="703434816"/>
                        </a:ext>
                      </a:extLst>
                    </a:gridCol>
                    <a:gridCol w="1159726">
                      <a:extLst>
                        <a:ext uri="{9D8B030D-6E8A-4147-A177-3AD203B41FA5}">
                          <a16:colId xmlns:a16="http://schemas.microsoft.com/office/drawing/2014/main" val="3680331945"/>
                        </a:ext>
                      </a:extLst>
                    </a:gridCol>
                  </a:tblGrid>
                  <a:tr h="342000">
                    <a:tc>
                      <a:txBody>
                        <a:bodyPr/>
                        <a:lstStyle/>
                        <a:p>
                          <a:r>
                            <a:rPr lang="zh-TW" altLang="en-US" b="0" dirty="0">
                              <a:solidFill>
                                <a:schemeClr val="tx1"/>
                              </a:solidFill>
                            </a:rPr>
                            <a:t>快車道車速</a:t>
                          </a:r>
                          <a14:m>
                            <m:oMath xmlns:m="http://schemas.openxmlformats.org/officeDocument/2006/math">
                              <m:sSub>
                                <m:sSubPr>
                                  <m:ctrlPr>
                                    <a:rPr lang="en-US" altLang="zh-TW" sz="1800" b="0" i="1" smtClean="0">
                                      <a:solidFill>
                                        <a:schemeClr val="tx1"/>
                                      </a:solidFill>
                                      <a:latin typeface="Cambria Math" panose="02040503050406030204" pitchFamily="18" charset="0"/>
                                    </a:rPr>
                                  </m:ctrlPr>
                                </m:sSubPr>
                                <m:e>
                                  <m:r>
                                    <a:rPr lang="en-US" altLang="zh-TW" sz="1800" b="0" i="1" smtClean="0">
                                      <a:solidFill>
                                        <a:schemeClr val="tx1"/>
                                      </a:solidFill>
                                      <a:latin typeface="Cambria Math" panose="02040503050406030204" pitchFamily="18" charset="0"/>
                                    </a:rPr>
                                    <m:t>𝑉</m:t>
                                  </m:r>
                                </m:e>
                                <m:sub>
                                  <m:r>
                                    <a:rPr lang="en-US" altLang="zh-TW" sz="1800" b="0" i="1" smtClean="0">
                                      <a:solidFill>
                                        <a:schemeClr val="tx1"/>
                                      </a:solidFill>
                                      <a:latin typeface="Cambria Math" panose="02040503050406030204" pitchFamily="18" charset="0"/>
                                    </a:rPr>
                                    <m:t>𝑓</m:t>
                                  </m:r>
                                </m:sub>
                              </m:sSub>
                            </m:oMath>
                          </a14:m>
                          <a:r>
                            <a:rPr lang="en-US" altLang="zh-TW" b="0" dirty="0">
                              <a:solidFill>
                                <a:schemeClr val="tx1"/>
                              </a:solidFill>
                            </a:rPr>
                            <a:t>(km/h)</a:t>
                          </a:r>
                          <a:endParaRPr lang="zh-TW" altLang="en-US" b="0" dirty="0">
                            <a:solidFill>
                              <a:schemeClr val="tx1"/>
                            </a:solidFill>
                          </a:endParaRPr>
                        </a:p>
                      </a:txBody>
                      <a:tcPr>
                        <a:solidFill>
                          <a:schemeClr val="accent1">
                            <a:lumMod val="60000"/>
                            <a:lumOff val="40000"/>
                          </a:schemeClr>
                        </a:solidFill>
                      </a:tcPr>
                    </a:tc>
                    <a:tc gridSpan="2">
                      <a:txBody>
                        <a:bodyPr/>
                        <a:lstStyle/>
                        <a:p>
                          <a:pPr algn="ctr"/>
                          <a:r>
                            <a:rPr lang="en-US" altLang="zh-TW" b="0" dirty="0">
                              <a:solidFill>
                                <a:schemeClr val="tx1"/>
                              </a:solidFill>
                            </a:rPr>
                            <a:t>55</a:t>
                          </a:r>
                          <a:endParaRPr lang="zh-TW" altLang="en-US" b="0" dirty="0">
                            <a:solidFill>
                              <a:schemeClr val="tx1"/>
                            </a:solidFill>
                          </a:endParaRPr>
                        </a:p>
                      </a:txBody>
                      <a:tcPr>
                        <a:solidFill>
                          <a:schemeClr val="accent1">
                            <a:lumMod val="20000"/>
                            <a:lumOff val="80000"/>
                          </a:schemeClr>
                        </a:solidFill>
                      </a:tcPr>
                    </a:tc>
                    <a:tc hMerge="1">
                      <a:txBody>
                        <a:bodyPr/>
                        <a:lstStyle/>
                        <a:p>
                          <a:endParaRPr lang="zh-TW" altLang="en-US"/>
                        </a:p>
                      </a:txBody>
                      <a:tcPr/>
                    </a:tc>
                    <a:tc gridSpan="2">
                      <a:txBody>
                        <a:bodyPr/>
                        <a:lstStyle/>
                        <a:p>
                          <a:pPr algn="ctr"/>
                          <a:r>
                            <a:rPr lang="en-US" altLang="zh-TW" b="0" dirty="0">
                              <a:solidFill>
                                <a:schemeClr val="tx1"/>
                              </a:solidFill>
                            </a:rPr>
                            <a:t>60</a:t>
                          </a:r>
                          <a:endParaRPr lang="zh-TW" altLang="en-US" b="0" dirty="0">
                            <a:solidFill>
                              <a:schemeClr val="tx1"/>
                            </a:solidFill>
                          </a:endParaRPr>
                        </a:p>
                      </a:txBody>
                      <a:tcPr>
                        <a:solidFill>
                          <a:schemeClr val="accent1">
                            <a:lumMod val="20000"/>
                            <a:lumOff val="80000"/>
                          </a:schemeClr>
                        </a:solidFill>
                      </a:tcPr>
                    </a:tc>
                    <a:tc hMerge="1">
                      <a:txBody>
                        <a:bodyPr/>
                        <a:lstStyle/>
                        <a:p>
                          <a:endParaRPr lang="zh-TW" altLang="en-US"/>
                        </a:p>
                      </a:txBody>
                      <a:tcPr/>
                    </a:tc>
                    <a:extLst>
                      <a:ext uri="{0D108BD9-81ED-4DB2-BD59-A6C34878D82A}">
                        <a16:rowId xmlns:a16="http://schemas.microsoft.com/office/drawing/2014/main" val="3930072613"/>
                      </a:ext>
                    </a:extLst>
                  </a:tr>
                  <a:tr h="342000">
                    <a:tc>
                      <a:txBody>
                        <a:bodyPr/>
                        <a:lstStyle/>
                        <a:p>
                          <a:r>
                            <a:rPr lang="zh-TW" altLang="en-US" b="0" dirty="0">
                              <a:solidFill>
                                <a:schemeClr val="tx1"/>
                              </a:solidFill>
                            </a:rPr>
                            <a:t>快車道車距</a:t>
                          </a:r>
                          <a14:m>
                            <m:oMath xmlns:m="http://schemas.openxmlformats.org/officeDocument/2006/math">
                              <m:sSub>
                                <m:sSubPr>
                                  <m:ctrlPr>
                                    <a:rPr lang="en-US" altLang="zh-TW" sz="1800" b="0" i="1" smtClean="0">
                                      <a:solidFill>
                                        <a:schemeClr val="tx1"/>
                                      </a:solidFill>
                                      <a:latin typeface="Cambria Math" panose="02040503050406030204" pitchFamily="18" charset="0"/>
                                    </a:rPr>
                                  </m:ctrlPr>
                                </m:sSubPr>
                                <m:e>
                                  <m:r>
                                    <a:rPr lang="en-US" altLang="zh-TW" sz="1800" b="0" i="1" smtClean="0">
                                      <a:solidFill>
                                        <a:schemeClr val="tx1"/>
                                      </a:solidFill>
                                      <a:latin typeface="Cambria Math" panose="02040503050406030204" pitchFamily="18" charset="0"/>
                                    </a:rPr>
                                    <m:t>𝐷</m:t>
                                  </m:r>
                                </m:e>
                                <m:sub>
                                  <m:r>
                                    <a:rPr lang="en-US" altLang="zh-TW" sz="1800" b="0" i="1" smtClean="0">
                                      <a:solidFill>
                                        <a:schemeClr val="tx1"/>
                                      </a:solidFill>
                                      <a:latin typeface="Cambria Math" panose="02040503050406030204" pitchFamily="18" charset="0"/>
                                    </a:rPr>
                                    <m:t>𝑓</m:t>
                                  </m:r>
                                </m:sub>
                              </m:sSub>
                            </m:oMath>
                          </a14:m>
                          <a:r>
                            <a:rPr lang="en-US" altLang="zh-TW" b="0" dirty="0">
                              <a:solidFill>
                                <a:schemeClr val="tx1"/>
                              </a:solidFill>
                            </a:rPr>
                            <a:t>(m)</a:t>
                          </a:r>
                          <a:endParaRPr lang="zh-TW" altLang="en-US" b="0" dirty="0">
                            <a:solidFill>
                              <a:schemeClr val="tx1"/>
                            </a:solidFill>
                          </a:endParaRPr>
                        </a:p>
                      </a:txBody>
                      <a:tcPr>
                        <a:solidFill>
                          <a:schemeClr val="accent1">
                            <a:lumMod val="60000"/>
                            <a:lumOff val="40000"/>
                          </a:schemeClr>
                        </a:solidFill>
                      </a:tcPr>
                    </a:tc>
                    <a:tc>
                      <a:txBody>
                        <a:bodyPr/>
                        <a:lstStyle/>
                        <a:p>
                          <a:pPr algn="ctr"/>
                          <a:r>
                            <a:rPr lang="en-US" altLang="zh-TW" dirty="0"/>
                            <a:t>20</a:t>
                          </a:r>
                          <a:endParaRPr lang="zh-TW" altLang="en-US" dirty="0"/>
                        </a:p>
                      </a:txBody>
                      <a:tcPr anchor="ctr">
                        <a:solidFill>
                          <a:schemeClr val="accent1">
                            <a:lumMod val="20000"/>
                            <a:lumOff val="80000"/>
                          </a:schemeClr>
                        </a:solidFill>
                      </a:tcPr>
                    </a:tc>
                    <a:tc gridSpan="2">
                      <a:txBody>
                        <a:bodyPr/>
                        <a:lstStyle/>
                        <a:p>
                          <a:pPr algn="ctr"/>
                          <a:r>
                            <a:rPr lang="en-US" altLang="zh-TW" dirty="0"/>
                            <a:t>15</a:t>
                          </a:r>
                          <a:endParaRPr lang="zh-TW" altLang="en-US" dirty="0"/>
                        </a:p>
                      </a:txBody>
                      <a:tcPr anchor="ctr">
                        <a:solidFill>
                          <a:schemeClr val="accent1">
                            <a:lumMod val="20000"/>
                            <a:lumOff val="80000"/>
                          </a:schemeClr>
                        </a:solidFill>
                      </a:tcPr>
                    </a:tc>
                    <a:tc hMerge="1">
                      <a:txBody>
                        <a:bodyPr/>
                        <a:lstStyle/>
                        <a:p>
                          <a:endParaRPr lang="zh-TW" altLang="en-US"/>
                        </a:p>
                      </a:txBody>
                      <a:tcPr/>
                    </a:tc>
                    <a:tc>
                      <a:txBody>
                        <a:bodyPr/>
                        <a:lstStyle/>
                        <a:p>
                          <a:pPr algn="ctr"/>
                          <a:r>
                            <a:rPr lang="en-US" altLang="zh-TW" dirty="0"/>
                            <a:t>10</a:t>
                          </a:r>
                          <a:endParaRPr lang="zh-TW" altLang="en-US" dirty="0"/>
                        </a:p>
                      </a:txBody>
                      <a:tcPr anchor="ctr">
                        <a:solidFill>
                          <a:schemeClr val="accent1">
                            <a:lumMod val="20000"/>
                            <a:lumOff val="80000"/>
                          </a:schemeClr>
                        </a:solidFill>
                      </a:tcPr>
                    </a:tc>
                    <a:extLst>
                      <a:ext uri="{0D108BD9-81ED-4DB2-BD59-A6C34878D82A}">
                        <a16:rowId xmlns:a16="http://schemas.microsoft.com/office/drawing/2014/main" val="3815016409"/>
                      </a:ext>
                    </a:extLst>
                  </a:tr>
                </a:tbl>
              </a:graphicData>
            </a:graphic>
          </p:graphicFrame>
        </mc:Choice>
        <mc:Fallback xmlns="">
          <p:graphicFrame>
            <p:nvGraphicFramePr>
              <p:cNvPr id="14" name="表格 13">
                <a:extLst>
                  <a:ext uri="{FF2B5EF4-FFF2-40B4-BE49-F238E27FC236}">
                    <a16:creationId xmlns:a16="http://schemas.microsoft.com/office/drawing/2014/main" id="{D1CD3A2B-9FAD-4655-BED4-5344134F4575}"/>
                  </a:ext>
                </a:extLst>
              </p:cNvPr>
              <p:cNvGraphicFramePr>
                <a:graphicFrameLocks noGrp="1"/>
              </p:cNvGraphicFramePr>
              <p:nvPr>
                <p:extLst>
                  <p:ext uri="{D42A27DB-BD31-4B8C-83A1-F6EECF244321}">
                    <p14:modId xmlns:p14="http://schemas.microsoft.com/office/powerpoint/2010/main" val="636758413"/>
                  </p:ext>
                </p:extLst>
              </p:nvPr>
            </p:nvGraphicFramePr>
            <p:xfrm>
              <a:off x="3358391" y="4102771"/>
              <a:ext cx="5685247" cy="775590"/>
            </p:xfrm>
            <a:graphic>
              <a:graphicData uri="http://schemas.openxmlformats.org/drawingml/2006/table">
                <a:tbl>
                  <a:tblPr firstRow="1" bandRow="1">
                    <a:tableStyleId>{5C22544A-7EE6-4342-B048-85BDC9FD1C3A}</a:tableStyleId>
                  </a:tblPr>
                  <a:tblGrid>
                    <a:gridCol w="2313539">
                      <a:extLst>
                        <a:ext uri="{9D8B030D-6E8A-4147-A177-3AD203B41FA5}">
                          <a16:colId xmlns:a16="http://schemas.microsoft.com/office/drawing/2014/main" val="2859113521"/>
                        </a:ext>
                      </a:extLst>
                    </a:gridCol>
                    <a:gridCol w="974197">
                      <a:extLst>
                        <a:ext uri="{9D8B030D-6E8A-4147-A177-3AD203B41FA5}">
                          <a16:colId xmlns:a16="http://schemas.microsoft.com/office/drawing/2014/main" val="551394673"/>
                        </a:ext>
                      </a:extLst>
                    </a:gridCol>
                    <a:gridCol w="587185">
                      <a:extLst>
                        <a:ext uri="{9D8B030D-6E8A-4147-A177-3AD203B41FA5}">
                          <a16:colId xmlns:a16="http://schemas.microsoft.com/office/drawing/2014/main" val="2833586921"/>
                        </a:ext>
                      </a:extLst>
                    </a:gridCol>
                    <a:gridCol w="650600">
                      <a:extLst>
                        <a:ext uri="{9D8B030D-6E8A-4147-A177-3AD203B41FA5}">
                          <a16:colId xmlns:a16="http://schemas.microsoft.com/office/drawing/2014/main" val="703434816"/>
                        </a:ext>
                      </a:extLst>
                    </a:gridCol>
                    <a:gridCol w="1159726">
                      <a:extLst>
                        <a:ext uri="{9D8B030D-6E8A-4147-A177-3AD203B41FA5}">
                          <a16:colId xmlns:a16="http://schemas.microsoft.com/office/drawing/2014/main" val="3680331945"/>
                        </a:ext>
                      </a:extLst>
                    </a:gridCol>
                  </a:tblGrid>
                  <a:tr h="387795">
                    <a:tc>
                      <a:txBody>
                        <a:bodyPr/>
                        <a:lstStyle/>
                        <a:p>
                          <a:endParaRPr lang="zh-TW"/>
                        </a:p>
                      </a:txBody>
                      <a:tcPr>
                        <a:blipFill>
                          <a:blip r:embed="rId5"/>
                          <a:stretch>
                            <a:fillRect l="-263" t="-7813" r="-146842" b="-120313"/>
                          </a:stretch>
                        </a:blipFill>
                      </a:tcPr>
                    </a:tc>
                    <a:tc gridSpan="2">
                      <a:txBody>
                        <a:bodyPr/>
                        <a:lstStyle/>
                        <a:p>
                          <a:pPr algn="ctr"/>
                          <a:r>
                            <a:rPr lang="en-US" altLang="zh-TW" b="0" dirty="0">
                              <a:solidFill>
                                <a:schemeClr val="tx1"/>
                              </a:solidFill>
                            </a:rPr>
                            <a:t>55</a:t>
                          </a:r>
                          <a:endParaRPr lang="zh-TW" altLang="en-US" b="0" dirty="0">
                            <a:solidFill>
                              <a:schemeClr val="tx1"/>
                            </a:solidFill>
                          </a:endParaRPr>
                        </a:p>
                      </a:txBody>
                      <a:tcPr>
                        <a:solidFill>
                          <a:schemeClr val="accent1">
                            <a:lumMod val="20000"/>
                            <a:lumOff val="80000"/>
                          </a:schemeClr>
                        </a:solidFill>
                      </a:tcPr>
                    </a:tc>
                    <a:tc hMerge="1">
                      <a:txBody>
                        <a:bodyPr/>
                        <a:lstStyle/>
                        <a:p>
                          <a:endParaRPr lang="zh-TW" altLang="en-US"/>
                        </a:p>
                      </a:txBody>
                      <a:tcPr/>
                    </a:tc>
                    <a:tc gridSpan="2">
                      <a:txBody>
                        <a:bodyPr/>
                        <a:lstStyle/>
                        <a:p>
                          <a:pPr algn="ctr"/>
                          <a:r>
                            <a:rPr lang="en-US" altLang="zh-TW" b="0" dirty="0">
                              <a:solidFill>
                                <a:schemeClr val="tx1"/>
                              </a:solidFill>
                            </a:rPr>
                            <a:t>60</a:t>
                          </a:r>
                          <a:endParaRPr lang="zh-TW" altLang="en-US" b="0" dirty="0">
                            <a:solidFill>
                              <a:schemeClr val="tx1"/>
                            </a:solidFill>
                          </a:endParaRPr>
                        </a:p>
                      </a:txBody>
                      <a:tcPr>
                        <a:solidFill>
                          <a:schemeClr val="accent1">
                            <a:lumMod val="20000"/>
                            <a:lumOff val="80000"/>
                          </a:schemeClr>
                        </a:solidFill>
                      </a:tcPr>
                    </a:tc>
                    <a:tc hMerge="1">
                      <a:txBody>
                        <a:bodyPr/>
                        <a:lstStyle/>
                        <a:p>
                          <a:endParaRPr lang="zh-TW" altLang="en-US"/>
                        </a:p>
                      </a:txBody>
                      <a:tcPr/>
                    </a:tc>
                    <a:extLst>
                      <a:ext uri="{0D108BD9-81ED-4DB2-BD59-A6C34878D82A}">
                        <a16:rowId xmlns:a16="http://schemas.microsoft.com/office/drawing/2014/main" val="3930072613"/>
                      </a:ext>
                    </a:extLst>
                  </a:tr>
                  <a:tr h="387795">
                    <a:tc>
                      <a:txBody>
                        <a:bodyPr/>
                        <a:lstStyle/>
                        <a:p>
                          <a:endParaRPr lang="zh-TW"/>
                        </a:p>
                      </a:txBody>
                      <a:tcPr>
                        <a:blipFill>
                          <a:blip r:embed="rId5"/>
                          <a:stretch>
                            <a:fillRect l="-263" t="-107813" r="-146842" b="-20313"/>
                          </a:stretch>
                        </a:blipFill>
                      </a:tcPr>
                    </a:tc>
                    <a:tc>
                      <a:txBody>
                        <a:bodyPr/>
                        <a:lstStyle/>
                        <a:p>
                          <a:pPr algn="ctr"/>
                          <a:r>
                            <a:rPr lang="en-US" altLang="zh-TW" dirty="0"/>
                            <a:t>20</a:t>
                          </a:r>
                          <a:endParaRPr lang="zh-TW" altLang="en-US" dirty="0"/>
                        </a:p>
                      </a:txBody>
                      <a:tcPr anchor="ctr">
                        <a:solidFill>
                          <a:schemeClr val="accent1">
                            <a:lumMod val="20000"/>
                            <a:lumOff val="80000"/>
                          </a:schemeClr>
                        </a:solidFill>
                      </a:tcPr>
                    </a:tc>
                    <a:tc gridSpan="2">
                      <a:txBody>
                        <a:bodyPr/>
                        <a:lstStyle/>
                        <a:p>
                          <a:pPr algn="ctr"/>
                          <a:r>
                            <a:rPr lang="en-US" altLang="zh-TW" dirty="0"/>
                            <a:t>15</a:t>
                          </a:r>
                          <a:endParaRPr lang="zh-TW" altLang="en-US" dirty="0"/>
                        </a:p>
                      </a:txBody>
                      <a:tcPr anchor="ctr">
                        <a:solidFill>
                          <a:schemeClr val="accent1">
                            <a:lumMod val="20000"/>
                            <a:lumOff val="80000"/>
                          </a:schemeClr>
                        </a:solidFill>
                      </a:tcPr>
                    </a:tc>
                    <a:tc hMerge="1">
                      <a:txBody>
                        <a:bodyPr/>
                        <a:lstStyle/>
                        <a:p>
                          <a:endParaRPr lang="zh-TW" altLang="en-US"/>
                        </a:p>
                      </a:txBody>
                      <a:tcPr/>
                    </a:tc>
                    <a:tc>
                      <a:txBody>
                        <a:bodyPr/>
                        <a:lstStyle/>
                        <a:p>
                          <a:pPr algn="ctr"/>
                          <a:r>
                            <a:rPr lang="en-US" altLang="zh-TW" dirty="0"/>
                            <a:t>10</a:t>
                          </a:r>
                          <a:endParaRPr lang="zh-TW" altLang="en-US" dirty="0"/>
                        </a:p>
                      </a:txBody>
                      <a:tcPr anchor="ctr">
                        <a:solidFill>
                          <a:schemeClr val="accent1">
                            <a:lumMod val="20000"/>
                            <a:lumOff val="80000"/>
                          </a:schemeClr>
                        </a:solidFill>
                      </a:tcPr>
                    </a:tc>
                    <a:extLst>
                      <a:ext uri="{0D108BD9-81ED-4DB2-BD59-A6C34878D82A}">
                        <a16:rowId xmlns:a16="http://schemas.microsoft.com/office/drawing/2014/main" val="3815016409"/>
                      </a:ext>
                    </a:extLst>
                  </a:tr>
                </a:tbl>
              </a:graphicData>
            </a:graphic>
          </p:graphicFrame>
        </mc:Fallback>
      </mc:AlternateContent>
      <p:graphicFrame>
        <p:nvGraphicFramePr>
          <p:cNvPr id="8" name="表格 7">
            <a:extLst>
              <a:ext uri="{FF2B5EF4-FFF2-40B4-BE49-F238E27FC236}">
                <a16:creationId xmlns:a16="http://schemas.microsoft.com/office/drawing/2014/main" id="{D53C0579-C6D1-4E70-8FAD-DB42D8760D52}"/>
              </a:ext>
            </a:extLst>
          </p:cNvPr>
          <p:cNvGraphicFramePr>
            <a:graphicFrameLocks noGrp="1"/>
          </p:cNvGraphicFramePr>
          <p:nvPr>
            <p:extLst>
              <p:ext uri="{D42A27DB-BD31-4B8C-83A1-F6EECF244321}">
                <p14:modId xmlns:p14="http://schemas.microsoft.com/office/powerpoint/2010/main" val="84825615"/>
              </p:ext>
            </p:extLst>
          </p:nvPr>
        </p:nvGraphicFramePr>
        <p:xfrm>
          <a:off x="3358391" y="4901871"/>
          <a:ext cx="5685247" cy="365760"/>
        </p:xfrm>
        <a:graphic>
          <a:graphicData uri="http://schemas.openxmlformats.org/drawingml/2006/table">
            <a:tbl>
              <a:tblPr firstRow="1" bandRow="1">
                <a:tableStyleId>{5C22544A-7EE6-4342-B048-85BDC9FD1C3A}</a:tableStyleId>
              </a:tblPr>
              <a:tblGrid>
                <a:gridCol w="2287035">
                  <a:extLst>
                    <a:ext uri="{9D8B030D-6E8A-4147-A177-3AD203B41FA5}">
                      <a16:colId xmlns:a16="http://schemas.microsoft.com/office/drawing/2014/main" val="1635924170"/>
                    </a:ext>
                  </a:extLst>
                </a:gridCol>
                <a:gridCol w="1000701">
                  <a:extLst>
                    <a:ext uri="{9D8B030D-6E8A-4147-A177-3AD203B41FA5}">
                      <a16:colId xmlns:a16="http://schemas.microsoft.com/office/drawing/2014/main" val="4053715351"/>
                    </a:ext>
                  </a:extLst>
                </a:gridCol>
                <a:gridCol w="1237785">
                  <a:extLst>
                    <a:ext uri="{9D8B030D-6E8A-4147-A177-3AD203B41FA5}">
                      <a16:colId xmlns:a16="http://schemas.microsoft.com/office/drawing/2014/main" val="651288948"/>
                    </a:ext>
                  </a:extLst>
                </a:gridCol>
                <a:gridCol w="1159726">
                  <a:extLst>
                    <a:ext uri="{9D8B030D-6E8A-4147-A177-3AD203B41FA5}">
                      <a16:colId xmlns:a16="http://schemas.microsoft.com/office/drawing/2014/main" val="3129996935"/>
                    </a:ext>
                  </a:extLst>
                </a:gridCol>
              </a:tblGrid>
              <a:tr h="0">
                <a:tc>
                  <a:txBody>
                    <a:bodyPr/>
                    <a:lstStyle/>
                    <a:p>
                      <a:r>
                        <a:rPr lang="zh-TW" altLang="en-US" b="0" dirty="0">
                          <a:solidFill>
                            <a:schemeClr val="tx1"/>
                          </a:solidFill>
                        </a:rPr>
                        <a:t>車輛可接受風險</a:t>
                      </a:r>
                    </a:p>
                  </a:txBody>
                  <a:tcPr>
                    <a:solidFill>
                      <a:schemeClr val="accent1">
                        <a:lumMod val="60000"/>
                        <a:lumOff val="40000"/>
                      </a:schemeClr>
                    </a:solidFill>
                  </a:tcPr>
                </a:tc>
                <a:tc>
                  <a:txBody>
                    <a:bodyPr/>
                    <a:lstStyle/>
                    <a:p>
                      <a:pPr algn="ctr"/>
                      <a:r>
                        <a:rPr lang="en-US" altLang="zh-TW" b="0" dirty="0">
                          <a:solidFill>
                            <a:schemeClr val="tx1"/>
                          </a:solidFill>
                        </a:rPr>
                        <a:t>0.1</a:t>
                      </a:r>
                      <a:endParaRPr lang="zh-TW" altLang="en-US" b="0" dirty="0">
                        <a:solidFill>
                          <a:schemeClr val="tx1"/>
                        </a:solidFill>
                      </a:endParaRPr>
                    </a:p>
                  </a:txBody>
                  <a:tcPr anchor="ctr">
                    <a:solidFill>
                      <a:schemeClr val="accent1">
                        <a:lumMod val="20000"/>
                        <a:lumOff val="80000"/>
                      </a:schemeClr>
                    </a:solidFill>
                  </a:tcPr>
                </a:tc>
                <a:tc>
                  <a:txBody>
                    <a:bodyPr/>
                    <a:lstStyle/>
                    <a:p>
                      <a:pPr algn="ctr"/>
                      <a:r>
                        <a:rPr lang="en-US" altLang="zh-TW" b="0" dirty="0">
                          <a:solidFill>
                            <a:schemeClr val="tx1"/>
                          </a:solidFill>
                        </a:rPr>
                        <a:t>0.05</a:t>
                      </a:r>
                      <a:endParaRPr lang="zh-TW" altLang="en-US" b="0" dirty="0">
                        <a:solidFill>
                          <a:schemeClr val="tx1"/>
                        </a:solidFill>
                      </a:endParaRPr>
                    </a:p>
                  </a:txBody>
                  <a:tcPr anchor="ctr">
                    <a:solidFill>
                      <a:schemeClr val="accent1">
                        <a:lumMod val="20000"/>
                        <a:lumOff val="80000"/>
                      </a:schemeClr>
                    </a:solidFill>
                  </a:tcPr>
                </a:tc>
                <a:tc>
                  <a:txBody>
                    <a:bodyPr/>
                    <a:lstStyle/>
                    <a:p>
                      <a:pPr algn="ctr"/>
                      <a:r>
                        <a:rPr lang="en-US" altLang="zh-TW" b="0" dirty="0">
                          <a:solidFill>
                            <a:schemeClr val="tx1"/>
                          </a:solidFill>
                        </a:rPr>
                        <a:t>0.02</a:t>
                      </a:r>
                      <a:endParaRPr lang="zh-TW" altLang="en-US" b="0" dirty="0">
                        <a:solidFill>
                          <a:schemeClr val="tx1"/>
                        </a:solidFill>
                      </a:endParaRPr>
                    </a:p>
                  </a:txBody>
                  <a:tcPr anchor="ctr">
                    <a:solidFill>
                      <a:schemeClr val="accent1">
                        <a:lumMod val="20000"/>
                        <a:lumOff val="80000"/>
                      </a:schemeClr>
                    </a:solidFill>
                  </a:tcPr>
                </a:tc>
                <a:extLst>
                  <a:ext uri="{0D108BD9-81ED-4DB2-BD59-A6C34878D82A}">
                    <a16:rowId xmlns:a16="http://schemas.microsoft.com/office/drawing/2014/main" val="3115672545"/>
                  </a:ext>
                </a:extLst>
              </a:tr>
            </a:tbl>
          </a:graphicData>
        </a:graphic>
      </p:graphicFrame>
    </p:spTree>
    <p:extLst>
      <p:ext uri="{BB962C8B-B14F-4D97-AF65-F5344CB8AC3E}">
        <p14:creationId xmlns:p14="http://schemas.microsoft.com/office/powerpoint/2010/main" val="35922027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五邊形 32">
            <a:extLst>
              <a:ext uri="{FF2B5EF4-FFF2-40B4-BE49-F238E27FC236}">
                <a16:creationId xmlns:a16="http://schemas.microsoft.com/office/drawing/2014/main" id="{C2B91588-636F-9A37-3F29-CDAF959A7FC3}"/>
              </a:ext>
            </a:extLst>
          </p:cNvPr>
          <p:cNvSpPr/>
          <p:nvPr/>
        </p:nvSpPr>
        <p:spPr>
          <a:xfrm>
            <a:off x="6877049"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研究結論</a:t>
            </a:r>
          </a:p>
        </p:txBody>
      </p:sp>
      <p:sp>
        <p:nvSpPr>
          <p:cNvPr id="34" name="五邊形 33">
            <a:extLst>
              <a:ext uri="{FF2B5EF4-FFF2-40B4-BE49-F238E27FC236}">
                <a16:creationId xmlns:a16="http://schemas.microsoft.com/office/drawing/2014/main" id="{519E6FC6-1A20-5E2E-B170-65CEFBE1BC04}"/>
              </a:ext>
            </a:extLst>
          </p:cNvPr>
          <p:cNvSpPr/>
          <p:nvPr/>
        </p:nvSpPr>
        <p:spPr>
          <a:xfrm>
            <a:off x="4556758" y="6534047"/>
            <a:ext cx="2495551" cy="308610"/>
          </a:xfrm>
          <a:prstGeom prst="homePlate">
            <a:avLst/>
          </a:prstGeom>
          <a:solidFill>
            <a:srgbClr val="00B0F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研究結果與分析</a:t>
            </a:r>
          </a:p>
        </p:txBody>
      </p:sp>
      <p:sp>
        <p:nvSpPr>
          <p:cNvPr id="35" name="五邊形 34">
            <a:extLst>
              <a:ext uri="{FF2B5EF4-FFF2-40B4-BE49-F238E27FC236}">
                <a16:creationId xmlns:a16="http://schemas.microsoft.com/office/drawing/2014/main" id="{4BB9665B-B7A9-6FFA-7250-76B9CF9637CB}"/>
              </a:ext>
            </a:extLst>
          </p:cNvPr>
          <p:cNvSpPr/>
          <p:nvPr/>
        </p:nvSpPr>
        <p:spPr>
          <a:xfrm>
            <a:off x="2282188"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dirty="0">
                <a:solidFill>
                  <a:schemeClr val="bg1"/>
                </a:solidFill>
                <a:latin typeface="+mj-ea"/>
                <a:ea typeface="+mj-ea"/>
              </a:rPr>
              <a:t>研究方法</a:t>
            </a:r>
            <a:endParaRPr kumimoji="1" lang="zh-TW" altLang="en-US" sz="1400" dirty="0"/>
          </a:p>
        </p:txBody>
      </p:sp>
      <p:sp>
        <p:nvSpPr>
          <p:cNvPr id="36" name="五邊形 35">
            <a:extLst>
              <a:ext uri="{FF2B5EF4-FFF2-40B4-BE49-F238E27FC236}">
                <a16:creationId xmlns:a16="http://schemas.microsoft.com/office/drawing/2014/main" id="{3973E6B6-03D1-AD82-9D1F-847D63E2DE45}"/>
              </a:ext>
            </a:extLst>
          </p:cNvPr>
          <p:cNvSpPr/>
          <p:nvPr/>
        </p:nvSpPr>
        <p:spPr>
          <a:xfrm>
            <a:off x="-38102"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研究目的與研究動機</a:t>
            </a:r>
          </a:p>
        </p:txBody>
      </p:sp>
      <p:sp>
        <p:nvSpPr>
          <p:cNvPr id="2" name="投影片編號版面配置區 1">
            <a:extLst>
              <a:ext uri="{FF2B5EF4-FFF2-40B4-BE49-F238E27FC236}">
                <a16:creationId xmlns:a16="http://schemas.microsoft.com/office/drawing/2014/main" id="{4522E4C1-0B2A-9161-6C28-D232A863247D}"/>
              </a:ext>
            </a:extLst>
          </p:cNvPr>
          <p:cNvSpPr>
            <a:spLocks noGrp="1"/>
          </p:cNvSpPr>
          <p:nvPr>
            <p:ph type="sldNum" sz="quarter" idx="12"/>
          </p:nvPr>
        </p:nvSpPr>
        <p:spPr/>
        <p:txBody>
          <a:bodyPr/>
          <a:lstStyle/>
          <a:p>
            <a:fld id="{6D77D3CB-5987-4045-A9DE-313BCFC794EF}" type="slidenum">
              <a:rPr lang="zh-TW" altLang="en-US" smtClean="0"/>
              <a:pPr/>
              <a:t>16</a:t>
            </a:fld>
            <a:endParaRPr lang="zh-TW" altLang="en-US"/>
          </a:p>
        </p:txBody>
      </p:sp>
      <p:sp>
        <p:nvSpPr>
          <p:cNvPr id="3" name="標題 2">
            <a:extLst>
              <a:ext uri="{FF2B5EF4-FFF2-40B4-BE49-F238E27FC236}">
                <a16:creationId xmlns:a16="http://schemas.microsoft.com/office/drawing/2014/main" id="{F90A6037-ACA2-47AD-92DF-BCE82F3398C6}"/>
              </a:ext>
            </a:extLst>
          </p:cNvPr>
          <p:cNvSpPr>
            <a:spLocks noGrp="1"/>
          </p:cNvSpPr>
          <p:nvPr>
            <p:ph type="title"/>
          </p:nvPr>
        </p:nvSpPr>
        <p:spPr/>
        <p:txBody>
          <a:bodyPr>
            <a:normAutofit/>
          </a:bodyPr>
          <a:lstStyle/>
          <a:p>
            <a:r>
              <a:rPr lang="zh-TW" altLang="en-US" sz="2400" dirty="0">
                <a:latin typeface="+mj-ea"/>
              </a:rPr>
              <a:t>超車行為分析</a:t>
            </a:r>
            <a:endParaRPr lang="zh-TW" altLang="en-US" sz="2400" dirty="0"/>
          </a:p>
        </p:txBody>
      </p:sp>
      <p:sp>
        <p:nvSpPr>
          <p:cNvPr id="14" name="矩形 13">
            <a:extLst>
              <a:ext uri="{FF2B5EF4-FFF2-40B4-BE49-F238E27FC236}">
                <a16:creationId xmlns:a16="http://schemas.microsoft.com/office/drawing/2014/main" id="{BC7B0230-E618-462B-8DE5-E06DB1082950}"/>
              </a:ext>
            </a:extLst>
          </p:cNvPr>
          <p:cNvSpPr/>
          <p:nvPr/>
        </p:nvSpPr>
        <p:spPr>
          <a:xfrm>
            <a:off x="0" y="1533427"/>
            <a:ext cx="418542" cy="3743139"/>
          </a:xfrm>
          <a:prstGeom prst="rect">
            <a:avLst/>
          </a:prstGeom>
          <a:solidFill>
            <a:srgbClr val="00549C"/>
          </a:solidFill>
          <a:ln>
            <a:solidFill>
              <a:srgbClr val="0054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400" b="1" dirty="0">
                <a:solidFill>
                  <a:schemeClr val="bg1"/>
                </a:solidFill>
                <a:latin typeface="+mj-ea"/>
                <a:ea typeface="+mj-ea"/>
                <a:cs typeface="Times New Roman" panose="02020603050405020304" pitchFamily="18" charset="0"/>
              </a:rPr>
              <a:t>結果比較</a:t>
            </a:r>
          </a:p>
        </p:txBody>
      </p:sp>
      <p:graphicFrame>
        <p:nvGraphicFramePr>
          <p:cNvPr id="25" name="表格 24">
            <a:extLst>
              <a:ext uri="{FF2B5EF4-FFF2-40B4-BE49-F238E27FC236}">
                <a16:creationId xmlns:a16="http://schemas.microsoft.com/office/drawing/2014/main" id="{FF67E49E-F472-4D53-A355-BB2C17E57F74}"/>
              </a:ext>
            </a:extLst>
          </p:cNvPr>
          <p:cNvGraphicFramePr>
            <a:graphicFrameLocks noGrp="1"/>
          </p:cNvGraphicFramePr>
          <p:nvPr>
            <p:extLst>
              <p:ext uri="{D42A27DB-BD31-4B8C-83A1-F6EECF244321}">
                <p14:modId xmlns:p14="http://schemas.microsoft.com/office/powerpoint/2010/main" val="3473353363"/>
              </p:ext>
            </p:extLst>
          </p:nvPr>
        </p:nvGraphicFramePr>
        <p:xfrm>
          <a:off x="418542" y="1533427"/>
          <a:ext cx="8748169" cy="3743139"/>
        </p:xfrm>
        <a:graphic>
          <a:graphicData uri="http://schemas.openxmlformats.org/drawingml/2006/table">
            <a:tbl>
              <a:tblPr firstRow="1" bandRow="1">
                <a:tableStyleId>{5C22544A-7EE6-4342-B048-85BDC9FD1C3A}</a:tableStyleId>
              </a:tblPr>
              <a:tblGrid>
                <a:gridCol w="1074126">
                  <a:extLst>
                    <a:ext uri="{9D8B030D-6E8A-4147-A177-3AD203B41FA5}">
                      <a16:colId xmlns:a16="http://schemas.microsoft.com/office/drawing/2014/main" val="1979449332"/>
                    </a:ext>
                  </a:extLst>
                </a:gridCol>
                <a:gridCol w="2518232">
                  <a:extLst>
                    <a:ext uri="{9D8B030D-6E8A-4147-A177-3AD203B41FA5}">
                      <a16:colId xmlns:a16="http://schemas.microsoft.com/office/drawing/2014/main" val="881958898"/>
                    </a:ext>
                  </a:extLst>
                </a:gridCol>
                <a:gridCol w="2565971">
                  <a:extLst>
                    <a:ext uri="{9D8B030D-6E8A-4147-A177-3AD203B41FA5}">
                      <a16:colId xmlns:a16="http://schemas.microsoft.com/office/drawing/2014/main" val="875715011"/>
                    </a:ext>
                  </a:extLst>
                </a:gridCol>
                <a:gridCol w="2589840">
                  <a:extLst>
                    <a:ext uri="{9D8B030D-6E8A-4147-A177-3AD203B41FA5}">
                      <a16:colId xmlns:a16="http://schemas.microsoft.com/office/drawing/2014/main" val="2595582419"/>
                    </a:ext>
                  </a:extLst>
                </a:gridCol>
              </a:tblGrid>
              <a:tr h="40894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200" b="1" kern="1200" dirty="0">
                          <a:solidFill>
                            <a:schemeClr val="bg1"/>
                          </a:solidFill>
                          <a:latin typeface="+mj-ea"/>
                          <a:ea typeface="+mn-ea"/>
                          <a:cs typeface="Times New Roman" panose="02020603050405020304" pitchFamily="18" charset="0"/>
                        </a:rPr>
                        <a:t>可接受風險</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p>
                      <a:pPr algn="ctr"/>
                      <a:r>
                        <a:rPr lang="en-US" altLang="zh-TW" sz="1200" b="1" dirty="0">
                          <a:solidFill>
                            <a:schemeClr val="bg1"/>
                          </a:solidFill>
                          <a:latin typeface="+mj-ea"/>
                          <a:ea typeface="+mj-ea"/>
                          <a:cs typeface="Times New Roman" panose="02020603050405020304" pitchFamily="18" charset="0"/>
                        </a:rPr>
                        <a:t>0.1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j-ea"/>
                          <a:ea typeface="+mn-ea"/>
                          <a:cs typeface="Times New Roman" panose="02020603050405020304" pitchFamily="18" charset="0"/>
                        </a:rPr>
                        <a:t>0.05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j-ea"/>
                          <a:ea typeface="+mn-ea"/>
                          <a:cs typeface="Times New Roman" panose="02020603050405020304" pitchFamily="18" charset="0"/>
                        </a:rPr>
                        <a:t>0.02</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F0"/>
                    </a:solidFill>
                  </a:tcPr>
                </a:tc>
                <a:extLst>
                  <a:ext uri="{0D108BD9-81ED-4DB2-BD59-A6C34878D82A}">
                    <a16:rowId xmlns:a16="http://schemas.microsoft.com/office/drawing/2014/main" val="391012500"/>
                  </a:ext>
                </a:extLst>
              </a:tr>
              <a:tr h="8210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超車結果</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超車時車距過小導致後車追撞，</a:t>
                      </a:r>
                      <a:endParaRPr lang="en-US" altLang="zh-TW" sz="1400" dirty="0">
                        <a:solidFill>
                          <a:schemeClr val="tx1"/>
                        </a:solidFill>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碰撞車輛速差</a:t>
                      </a:r>
                      <a:r>
                        <a:rPr lang="en-US" altLang="zh-TW" sz="1400" dirty="0">
                          <a:solidFill>
                            <a:schemeClr val="tx1"/>
                          </a:solidFill>
                        </a:rPr>
                        <a:t>:4.8285(m/s)</a:t>
                      </a:r>
                      <a:endParaRPr lang="zh-TW"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嘗試超車失敗後等所有</a:t>
                      </a:r>
                      <a:endParaRPr lang="en-US" altLang="zh-TW" sz="1400" dirty="0">
                        <a:solidFill>
                          <a:schemeClr val="tx1"/>
                        </a:solidFill>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車輛通過完成超車，</a:t>
                      </a:r>
                      <a:endParaRPr lang="en-US" altLang="zh-TW" sz="1400" dirty="0">
                        <a:solidFill>
                          <a:schemeClr val="tx1"/>
                        </a:solidFill>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完成時間</a:t>
                      </a:r>
                      <a:r>
                        <a:rPr lang="en-US" altLang="zh-TW" sz="1400" dirty="0">
                          <a:solidFill>
                            <a:schemeClr val="tx1"/>
                          </a:solidFill>
                        </a:rPr>
                        <a:t>:14.3s</a:t>
                      </a:r>
                      <a:endParaRPr lang="zh-TW"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在第二及第三台車中間超車，</a:t>
                      </a:r>
                      <a:endParaRPr lang="en-US" altLang="zh-TW" sz="1400" dirty="0">
                        <a:solidFill>
                          <a:schemeClr val="tx1"/>
                        </a:solidFill>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完成時間</a:t>
                      </a:r>
                      <a:r>
                        <a:rPr lang="en-US" altLang="zh-TW" sz="1400" dirty="0">
                          <a:solidFill>
                            <a:schemeClr val="tx1"/>
                          </a:solidFill>
                        </a:rPr>
                        <a:t>:11.5s</a:t>
                      </a:r>
                      <a:endParaRPr lang="zh-TW"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10666335"/>
                  </a:ext>
                </a:extLst>
              </a:tr>
              <a:tr h="251317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0" kern="1200" dirty="0">
                          <a:solidFill>
                            <a:schemeClr val="tx1"/>
                          </a:solidFill>
                          <a:latin typeface="+mj-ea"/>
                          <a:ea typeface="+mn-ea"/>
                          <a:cs typeface="Times New Roman" panose="02020603050405020304" pitchFamily="18" charset="0"/>
                        </a:rPr>
                        <a:t>V-T</a:t>
                      </a:r>
                      <a:r>
                        <a:rPr lang="zh-TW" altLang="en-US" sz="1200" b="0" kern="1200" dirty="0">
                          <a:solidFill>
                            <a:schemeClr val="tx1"/>
                          </a:solidFill>
                          <a:latin typeface="+mj-ea"/>
                          <a:ea typeface="+mn-ea"/>
                          <a:cs typeface="Times New Roman" panose="02020603050405020304" pitchFamily="18" charset="0"/>
                        </a:rPr>
                        <a:t>圖</a:t>
                      </a:r>
                    </a:p>
                    <a:p>
                      <a:pPr algn="ct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algn="ct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05763049"/>
                  </a:ext>
                </a:extLst>
              </a:tr>
            </a:tbl>
          </a:graphicData>
        </a:graphic>
      </p:graphicFrame>
      <p:pic>
        <p:nvPicPr>
          <p:cNvPr id="27" name="圖片 26">
            <a:extLst>
              <a:ext uri="{FF2B5EF4-FFF2-40B4-BE49-F238E27FC236}">
                <a16:creationId xmlns:a16="http://schemas.microsoft.com/office/drawing/2014/main" id="{1D725049-C807-418D-8E38-C2C385F0E560}"/>
              </a:ext>
            </a:extLst>
          </p:cNvPr>
          <p:cNvPicPr>
            <a:picLocks noChangeAspect="1"/>
          </p:cNvPicPr>
          <p:nvPr/>
        </p:nvPicPr>
        <p:blipFill>
          <a:blip r:embed="rId3"/>
          <a:stretch>
            <a:fillRect/>
          </a:stretch>
        </p:blipFill>
        <p:spPr>
          <a:xfrm>
            <a:off x="1633985" y="2787542"/>
            <a:ext cx="2232046" cy="2398186"/>
          </a:xfrm>
          <a:prstGeom prst="rect">
            <a:avLst/>
          </a:prstGeom>
        </p:spPr>
      </p:pic>
      <p:pic>
        <p:nvPicPr>
          <p:cNvPr id="29" name="圖片 28">
            <a:extLst>
              <a:ext uri="{FF2B5EF4-FFF2-40B4-BE49-F238E27FC236}">
                <a16:creationId xmlns:a16="http://schemas.microsoft.com/office/drawing/2014/main" id="{F921D8B8-6006-4012-86A7-CF13C4772EA0}"/>
              </a:ext>
            </a:extLst>
          </p:cNvPr>
          <p:cNvPicPr>
            <a:picLocks noChangeAspect="1"/>
          </p:cNvPicPr>
          <p:nvPr/>
        </p:nvPicPr>
        <p:blipFill>
          <a:blip r:embed="rId4"/>
          <a:stretch>
            <a:fillRect/>
          </a:stretch>
        </p:blipFill>
        <p:spPr>
          <a:xfrm>
            <a:off x="4084999" y="3407548"/>
            <a:ext cx="2402180" cy="1154151"/>
          </a:xfrm>
          <a:prstGeom prst="rect">
            <a:avLst/>
          </a:prstGeom>
        </p:spPr>
      </p:pic>
      <p:pic>
        <p:nvPicPr>
          <p:cNvPr id="31" name="圖片 30">
            <a:extLst>
              <a:ext uri="{FF2B5EF4-FFF2-40B4-BE49-F238E27FC236}">
                <a16:creationId xmlns:a16="http://schemas.microsoft.com/office/drawing/2014/main" id="{1D7BD09D-A690-4333-AC80-3D6F63369A31}"/>
              </a:ext>
            </a:extLst>
          </p:cNvPr>
          <p:cNvPicPr>
            <a:picLocks noChangeAspect="1"/>
          </p:cNvPicPr>
          <p:nvPr/>
        </p:nvPicPr>
        <p:blipFill>
          <a:blip r:embed="rId5"/>
          <a:stretch>
            <a:fillRect/>
          </a:stretch>
        </p:blipFill>
        <p:spPr>
          <a:xfrm>
            <a:off x="6625855" y="3207252"/>
            <a:ext cx="2402179" cy="1441308"/>
          </a:xfrm>
          <a:prstGeom prst="rect">
            <a:avLst/>
          </a:prstGeom>
        </p:spPr>
      </p:pic>
      <p:sp>
        <p:nvSpPr>
          <p:cNvPr id="37" name="文字方塊 36">
            <a:extLst>
              <a:ext uri="{FF2B5EF4-FFF2-40B4-BE49-F238E27FC236}">
                <a16:creationId xmlns:a16="http://schemas.microsoft.com/office/drawing/2014/main" id="{5272459A-A5CD-4EBE-9324-E837E231C9B4}"/>
              </a:ext>
            </a:extLst>
          </p:cNvPr>
          <p:cNvSpPr txBox="1"/>
          <p:nvPr/>
        </p:nvSpPr>
        <p:spPr>
          <a:xfrm>
            <a:off x="38102" y="884638"/>
            <a:ext cx="4153701" cy="369332"/>
          </a:xfrm>
          <a:prstGeom prst="rect">
            <a:avLst/>
          </a:prstGeom>
          <a:noFill/>
        </p:spPr>
        <p:txBody>
          <a:bodyPr wrap="none" rtlCol="0">
            <a:spAutoFit/>
          </a:bodyPr>
          <a:lstStyle/>
          <a:p>
            <a:pPr marL="285750" indent="-285750">
              <a:buFont typeface="Arial" panose="020B0604020202020204" pitchFamily="34" charset="0"/>
              <a:buChar char="•"/>
            </a:pPr>
            <a:r>
              <a:rPr lang="zh-TW" altLang="en-US" dirty="0"/>
              <a:t>快車道車速</a:t>
            </a:r>
            <a:r>
              <a:rPr lang="en-US" altLang="zh-TW" dirty="0"/>
              <a:t>55kmh</a:t>
            </a:r>
            <a:r>
              <a:rPr lang="zh-TW" altLang="en-US" dirty="0"/>
              <a:t>，快車道車距</a:t>
            </a:r>
            <a:r>
              <a:rPr lang="en-US" altLang="zh-TW" dirty="0"/>
              <a:t>10m</a:t>
            </a:r>
            <a:endParaRPr lang="zh-TW" altLang="en-US" dirty="0"/>
          </a:p>
        </p:txBody>
      </p:sp>
    </p:spTree>
    <p:extLst>
      <p:ext uri="{BB962C8B-B14F-4D97-AF65-F5344CB8AC3E}">
        <p14:creationId xmlns:p14="http://schemas.microsoft.com/office/powerpoint/2010/main" val="21590296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五邊形 32">
            <a:extLst>
              <a:ext uri="{FF2B5EF4-FFF2-40B4-BE49-F238E27FC236}">
                <a16:creationId xmlns:a16="http://schemas.microsoft.com/office/drawing/2014/main" id="{C2B91588-636F-9A37-3F29-CDAF959A7FC3}"/>
              </a:ext>
            </a:extLst>
          </p:cNvPr>
          <p:cNvSpPr/>
          <p:nvPr/>
        </p:nvSpPr>
        <p:spPr>
          <a:xfrm>
            <a:off x="6877049"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研究結論</a:t>
            </a:r>
          </a:p>
        </p:txBody>
      </p:sp>
      <p:sp>
        <p:nvSpPr>
          <p:cNvPr id="34" name="五邊形 33">
            <a:extLst>
              <a:ext uri="{FF2B5EF4-FFF2-40B4-BE49-F238E27FC236}">
                <a16:creationId xmlns:a16="http://schemas.microsoft.com/office/drawing/2014/main" id="{519E6FC6-1A20-5E2E-B170-65CEFBE1BC04}"/>
              </a:ext>
            </a:extLst>
          </p:cNvPr>
          <p:cNvSpPr/>
          <p:nvPr/>
        </p:nvSpPr>
        <p:spPr>
          <a:xfrm>
            <a:off x="4556758" y="6534047"/>
            <a:ext cx="2495551" cy="308610"/>
          </a:xfrm>
          <a:prstGeom prst="homePlate">
            <a:avLst/>
          </a:prstGeom>
          <a:solidFill>
            <a:srgbClr val="00B0F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研究結果與分析</a:t>
            </a:r>
          </a:p>
        </p:txBody>
      </p:sp>
      <p:sp>
        <p:nvSpPr>
          <p:cNvPr id="35" name="五邊形 34">
            <a:extLst>
              <a:ext uri="{FF2B5EF4-FFF2-40B4-BE49-F238E27FC236}">
                <a16:creationId xmlns:a16="http://schemas.microsoft.com/office/drawing/2014/main" id="{4BB9665B-B7A9-6FFA-7250-76B9CF9637CB}"/>
              </a:ext>
            </a:extLst>
          </p:cNvPr>
          <p:cNvSpPr/>
          <p:nvPr/>
        </p:nvSpPr>
        <p:spPr>
          <a:xfrm>
            <a:off x="2282188"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dirty="0">
                <a:solidFill>
                  <a:schemeClr val="bg1"/>
                </a:solidFill>
                <a:latin typeface="+mj-ea"/>
                <a:ea typeface="+mj-ea"/>
              </a:rPr>
              <a:t>研究方法</a:t>
            </a:r>
            <a:endParaRPr kumimoji="1" lang="zh-TW" altLang="en-US" sz="1400" dirty="0"/>
          </a:p>
        </p:txBody>
      </p:sp>
      <p:sp>
        <p:nvSpPr>
          <p:cNvPr id="36" name="五邊形 35">
            <a:extLst>
              <a:ext uri="{FF2B5EF4-FFF2-40B4-BE49-F238E27FC236}">
                <a16:creationId xmlns:a16="http://schemas.microsoft.com/office/drawing/2014/main" id="{3973E6B6-03D1-AD82-9D1F-847D63E2DE45}"/>
              </a:ext>
            </a:extLst>
          </p:cNvPr>
          <p:cNvSpPr/>
          <p:nvPr/>
        </p:nvSpPr>
        <p:spPr>
          <a:xfrm>
            <a:off x="-38102"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研究目的與研究動機</a:t>
            </a:r>
          </a:p>
        </p:txBody>
      </p:sp>
      <p:sp>
        <p:nvSpPr>
          <p:cNvPr id="2" name="投影片編號版面配置區 1">
            <a:extLst>
              <a:ext uri="{FF2B5EF4-FFF2-40B4-BE49-F238E27FC236}">
                <a16:creationId xmlns:a16="http://schemas.microsoft.com/office/drawing/2014/main" id="{4522E4C1-0B2A-9161-6C28-D232A863247D}"/>
              </a:ext>
            </a:extLst>
          </p:cNvPr>
          <p:cNvSpPr>
            <a:spLocks noGrp="1"/>
          </p:cNvSpPr>
          <p:nvPr>
            <p:ph type="sldNum" sz="quarter" idx="12"/>
          </p:nvPr>
        </p:nvSpPr>
        <p:spPr/>
        <p:txBody>
          <a:bodyPr/>
          <a:lstStyle/>
          <a:p>
            <a:fld id="{6D77D3CB-5987-4045-A9DE-313BCFC794EF}" type="slidenum">
              <a:rPr lang="zh-TW" altLang="en-US" smtClean="0"/>
              <a:pPr/>
              <a:t>17</a:t>
            </a:fld>
            <a:endParaRPr lang="zh-TW" altLang="en-US"/>
          </a:p>
        </p:txBody>
      </p:sp>
      <p:sp>
        <p:nvSpPr>
          <p:cNvPr id="3" name="標題 2">
            <a:extLst>
              <a:ext uri="{FF2B5EF4-FFF2-40B4-BE49-F238E27FC236}">
                <a16:creationId xmlns:a16="http://schemas.microsoft.com/office/drawing/2014/main" id="{CEB88021-C43F-4096-A42E-9BDF777CF8ED}"/>
              </a:ext>
            </a:extLst>
          </p:cNvPr>
          <p:cNvSpPr>
            <a:spLocks noGrp="1"/>
          </p:cNvSpPr>
          <p:nvPr>
            <p:ph type="title"/>
          </p:nvPr>
        </p:nvSpPr>
        <p:spPr/>
        <p:txBody>
          <a:bodyPr>
            <a:normAutofit/>
          </a:bodyPr>
          <a:lstStyle/>
          <a:p>
            <a:r>
              <a:rPr lang="zh-TW" altLang="en-US" sz="2400" dirty="0">
                <a:latin typeface="+mj-ea"/>
              </a:rPr>
              <a:t>超車行為分析</a:t>
            </a:r>
            <a:endParaRPr lang="zh-TW" altLang="en-US" sz="2400" dirty="0"/>
          </a:p>
        </p:txBody>
      </p:sp>
      <p:graphicFrame>
        <p:nvGraphicFramePr>
          <p:cNvPr id="15" name="表格 14">
            <a:extLst>
              <a:ext uri="{FF2B5EF4-FFF2-40B4-BE49-F238E27FC236}">
                <a16:creationId xmlns:a16="http://schemas.microsoft.com/office/drawing/2014/main" id="{6E2BF359-34FD-48C8-9531-C930A5B55F49}"/>
              </a:ext>
            </a:extLst>
          </p:cNvPr>
          <p:cNvGraphicFramePr>
            <a:graphicFrameLocks noGrp="1"/>
          </p:cNvGraphicFramePr>
          <p:nvPr>
            <p:extLst>
              <p:ext uri="{D42A27DB-BD31-4B8C-83A1-F6EECF244321}">
                <p14:modId xmlns:p14="http://schemas.microsoft.com/office/powerpoint/2010/main" val="1292572534"/>
              </p:ext>
            </p:extLst>
          </p:nvPr>
        </p:nvGraphicFramePr>
        <p:xfrm>
          <a:off x="445298" y="1418621"/>
          <a:ext cx="8612444" cy="3922511"/>
        </p:xfrm>
        <a:graphic>
          <a:graphicData uri="http://schemas.openxmlformats.org/drawingml/2006/table">
            <a:tbl>
              <a:tblPr firstRow="1" bandRow="1">
                <a:tableStyleId>{5C22544A-7EE6-4342-B048-85BDC9FD1C3A}</a:tableStyleId>
              </a:tblPr>
              <a:tblGrid>
                <a:gridCol w="1057462">
                  <a:extLst>
                    <a:ext uri="{9D8B030D-6E8A-4147-A177-3AD203B41FA5}">
                      <a16:colId xmlns:a16="http://schemas.microsoft.com/office/drawing/2014/main" val="1979449332"/>
                    </a:ext>
                  </a:extLst>
                </a:gridCol>
                <a:gridCol w="2571699">
                  <a:extLst>
                    <a:ext uri="{9D8B030D-6E8A-4147-A177-3AD203B41FA5}">
                      <a16:colId xmlns:a16="http://schemas.microsoft.com/office/drawing/2014/main" val="881958898"/>
                    </a:ext>
                  </a:extLst>
                </a:gridCol>
                <a:gridCol w="2764941">
                  <a:extLst>
                    <a:ext uri="{9D8B030D-6E8A-4147-A177-3AD203B41FA5}">
                      <a16:colId xmlns:a16="http://schemas.microsoft.com/office/drawing/2014/main" val="875715011"/>
                    </a:ext>
                  </a:extLst>
                </a:gridCol>
                <a:gridCol w="2218342">
                  <a:extLst>
                    <a:ext uri="{9D8B030D-6E8A-4147-A177-3AD203B41FA5}">
                      <a16:colId xmlns:a16="http://schemas.microsoft.com/office/drawing/2014/main" val="2595582419"/>
                    </a:ext>
                  </a:extLst>
                </a:gridCol>
              </a:tblGrid>
              <a:tr h="3814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200" b="1" kern="1200" dirty="0">
                          <a:solidFill>
                            <a:schemeClr val="bg1"/>
                          </a:solidFill>
                          <a:latin typeface="+mj-ea"/>
                          <a:ea typeface="+mn-ea"/>
                          <a:cs typeface="Times New Roman" panose="02020603050405020304" pitchFamily="18" charset="0"/>
                        </a:rPr>
                        <a:t>可接受風險</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US" altLang="zh-TW" sz="1200" b="1" dirty="0">
                          <a:solidFill>
                            <a:schemeClr val="bg1"/>
                          </a:solidFill>
                          <a:latin typeface="+mj-ea"/>
                          <a:ea typeface="+mj-ea"/>
                          <a:cs typeface="Times New Roman" panose="02020603050405020304" pitchFamily="18" charset="0"/>
                        </a:rPr>
                        <a:t>0.1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a:solidFill>
                            <a:schemeClr val="bg1"/>
                          </a:solidFill>
                          <a:latin typeface="+mj-ea"/>
                          <a:ea typeface="+mn-ea"/>
                          <a:cs typeface="Times New Roman" panose="02020603050405020304" pitchFamily="18" charset="0"/>
                        </a:rPr>
                        <a:t>0.05</a:t>
                      </a:r>
                      <a:endParaRPr lang="en-US" altLang="zh-TW" sz="1200" b="1" kern="1200" dirty="0">
                        <a:solidFill>
                          <a:schemeClr val="bg1"/>
                        </a:solidFill>
                        <a:latin typeface="+mj-ea"/>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a:solidFill>
                            <a:schemeClr val="bg1"/>
                          </a:solidFill>
                          <a:latin typeface="+mj-ea"/>
                          <a:ea typeface="+mn-ea"/>
                          <a:cs typeface="Times New Roman" panose="02020603050405020304" pitchFamily="18" charset="0"/>
                        </a:rPr>
                        <a:t>0.02</a:t>
                      </a:r>
                      <a:endParaRPr lang="en-US" altLang="zh-TW" sz="1200" b="1" kern="1200" dirty="0">
                        <a:solidFill>
                          <a:schemeClr val="bg1"/>
                        </a:solidFill>
                        <a:latin typeface="+mj-ea"/>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extLst>
                  <a:ext uri="{0D108BD9-81ED-4DB2-BD59-A6C34878D82A}">
                    <a16:rowId xmlns:a16="http://schemas.microsoft.com/office/drawing/2014/main" val="391012500"/>
                  </a:ext>
                </a:extLst>
              </a:tr>
              <a:tr h="54943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超車結果</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在第二及第三台車中間超車</a:t>
                      </a:r>
                      <a:endParaRPr lang="en-US" altLang="zh-TW" sz="1400" dirty="0">
                        <a:solidFill>
                          <a:schemeClr val="tx1"/>
                        </a:solidFill>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完成時間</a:t>
                      </a:r>
                      <a:r>
                        <a:rPr lang="en-US" altLang="zh-TW" sz="1400" dirty="0">
                          <a:solidFill>
                            <a:schemeClr val="tx1"/>
                          </a:solidFill>
                        </a:rPr>
                        <a:t>9.3(s)</a:t>
                      </a:r>
                      <a:endParaRPr lang="zh-TW"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在第二及第三台車中間超車</a:t>
                      </a:r>
                      <a:endParaRPr lang="en-US" altLang="zh-TW" sz="1400" dirty="0">
                        <a:solidFill>
                          <a:schemeClr val="tx1"/>
                        </a:solidFill>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完成時間</a:t>
                      </a:r>
                      <a:r>
                        <a:rPr lang="en-US" altLang="zh-TW" sz="1400" dirty="0">
                          <a:solidFill>
                            <a:schemeClr val="tx1"/>
                          </a:solidFill>
                        </a:rPr>
                        <a:t>9.7(s)</a:t>
                      </a:r>
                      <a:endParaRPr lang="zh-TW"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遭第三台車追撞，</a:t>
                      </a:r>
                      <a:endParaRPr lang="en-US" altLang="zh-TW" sz="1400" dirty="0">
                        <a:solidFill>
                          <a:schemeClr val="tx1"/>
                        </a:solidFill>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碰撞速差</a:t>
                      </a:r>
                      <a:r>
                        <a:rPr lang="en-US" altLang="zh-TW" sz="1400" dirty="0">
                          <a:solidFill>
                            <a:schemeClr val="tx1"/>
                          </a:solidFill>
                        </a:rPr>
                        <a:t>:0.3934(m/s)</a:t>
                      </a:r>
                      <a:endParaRPr lang="zh-TW"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10666335"/>
                  </a:ext>
                </a:extLst>
              </a:tr>
              <a:tr h="299160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0" kern="1200" dirty="0">
                          <a:solidFill>
                            <a:schemeClr val="tx1"/>
                          </a:solidFill>
                          <a:latin typeface="+mj-ea"/>
                          <a:ea typeface="+mn-ea"/>
                          <a:cs typeface="Times New Roman" panose="02020603050405020304" pitchFamily="18" charset="0"/>
                        </a:rPr>
                        <a:t>V-T</a:t>
                      </a:r>
                      <a:r>
                        <a:rPr lang="zh-TW" altLang="en-US" sz="1200" b="0" kern="1200" dirty="0">
                          <a:solidFill>
                            <a:schemeClr val="tx1"/>
                          </a:solidFill>
                          <a:latin typeface="+mj-ea"/>
                          <a:ea typeface="+mn-ea"/>
                          <a:cs typeface="Times New Roman" panose="02020603050405020304" pitchFamily="18" charset="0"/>
                        </a:rPr>
                        <a:t>圖</a:t>
                      </a:r>
                    </a:p>
                    <a:p>
                      <a:pPr algn="ct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accent1">
                        <a:lumMod val="40000"/>
                        <a:lumOff val="60000"/>
                      </a:schemeClr>
                    </a:solidFill>
                  </a:tcPr>
                </a:tc>
                <a:tc>
                  <a:txBody>
                    <a:bodyPr/>
                    <a:lstStyle/>
                    <a:p>
                      <a:pPr algn="ct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805763049"/>
                  </a:ext>
                </a:extLst>
              </a:tr>
            </a:tbl>
          </a:graphicData>
        </a:graphic>
      </p:graphicFrame>
      <p:sp>
        <p:nvSpPr>
          <p:cNvPr id="16" name="矩形 15">
            <a:extLst>
              <a:ext uri="{FF2B5EF4-FFF2-40B4-BE49-F238E27FC236}">
                <a16:creationId xmlns:a16="http://schemas.microsoft.com/office/drawing/2014/main" id="{6C3CCC36-5B3B-4292-8113-C438E52D48A5}"/>
              </a:ext>
            </a:extLst>
          </p:cNvPr>
          <p:cNvSpPr/>
          <p:nvPr/>
        </p:nvSpPr>
        <p:spPr>
          <a:xfrm>
            <a:off x="26756" y="1418620"/>
            <a:ext cx="418542" cy="3922512"/>
          </a:xfrm>
          <a:prstGeom prst="rect">
            <a:avLst/>
          </a:prstGeom>
          <a:solidFill>
            <a:srgbClr val="00549C"/>
          </a:solidFill>
          <a:ln>
            <a:solidFill>
              <a:srgbClr val="0054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400" b="1" dirty="0">
                <a:solidFill>
                  <a:schemeClr val="bg1"/>
                </a:solidFill>
                <a:latin typeface="+mj-ea"/>
                <a:ea typeface="+mj-ea"/>
                <a:cs typeface="Times New Roman" panose="02020603050405020304" pitchFamily="18" charset="0"/>
              </a:rPr>
              <a:t>結果比較</a:t>
            </a:r>
          </a:p>
        </p:txBody>
      </p:sp>
      <p:pic>
        <p:nvPicPr>
          <p:cNvPr id="17" name="圖片 16">
            <a:extLst>
              <a:ext uri="{FF2B5EF4-FFF2-40B4-BE49-F238E27FC236}">
                <a16:creationId xmlns:a16="http://schemas.microsoft.com/office/drawing/2014/main" id="{9E07FDED-D536-4F2E-8CB0-34A3E6BB540D}"/>
              </a:ext>
            </a:extLst>
          </p:cNvPr>
          <p:cNvPicPr>
            <a:picLocks noChangeAspect="1"/>
          </p:cNvPicPr>
          <p:nvPr/>
        </p:nvPicPr>
        <p:blipFill>
          <a:blip r:embed="rId3"/>
          <a:stretch>
            <a:fillRect/>
          </a:stretch>
        </p:blipFill>
        <p:spPr>
          <a:xfrm>
            <a:off x="1588847" y="3033516"/>
            <a:ext cx="2418375" cy="1347380"/>
          </a:xfrm>
          <a:prstGeom prst="rect">
            <a:avLst/>
          </a:prstGeom>
        </p:spPr>
      </p:pic>
      <p:pic>
        <p:nvPicPr>
          <p:cNvPr id="18" name="圖片 17">
            <a:extLst>
              <a:ext uri="{FF2B5EF4-FFF2-40B4-BE49-F238E27FC236}">
                <a16:creationId xmlns:a16="http://schemas.microsoft.com/office/drawing/2014/main" id="{3F6CDB60-2E94-4317-93F6-C9A79FD0203B}"/>
              </a:ext>
            </a:extLst>
          </p:cNvPr>
          <p:cNvPicPr>
            <a:picLocks noChangeAspect="1"/>
          </p:cNvPicPr>
          <p:nvPr/>
        </p:nvPicPr>
        <p:blipFill>
          <a:blip r:embed="rId4"/>
          <a:stretch>
            <a:fillRect/>
          </a:stretch>
        </p:blipFill>
        <p:spPr>
          <a:xfrm>
            <a:off x="4208045" y="2811635"/>
            <a:ext cx="2579733" cy="1791141"/>
          </a:xfrm>
          <a:prstGeom prst="rect">
            <a:avLst/>
          </a:prstGeom>
        </p:spPr>
      </p:pic>
      <p:pic>
        <p:nvPicPr>
          <p:cNvPr id="19" name="圖片 18">
            <a:extLst>
              <a:ext uri="{FF2B5EF4-FFF2-40B4-BE49-F238E27FC236}">
                <a16:creationId xmlns:a16="http://schemas.microsoft.com/office/drawing/2014/main" id="{78F20833-208B-4BC8-A3A9-EA7C51130FC6}"/>
              </a:ext>
            </a:extLst>
          </p:cNvPr>
          <p:cNvPicPr>
            <a:picLocks noChangeAspect="1"/>
          </p:cNvPicPr>
          <p:nvPr/>
        </p:nvPicPr>
        <p:blipFill>
          <a:blip r:embed="rId5"/>
          <a:stretch>
            <a:fillRect/>
          </a:stretch>
        </p:blipFill>
        <p:spPr>
          <a:xfrm>
            <a:off x="7095150" y="2506789"/>
            <a:ext cx="1695587" cy="2400831"/>
          </a:xfrm>
          <a:prstGeom prst="rect">
            <a:avLst/>
          </a:prstGeom>
        </p:spPr>
      </p:pic>
      <p:sp>
        <p:nvSpPr>
          <p:cNvPr id="20" name="文字方塊 19">
            <a:extLst>
              <a:ext uri="{FF2B5EF4-FFF2-40B4-BE49-F238E27FC236}">
                <a16:creationId xmlns:a16="http://schemas.microsoft.com/office/drawing/2014/main" id="{06AAF002-DE07-4017-AAF6-D82D3F63A6DC}"/>
              </a:ext>
            </a:extLst>
          </p:cNvPr>
          <p:cNvSpPr txBox="1"/>
          <p:nvPr/>
        </p:nvSpPr>
        <p:spPr>
          <a:xfrm>
            <a:off x="-38102" y="884638"/>
            <a:ext cx="4153701" cy="369332"/>
          </a:xfrm>
          <a:prstGeom prst="rect">
            <a:avLst/>
          </a:prstGeom>
          <a:noFill/>
        </p:spPr>
        <p:txBody>
          <a:bodyPr wrap="none" rtlCol="0">
            <a:spAutoFit/>
          </a:bodyPr>
          <a:lstStyle/>
          <a:p>
            <a:pPr marL="285750" indent="-285750">
              <a:buFont typeface="Arial" panose="020B0604020202020204" pitchFamily="34" charset="0"/>
              <a:buChar char="•"/>
            </a:pPr>
            <a:r>
              <a:rPr lang="zh-TW" altLang="en-US" dirty="0"/>
              <a:t>快車道車速</a:t>
            </a:r>
            <a:r>
              <a:rPr lang="en-US" altLang="zh-TW" dirty="0"/>
              <a:t>60kmh</a:t>
            </a:r>
            <a:r>
              <a:rPr lang="zh-TW" altLang="en-US" dirty="0"/>
              <a:t>，快車道車距</a:t>
            </a:r>
            <a:r>
              <a:rPr lang="en-US" altLang="zh-TW" dirty="0"/>
              <a:t>10m</a:t>
            </a:r>
            <a:endParaRPr lang="zh-TW" altLang="en-US" dirty="0"/>
          </a:p>
        </p:txBody>
      </p:sp>
      <p:sp>
        <p:nvSpPr>
          <p:cNvPr id="22" name="矩形: 圓角 21">
            <a:extLst>
              <a:ext uri="{FF2B5EF4-FFF2-40B4-BE49-F238E27FC236}">
                <a16:creationId xmlns:a16="http://schemas.microsoft.com/office/drawing/2014/main" id="{104CF0F8-F4AD-4A3B-A094-709329F0395A}"/>
              </a:ext>
            </a:extLst>
          </p:cNvPr>
          <p:cNvSpPr/>
          <p:nvPr/>
        </p:nvSpPr>
        <p:spPr>
          <a:xfrm>
            <a:off x="56507" y="5505782"/>
            <a:ext cx="9001235" cy="863615"/>
          </a:xfrm>
          <a:prstGeom prst="roundRect">
            <a:avLst/>
          </a:prstGeom>
          <a:noFill/>
          <a:ln w="76200">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TW" altLang="en-US" dirty="0">
                <a:solidFill>
                  <a:schemeClr val="tx1"/>
                </a:solidFill>
              </a:rPr>
              <a:t>車輛間行為保守或激進會影響快車的超車時機，在不同可接受風險下，皆可能導致不同駕駛決策行為。因此比起以保守行駛，更應該根據環境調整可接受風險。</a:t>
            </a:r>
          </a:p>
        </p:txBody>
      </p:sp>
    </p:spTree>
    <p:extLst>
      <p:ext uri="{BB962C8B-B14F-4D97-AF65-F5344CB8AC3E}">
        <p14:creationId xmlns:p14="http://schemas.microsoft.com/office/powerpoint/2010/main" val="10081880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五邊形 32">
            <a:extLst>
              <a:ext uri="{FF2B5EF4-FFF2-40B4-BE49-F238E27FC236}">
                <a16:creationId xmlns:a16="http://schemas.microsoft.com/office/drawing/2014/main" id="{C2B91588-636F-9A37-3F29-CDAF959A7FC3}"/>
              </a:ext>
            </a:extLst>
          </p:cNvPr>
          <p:cNvSpPr/>
          <p:nvPr/>
        </p:nvSpPr>
        <p:spPr>
          <a:xfrm>
            <a:off x="6877049"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研究結論</a:t>
            </a:r>
          </a:p>
        </p:txBody>
      </p:sp>
      <p:sp>
        <p:nvSpPr>
          <p:cNvPr id="34" name="五邊形 33">
            <a:extLst>
              <a:ext uri="{FF2B5EF4-FFF2-40B4-BE49-F238E27FC236}">
                <a16:creationId xmlns:a16="http://schemas.microsoft.com/office/drawing/2014/main" id="{519E6FC6-1A20-5E2E-B170-65CEFBE1BC04}"/>
              </a:ext>
            </a:extLst>
          </p:cNvPr>
          <p:cNvSpPr/>
          <p:nvPr/>
        </p:nvSpPr>
        <p:spPr>
          <a:xfrm>
            <a:off x="4556758" y="6534047"/>
            <a:ext cx="2495551" cy="308610"/>
          </a:xfrm>
          <a:prstGeom prst="homePlate">
            <a:avLst/>
          </a:prstGeom>
          <a:solidFill>
            <a:srgbClr val="00B0F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研究結果與分析</a:t>
            </a:r>
          </a:p>
        </p:txBody>
      </p:sp>
      <p:sp>
        <p:nvSpPr>
          <p:cNvPr id="35" name="五邊形 34">
            <a:extLst>
              <a:ext uri="{FF2B5EF4-FFF2-40B4-BE49-F238E27FC236}">
                <a16:creationId xmlns:a16="http://schemas.microsoft.com/office/drawing/2014/main" id="{4BB9665B-B7A9-6FFA-7250-76B9CF9637CB}"/>
              </a:ext>
            </a:extLst>
          </p:cNvPr>
          <p:cNvSpPr/>
          <p:nvPr/>
        </p:nvSpPr>
        <p:spPr>
          <a:xfrm>
            <a:off x="2282188"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dirty="0">
                <a:solidFill>
                  <a:schemeClr val="bg1"/>
                </a:solidFill>
                <a:latin typeface="+mj-ea"/>
                <a:ea typeface="+mj-ea"/>
              </a:rPr>
              <a:t>研究方法</a:t>
            </a:r>
            <a:endParaRPr kumimoji="1" lang="zh-TW" altLang="en-US" sz="1400" dirty="0"/>
          </a:p>
        </p:txBody>
      </p:sp>
      <p:sp>
        <p:nvSpPr>
          <p:cNvPr id="36" name="五邊形 35">
            <a:extLst>
              <a:ext uri="{FF2B5EF4-FFF2-40B4-BE49-F238E27FC236}">
                <a16:creationId xmlns:a16="http://schemas.microsoft.com/office/drawing/2014/main" id="{3973E6B6-03D1-AD82-9D1F-847D63E2DE45}"/>
              </a:ext>
            </a:extLst>
          </p:cNvPr>
          <p:cNvSpPr/>
          <p:nvPr/>
        </p:nvSpPr>
        <p:spPr>
          <a:xfrm>
            <a:off x="-38102"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研究目的與研究動機</a:t>
            </a:r>
          </a:p>
        </p:txBody>
      </p:sp>
      <p:sp>
        <p:nvSpPr>
          <p:cNvPr id="2" name="投影片編號版面配置區 1">
            <a:extLst>
              <a:ext uri="{FF2B5EF4-FFF2-40B4-BE49-F238E27FC236}">
                <a16:creationId xmlns:a16="http://schemas.microsoft.com/office/drawing/2014/main" id="{FC430931-5882-0DFD-EA95-85FEA01D7614}"/>
              </a:ext>
            </a:extLst>
          </p:cNvPr>
          <p:cNvSpPr>
            <a:spLocks noGrp="1"/>
          </p:cNvSpPr>
          <p:nvPr>
            <p:ph type="sldNum" sz="quarter" idx="12"/>
          </p:nvPr>
        </p:nvSpPr>
        <p:spPr/>
        <p:txBody>
          <a:bodyPr/>
          <a:lstStyle/>
          <a:p>
            <a:fld id="{6D77D3CB-5987-4045-A9DE-313BCFC794EF}" type="slidenum">
              <a:rPr lang="zh-TW" altLang="en-US" smtClean="0"/>
              <a:pPr/>
              <a:t>18</a:t>
            </a:fld>
            <a:endParaRPr lang="zh-TW" altLang="en-US"/>
          </a:p>
        </p:txBody>
      </p:sp>
      <p:sp>
        <p:nvSpPr>
          <p:cNvPr id="3" name="標題 2">
            <a:extLst>
              <a:ext uri="{FF2B5EF4-FFF2-40B4-BE49-F238E27FC236}">
                <a16:creationId xmlns:a16="http://schemas.microsoft.com/office/drawing/2014/main" id="{1E9F339D-5B93-40F5-842F-725A4581E0EE}"/>
              </a:ext>
            </a:extLst>
          </p:cNvPr>
          <p:cNvSpPr>
            <a:spLocks noGrp="1"/>
          </p:cNvSpPr>
          <p:nvPr>
            <p:ph type="title"/>
          </p:nvPr>
        </p:nvSpPr>
        <p:spPr/>
        <p:txBody>
          <a:bodyPr>
            <a:normAutofit/>
          </a:bodyPr>
          <a:lstStyle/>
          <a:p>
            <a:r>
              <a:rPr lang="zh-TW" altLang="en-US" sz="2700" dirty="0">
                <a:ea typeface="+mj-lt"/>
                <a:cs typeface="+mj-lt"/>
              </a:rPr>
              <a:t>無保護左轉</a:t>
            </a:r>
            <a:r>
              <a:rPr lang="zh-TW" altLang="zh-TW" sz="2700" dirty="0">
                <a:ea typeface="+mj-lt"/>
                <a:cs typeface="+mj-lt"/>
              </a:rPr>
              <a:t>分析</a:t>
            </a:r>
            <a:r>
              <a:rPr lang="en-US" altLang="zh-TW" sz="2700" dirty="0">
                <a:ea typeface="+mj-lt"/>
                <a:cs typeface="+mj-lt"/>
              </a:rPr>
              <a:t>:</a:t>
            </a:r>
            <a:endParaRPr lang="zh-TW" altLang="en-US" dirty="0"/>
          </a:p>
        </p:txBody>
      </p:sp>
      <p:pic>
        <p:nvPicPr>
          <p:cNvPr id="4" name="圖片 3">
            <a:extLst>
              <a:ext uri="{FF2B5EF4-FFF2-40B4-BE49-F238E27FC236}">
                <a16:creationId xmlns:a16="http://schemas.microsoft.com/office/drawing/2014/main" id="{EE3FEDC6-CE1B-41F5-B9E3-BB3F21512A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835" y="917285"/>
            <a:ext cx="3070989" cy="5582783"/>
          </a:xfrm>
          <a:prstGeom prst="rect">
            <a:avLst/>
          </a:prstGeom>
        </p:spPr>
      </p:pic>
      <mc:AlternateContent xmlns:mc="http://schemas.openxmlformats.org/markup-compatibility/2006" xmlns:a14="http://schemas.microsoft.com/office/drawing/2010/main">
        <mc:Choice Requires="a14">
          <p:sp>
            <p:nvSpPr>
              <p:cNvPr id="10" name="文字方塊 9">
                <a:extLst>
                  <a:ext uri="{FF2B5EF4-FFF2-40B4-BE49-F238E27FC236}">
                    <a16:creationId xmlns:a16="http://schemas.microsoft.com/office/drawing/2014/main" id="{8E3688E1-6D75-40F0-B3CD-172946F02096}"/>
                  </a:ext>
                </a:extLst>
              </p:cNvPr>
              <p:cNvSpPr txBox="1"/>
              <p:nvPr/>
            </p:nvSpPr>
            <p:spPr>
              <a:xfrm>
                <a:off x="3212710" y="1648364"/>
                <a:ext cx="2960041" cy="2308324"/>
              </a:xfrm>
              <a:prstGeom prst="rect">
                <a:avLst/>
              </a:prstGeom>
              <a:noFill/>
            </p:spPr>
            <p:txBody>
              <a:bodyPr wrap="none" rtlCol="0">
                <a:spAutoFit/>
              </a:bodyPr>
              <a:lstStyle/>
              <a:p>
                <a:pPr>
                  <a:lnSpc>
                    <a:spcPct val="150000"/>
                  </a:lnSpc>
                </a:pPr>
                <a:endParaRPr lang="en-US" altLang="zh-TW" dirty="0"/>
              </a:p>
              <a:p>
                <a:pPr marL="285750" indent="-285750">
                  <a:lnSpc>
                    <a:spcPct val="150000"/>
                  </a:lnSpc>
                  <a:buFont typeface="Arial" panose="020B0604020202020204" pitchFamily="34" charset="0"/>
                  <a:buChar char="•"/>
                </a:pPr>
                <a:r>
                  <a:rPr lang="zh-TW" altLang="en-US" dirty="0"/>
                  <a:t>直行車車速</a:t>
                </a:r>
                <a14:m>
                  <m:oMath xmlns:m="http://schemas.openxmlformats.org/officeDocument/2006/math">
                    <m:sSub>
                      <m:sSubPr>
                        <m:ctrlPr>
                          <a:rPr lang="en-US" altLang="zh-TW" sz="1800" i="1" smtClean="0">
                            <a:solidFill>
                              <a:schemeClr val="tx1"/>
                            </a:solidFill>
                            <a:latin typeface="Cambria Math" panose="02040503050406030204" pitchFamily="18" charset="0"/>
                          </a:rPr>
                        </m:ctrlPr>
                      </m:sSubPr>
                      <m:e>
                        <m:r>
                          <a:rPr lang="en-US" altLang="zh-TW" b="0" i="1">
                            <a:latin typeface="Cambria Math" panose="02040503050406030204" pitchFamily="18" charset="0"/>
                          </a:rPr>
                          <m:t>𝑉</m:t>
                        </m:r>
                      </m:e>
                      <m:sub>
                        <m:r>
                          <a:rPr lang="en-US" altLang="zh-TW" sz="1800" b="0" i="1" smtClean="0">
                            <a:solidFill>
                              <a:schemeClr val="tx1"/>
                            </a:solidFill>
                            <a:latin typeface="Cambria Math" panose="02040503050406030204" pitchFamily="18" charset="0"/>
                          </a:rPr>
                          <m:t>𝑠</m:t>
                        </m:r>
                      </m:sub>
                    </m:sSub>
                    <m:r>
                      <a:rPr lang="en-US" altLang="zh-TW" sz="1800" b="0" i="1" smtClean="0">
                        <a:solidFill>
                          <a:schemeClr val="tx1"/>
                        </a:solidFill>
                        <a:latin typeface="Cambria Math" panose="02040503050406030204" pitchFamily="18" charset="0"/>
                      </a:rPr>
                      <m:t>=</m:t>
                    </m:r>
                  </m:oMath>
                </a14:m>
                <a:r>
                  <a:rPr lang="en-US" altLang="zh-TW" dirty="0"/>
                  <a:t>50(km/h)</a:t>
                </a:r>
              </a:p>
              <a:p>
                <a:pPr marL="285750" indent="-285750">
                  <a:lnSpc>
                    <a:spcPct val="150000"/>
                  </a:lnSpc>
                  <a:buFont typeface="Arial" panose="020B0604020202020204" pitchFamily="34" charset="0"/>
                  <a:buChar char="•"/>
                </a:pPr>
                <a:r>
                  <a:rPr lang="zh-TW" altLang="en-US" dirty="0"/>
                  <a:t>測試工況變數</a:t>
                </a:r>
                <a:endParaRPr lang="en-US" altLang="zh-TW" dirty="0"/>
              </a:p>
              <a:p>
                <a:pPr>
                  <a:lnSpc>
                    <a:spcPct val="150000"/>
                  </a:lnSpc>
                </a:pPr>
                <a:endParaRPr lang="en-US" altLang="zh-TW" dirty="0"/>
              </a:p>
              <a:p>
                <a:pPr marL="285750" indent="-285750">
                  <a:buFont typeface="Arial" panose="020B0604020202020204" pitchFamily="34" charset="0"/>
                  <a:buChar char="•"/>
                </a:pPr>
                <a:endParaRPr lang="en-US" altLang="zh-TW" dirty="0"/>
              </a:p>
              <a:p>
                <a:pPr marL="285750" indent="-285750">
                  <a:buFont typeface="Arial" panose="020B0604020202020204" pitchFamily="34" charset="0"/>
                  <a:buChar char="•"/>
                </a:pPr>
                <a:endParaRPr lang="en-US" altLang="zh-TW" dirty="0"/>
              </a:p>
            </p:txBody>
          </p:sp>
        </mc:Choice>
        <mc:Fallback xmlns="">
          <p:sp>
            <p:nvSpPr>
              <p:cNvPr id="10" name="文字方塊 9">
                <a:extLst>
                  <a:ext uri="{FF2B5EF4-FFF2-40B4-BE49-F238E27FC236}">
                    <a16:creationId xmlns:a16="http://schemas.microsoft.com/office/drawing/2014/main" id="{8E3688E1-6D75-40F0-B3CD-172946F02096}"/>
                  </a:ext>
                </a:extLst>
              </p:cNvPr>
              <p:cNvSpPr txBox="1">
                <a:spLocks noRot="1" noChangeAspect="1" noMove="1" noResize="1" noEditPoints="1" noAdjustHandles="1" noChangeArrowheads="1" noChangeShapeType="1" noTextEdit="1"/>
              </p:cNvSpPr>
              <p:nvPr/>
            </p:nvSpPr>
            <p:spPr>
              <a:xfrm>
                <a:off x="3212710" y="1648364"/>
                <a:ext cx="2960041" cy="2308324"/>
              </a:xfrm>
              <a:prstGeom prst="rect">
                <a:avLst/>
              </a:prstGeom>
              <a:blipFill>
                <a:blip r:embed="rId4"/>
                <a:stretch>
                  <a:fillRect l="-1235" r="-1440"/>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graphicFrame>
            <p:nvGraphicFramePr>
              <p:cNvPr id="11" name="表格 10">
                <a:extLst>
                  <a:ext uri="{FF2B5EF4-FFF2-40B4-BE49-F238E27FC236}">
                    <a16:creationId xmlns:a16="http://schemas.microsoft.com/office/drawing/2014/main" id="{45C54EFB-C20D-419F-B397-C559C28480DA}"/>
                  </a:ext>
                </a:extLst>
              </p:cNvPr>
              <p:cNvGraphicFramePr>
                <a:graphicFrameLocks noGrp="1"/>
              </p:cNvGraphicFramePr>
              <p:nvPr>
                <p:extLst>
                  <p:ext uri="{D42A27DB-BD31-4B8C-83A1-F6EECF244321}">
                    <p14:modId xmlns:p14="http://schemas.microsoft.com/office/powerpoint/2010/main" val="1944251524"/>
                  </p:ext>
                </p:extLst>
              </p:nvPr>
            </p:nvGraphicFramePr>
            <p:xfrm>
              <a:off x="3358391" y="3041205"/>
              <a:ext cx="5685247" cy="731520"/>
            </p:xfrm>
            <a:graphic>
              <a:graphicData uri="http://schemas.openxmlformats.org/drawingml/2006/table">
                <a:tbl>
                  <a:tblPr firstRow="1" bandRow="1">
                    <a:tableStyleId>{5C22544A-7EE6-4342-B048-85BDC9FD1C3A}</a:tableStyleId>
                  </a:tblPr>
                  <a:tblGrid>
                    <a:gridCol w="2105707">
                      <a:extLst>
                        <a:ext uri="{9D8B030D-6E8A-4147-A177-3AD203B41FA5}">
                          <a16:colId xmlns:a16="http://schemas.microsoft.com/office/drawing/2014/main" val="2859113521"/>
                        </a:ext>
                      </a:extLst>
                    </a:gridCol>
                    <a:gridCol w="1182029">
                      <a:extLst>
                        <a:ext uri="{9D8B030D-6E8A-4147-A177-3AD203B41FA5}">
                          <a16:colId xmlns:a16="http://schemas.microsoft.com/office/drawing/2014/main" val="551394673"/>
                        </a:ext>
                      </a:extLst>
                    </a:gridCol>
                    <a:gridCol w="587185">
                      <a:extLst>
                        <a:ext uri="{9D8B030D-6E8A-4147-A177-3AD203B41FA5}">
                          <a16:colId xmlns:a16="http://schemas.microsoft.com/office/drawing/2014/main" val="2833586921"/>
                        </a:ext>
                      </a:extLst>
                    </a:gridCol>
                    <a:gridCol w="650600">
                      <a:extLst>
                        <a:ext uri="{9D8B030D-6E8A-4147-A177-3AD203B41FA5}">
                          <a16:colId xmlns:a16="http://schemas.microsoft.com/office/drawing/2014/main" val="703434816"/>
                        </a:ext>
                      </a:extLst>
                    </a:gridCol>
                    <a:gridCol w="1159726">
                      <a:extLst>
                        <a:ext uri="{9D8B030D-6E8A-4147-A177-3AD203B41FA5}">
                          <a16:colId xmlns:a16="http://schemas.microsoft.com/office/drawing/2014/main" val="3680331945"/>
                        </a:ext>
                      </a:extLst>
                    </a:gridCol>
                  </a:tblGrid>
                  <a:tr h="342000">
                    <a:tc>
                      <a:txBody>
                        <a:bodyPr/>
                        <a:lstStyle/>
                        <a:p>
                          <a:r>
                            <a:rPr lang="zh-TW" altLang="en-US" b="0" dirty="0">
                              <a:solidFill>
                                <a:schemeClr val="tx1"/>
                              </a:solidFill>
                            </a:rPr>
                            <a:t>轉彎車車速</a:t>
                          </a:r>
                          <a14:m>
                            <m:oMath xmlns:m="http://schemas.openxmlformats.org/officeDocument/2006/math">
                              <m:sSub>
                                <m:sSubPr>
                                  <m:ctrlPr>
                                    <a:rPr lang="en-US" altLang="zh-TW" sz="1800" b="0" i="1" smtClean="0">
                                      <a:solidFill>
                                        <a:schemeClr val="tx1"/>
                                      </a:solidFill>
                                      <a:latin typeface="Cambria Math" panose="02040503050406030204" pitchFamily="18" charset="0"/>
                                    </a:rPr>
                                  </m:ctrlPr>
                                </m:sSubPr>
                                <m:e>
                                  <m:r>
                                    <a:rPr lang="en-US" altLang="zh-TW" sz="1800" b="0" i="1" smtClean="0">
                                      <a:solidFill>
                                        <a:schemeClr val="tx1"/>
                                      </a:solidFill>
                                      <a:latin typeface="Cambria Math" panose="02040503050406030204" pitchFamily="18" charset="0"/>
                                    </a:rPr>
                                    <m:t>𝑉</m:t>
                                  </m:r>
                                </m:e>
                                <m:sub>
                                  <m:r>
                                    <a:rPr lang="en-US" altLang="zh-TW" sz="1800" b="0" i="1" smtClean="0">
                                      <a:solidFill>
                                        <a:schemeClr val="tx1"/>
                                      </a:solidFill>
                                      <a:latin typeface="Cambria Math" panose="02040503050406030204" pitchFamily="18" charset="0"/>
                                    </a:rPr>
                                    <m:t>𝑡</m:t>
                                  </m:r>
                                </m:sub>
                              </m:sSub>
                            </m:oMath>
                          </a14:m>
                          <a:r>
                            <a:rPr lang="en-US" altLang="zh-TW" b="0" dirty="0">
                              <a:solidFill>
                                <a:schemeClr val="tx1"/>
                              </a:solidFill>
                            </a:rPr>
                            <a:t>(km/h)</a:t>
                          </a:r>
                          <a:endParaRPr lang="zh-TW" altLang="en-US" b="0" dirty="0">
                            <a:solidFill>
                              <a:schemeClr val="tx1"/>
                            </a:solidFill>
                          </a:endParaRPr>
                        </a:p>
                      </a:txBody>
                      <a:tcPr>
                        <a:solidFill>
                          <a:schemeClr val="accent1">
                            <a:lumMod val="60000"/>
                            <a:lumOff val="40000"/>
                          </a:schemeClr>
                        </a:solidFill>
                      </a:tcPr>
                    </a:tc>
                    <a:tc gridSpan="2">
                      <a:txBody>
                        <a:bodyPr/>
                        <a:lstStyle/>
                        <a:p>
                          <a:pPr algn="ctr"/>
                          <a:r>
                            <a:rPr lang="en-US" altLang="zh-TW" b="0" dirty="0">
                              <a:solidFill>
                                <a:schemeClr val="tx1"/>
                              </a:solidFill>
                            </a:rPr>
                            <a:t>30</a:t>
                          </a:r>
                          <a:endParaRPr lang="zh-TW" altLang="en-US" b="0" dirty="0">
                            <a:solidFill>
                              <a:schemeClr val="tx1"/>
                            </a:solidFill>
                          </a:endParaRPr>
                        </a:p>
                      </a:txBody>
                      <a:tcPr>
                        <a:solidFill>
                          <a:schemeClr val="accent1">
                            <a:lumMod val="20000"/>
                            <a:lumOff val="80000"/>
                          </a:schemeClr>
                        </a:solidFill>
                      </a:tcPr>
                    </a:tc>
                    <a:tc hMerge="1">
                      <a:txBody>
                        <a:bodyPr/>
                        <a:lstStyle/>
                        <a:p>
                          <a:endParaRPr lang="zh-TW" altLang="en-US"/>
                        </a:p>
                      </a:txBody>
                      <a:tcPr/>
                    </a:tc>
                    <a:tc gridSpan="2">
                      <a:txBody>
                        <a:bodyPr/>
                        <a:lstStyle/>
                        <a:p>
                          <a:pPr algn="ctr"/>
                          <a:r>
                            <a:rPr lang="en-US" altLang="zh-TW" b="0" dirty="0">
                              <a:solidFill>
                                <a:schemeClr val="tx1"/>
                              </a:solidFill>
                            </a:rPr>
                            <a:t>40</a:t>
                          </a:r>
                          <a:endParaRPr lang="zh-TW" altLang="en-US" b="0" dirty="0">
                            <a:solidFill>
                              <a:schemeClr val="tx1"/>
                            </a:solidFill>
                          </a:endParaRPr>
                        </a:p>
                      </a:txBody>
                      <a:tcPr>
                        <a:solidFill>
                          <a:schemeClr val="accent1">
                            <a:lumMod val="20000"/>
                            <a:lumOff val="80000"/>
                          </a:schemeClr>
                        </a:solidFill>
                      </a:tcPr>
                    </a:tc>
                    <a:tc hMerge="1">
                      <a:txBody>
                        <a:bodyPr/>
                        <a:lstStyle/>
                        <a:p>
                          <a:endParaRPr lang="zh-TW" altLang="en-US"/>
                        </a:p>
                      </a:txBody>
                      <a:tcPr/>
                    </a:tc>
                    <a:extLst>
                      <a:ext uri="{0D108BD9-81ED-4DB2-BD59-A6C34878D82A}">
                        <a16:rowId xmlns:a16="http://schemas.microsoft.com/office/drawing/2014/main" val="3930072613"/>
                      </a:ext>
                    </a:extLst>
                  </a:tr>
                  <a:tr h="342000">
                    <a:tc>
                      <a:txBody>
                        <a:bodyPr/>
                        <a:lstStyle/>
                        <a:p>
                          <a:r>
                            <a:rPr lang="zh-TW" altLang="en-US" b="0" dirty="0">
                              <a:solidFill>
                                <a:schemeClr val="tx1"/>
                              </a:solidFill>
                            </a:rPr>
                            <a:t>直行車車距</a:t>
                          </a:r>
                          <a14:m>
                            <m:oMath xmlns:m="http://schemas.openxmlformats.org/officeDocument/2006/math">
                              <m:sSub>
                                <m:sSubPr>
                                  <m:ctrlPr>
                                    <a:rPr lang="en-US" altLang="zh-TW" sz="1800" b="0" i="1" smtClean="0">
                                      <a:solidFill>
                                        <a:schemeClr val="tx1"/>
                                      </a:solidFill>
                                      <a:latin typeface="Cambria Math" panose="02040503050406030204" pitchFamily="18" charset="0"/>
                                    </a:rPr>
                                  </m:ctrlPr>
                                </m:sSubPr>
                                <m:e>
                                  <m:r>
                                    <a:rPr lang="en-US" altLang="zh-TW" sz="1800" b="0" i="1" smtClean="0">
                                      <a:solidFill>
                                        <a:schemeClr val="tx1"/>
                                      </a:solidFill>
                                      <a:latin typeface="Cambria Math" panose="02040503050406030204" pitchFamily="18" charset="0"/>
                                    </a:rPr>
                                    <m:t>𝐷</m:t>
                                  </m:r>
                                </m:e>
                                <m:sub>
                                  <m:r>
                                    <a:rPr lang="en-US" altLang="zh-TW" sz="1800" b="0" i="1" smtClean="0">
                                      <a:solidFill>
                                        <a:schemeClr val="tx1"/>
                                      </a:solidFill>
                                      <a:latin typeface="Cambria Math" panose="02040503050406030204" pitchFamily="18" charset="0"/>
                                    </a:rPr>
                                    <m:t>𝑠</m:t>
                                  </m:r>
                                </m:sub>
                              </m:sSub>
                            </m:oMath>
                          </a14:m>
                          <a:r>
                            <a:rPr lang="en-US" altLang="zh-TW" b="0" dirty="0">
                              <a:solidFill>
                                <a:schemeClr val="tx1"/>
                              </a:solidFill>
                            </a:rPr>
                            <a:t>(m)</a:t>
                          </a:r>
                          <a:endParaRPr lang="zh-TW" altLang="en-US" b="0" dirty="0">
                            <a:solidFill>
                              <a:schemeClr val="tx1"/>
                            </a:solidFill>
                          </a:endParaRPr>
                        </a:p>
                      </a:txBody>
                      <a:tcPr>
                        <a:solidFill>
                          <a:schemeClr val="accent1">
                            <a:lumMod val="60000"/>
                            <a:lumOff val="40000"/>
                          </a:schemeClr>
                        </a:solidFill>
                      </a:tcPr>
                    </a:tc>
                    <a:tc>
                      <a:txBody>
                        <a:bodyPr/>
                        <a:lstStyle/>
                        <a:p>
                          <a:pPr algn="ctr"/>
                          <a:r>
                            <a:rPr lang="en-US" altLang="zh-TW" dirty="0"/>
                            <a:t>20</a:t>
                          </a:r>
                          <a:endParaRPr lang="zh-TW" altLang="en-US" dirty="0"/>
                        </a:p>
                      </a:txBody>
                      <a:tcPr anchor="ctr">
                        <a:solidFill>
                          <a:schemeClr val="accent1">
                            <a:lumMod val="20000"/>
                            <a:lumOff val="80000"/>
                          </a:schemeClr>
                        </a:solidFill>
                      </a:tcPr>
                    </a:tc>
                    <a:tc gridSpan="2">
                      <a:txBody>
                        <a:bodyPr/>
                        <a:lstStyle/>
                        <a:p>
                          <a:pPr algn="ctr"/>
                          <a:r>
                            <a:rPr lang="en-US" altLang="zh-TW" dirty="0"/>
                            <a:t>15</a:t>
                          </a:r>
                          <a:endParaRPr lang="zh-TW" altLang="en-US" dirty="0"/>
                        </a:p>
                      </a:txBody>
                      <a:tcPr anchor="ctr">
                        <a:solidFill>
                          <a:schemeClr val="accent1">
                            <a:lumMod val="20000"/>
                            <a:lumOff val="80000"/>
                          </a:schemeClr>
                        </a:solidFill>
                      </a:tcPr>
                    </a:tc>
                    <a:tc hMerge="1">
                      <a:txBody>
                        <a:bodyPr/>
                        <a:lstStyle/>
                        <a:p>
                          <a:endParaRPr lang="zh-TW" altLang="en-US"/>
                        </a:p>
                      </a:txBody>
                      <a:tcPr/>
                    </a:tc>
                    <a:tc>
                      <a:txBody>
                        <a:bodyPr/>
                        <a:lstStyle/>
                        <a:p>
                          <a:pPr algn="ctr"/>
                          <a:r>
                            <a:rPr lang="en-US" altLang="zh-TW" dirty="0"/>
                            <a:t>10</a:t>
                          </a:r>
                          <a:endParaRPr lang="zh-TW" altLang="en-US" dirty="0"/>
                        </a:p>
                      </a:txBody>
                      <a:tcPr anchor="ctr">
                        <a:solidFill>
                          <a:schemeClr val="accent1">
                            <a:lumMod val="20000"/>
                            <a:lumOff val="80000"/>
                          </a:schemeClr>
                        </a:solidFill>
                      </a:tcPr>
                    </a:tc>
                    <a:extLst>
                      <a:ext uri="{0D108BD9-81ED-4DB2-BD59-A6C34878D82A}">
                        <a16:rowId xmlns:a16="http://schemas.microsoft.com/office/drawing/2014/main" val="3815016409"/>
                      </a:ext>
                    </a:extLst>
                  </a:tr>
                </a:tbl>
              </a:graphicData>
            </a:graphic>
          </p:graphicFrame>
        </mc:Choice>
        <mc:Fallback xmlns="">
          <p:graphicFrame>
            <p:nvGraphicFramePr>
              <p:cNvPr id="11" name="表格 10">
                <a:extLst>
                  <a:ext uri="{FF2B5EF4-FFF2-40B4-BE49-F238E27FC236}">
                    <a16:creationId xmlns:a16="http://schemas.microsoft.com/office/drawing/2014/main" id="{45C54EFB-C20D-419F-B397-C559C28480DA}"/>
                  </a:ext>
                </a:extLst>
              </p:cNvPr>
              <p:cNvGraphicFramePr>
                <a:graphicFrameLocks noGrp="1"/>
              </p:cNvGraphicFramePr>
              <p:nvPr>
                <p:extLst>
                  <p:ext uri="{D42A27DB-BD31-4B8C-83A1-F6EECF244321}">
                    <p14:modId xmlns:p14="http://schemas.microsoft.com/office/powerpoint/2010/main" val="1944251524"/>
                  </p:ext>
                </p:extLst>
              </p:nvPr>
            </p:nvGraphicFramePr>
            <p:xfrm>
              <a:off x="3358391" y="3041205"/>
              <a:ext cx="5685247" cy="731520"/>
            </p:xfrm>
            <a:graphic>
              <a:graphicData uri="http://schemas.openxmlformats.org/drawingml/2006/table">
                <a:tbl>
                  <a:tblPr firstRow="1" bandRow="1">
                    <a:tableStyleId>{5C22544A-7EE6-4342-B048-85BDC9FD1C3A}</a:tableStyleId>
                  </a:tblPr>
                  <a:tblGrid>
                    <a:gridCol w="2105707">
                      <a:extLst>
                        <a:ext uri="{9D8B030D-6E8A-4147-A177-3AD203B41FA5}">
                          <a16:colId xmlns:a16="http://schemas.microsoft.com/office/drawing/2014/main" val="2859113521"/>
                        </a:ext>
                      </a:extLst>
                    </a:gridCol>
                    <a:gridCol w="1182029">
                      <a:extLst>
                        <a:ext uri="{9D8B030D-6E8A-4147-A177-3AD203B41FA5}">
                          <a16:colId xmlns:a16="http://schemas.microsoft.com/office/drawing/2014/main" val="551394673"/>
                        </a:ext>
                      </a:extLst>
                    </a:gridCol>
                    <a:gridCol w="587185">
                      <a:extLst>
                        <a:ext uri="{9D8B030D-6E8A-4147-A177-3AD203B41FA5}">
                          <a16:colId xmlns:a16="http://schemas.microsoft.com/office/drawing/2014/main" val="2833586921"/>
                        </a:ext>
                      </a:extLst>
                    </a:gridCol>
                    <a:gridCol w="650600">
                      <a:extLst>
                        <a:ext uri="{9D8B030D-6E8A-4147-A177-3AD203B41FA5}">
                          <a16:colId xmlns:a16="http://schemas.microsoft.com/office/drawing/2014/main" val="703434816"/>
                        </a:ext>
                      </a:extLst>
                    </a:gridCol>
                    <a:gridCol w="1159726">
                      <a:extLst>
                        <a:ext uri="{9D8B030D-6E8A-4147-A177-3AD203B41FA5}">
                          <a16:colId xmlns:a16="http://schemas.microsoft.com/office/drawing/2014/main" val="3680331945"/>
                        </a:ext>
                      </a:extLst>
                    </a:gridCol>
                  </a:tblGrid>
                  <a:tr h="365760">
                    <a:tc>
                      <a:txBody>
                        <a:bodyPr/>
                        <a:lstStyle/>
                        <a:p>
                          <a:endParaRPr lang="zh-TW"/>
                        </a:p>
                      </a:txBody>
                      <a:tcPr>
                        <a:blipFill>
                          <a:blip r:embed="rId5"/>
                          <a:stretch>
                            <a:fillRect l="-289" t="-8197" r="-171098" b="-124590"/>
                          </a:stretch>
                        </a:blipFill>
                      </a:tcPr>
                    </a:tc>
                    <a:tc gridSpan="2">
                      <a:txBody>
                        <a:bodyPr/>
                        <a:lstStyle/>
                        <a:p>
                          <a:pPr algn="ctr"/>
                          <a:r>
                            <a:rPr lang="en-US" altLang="zh-TW" b="0" dirty="0">
                              <a:solidFill>
                                <a:schemeClr val="tx1"/>
                              </a:solidFill>
                            </a:rPr>
                            <a:t>30</a:t>
                          </a:r>
                          <a:endParaRPr lang="zh-TW" altLang="en-US" b="0" dirty="0">
                            <a:solidFill>
                              <a:schemeClr val="tx1"/>
                            </a:solidFill>
                          </a:endParaRPr>
                        </a:p>
                      </a:txBody>
                      <a:tcPr>
                        <a:solidFill>
                          <a:schemeClr val="accent1">
                            <a:lumMod val="20000"/>
                            <a:lumOff val="80000"/>
                          </a:schemeClr>
                        </a:solidFill>
                      </a:tcPr>
                    </a:tc>
                    <a:tc hMerge="1">
                      <a:txBody>
                        <a:bodyPr/>
                        <a:lstStyle/>
                        <a:p>
                          <a:endParaRPr lang="zh-TW" altLang="en-US"/>
                        </a:p>
                      </a:txBody>
                      <a:tcPr/>
                    </a:tc>
                    <a:tc gridSpan="2">
                      <a:txBody>
                        <a:bodyPr/>
                        <a:lstStyle/>
                        <a:p>
                          <a:pPr algn="ctr"/>
                          <a:r>
                            <a:rPr lang="en-US" altLang="zh-TW" b="0" dirty="0">
                              <a:solidFill>
                                <a:schemeClr val="tx1"/>
                              </a:solidFill>
                            </a:rPr>
                            <a:t>40</a:t>
                          </a:r>
                          <a:endParaRPr lang="zh-TW" altLang="en-US" b="0" dirty="0">
                            <a:solidFill>
                              <a:schemeClr val="tx1"/>
                            </a:solidFill>
                          </a:endParaRPr>
                        </a:p>
                      </a:txBody>
                      <a:tcPr>
                        <a:solidFill>
                          <a:schemeClr val="accent1">
                            <a:lumMod val="20000"/>
                            <a:lumOff val="80000"/>
                          </a:schemeClr>
                        </a:solidFill>
                      </a:tcPr>
                    </a:tc>
                    <a:tc hMerge="1">
                      <a:txBody>
                        <a:bodyPr/>
                        <a:lstStyle/>
                        <a:p>
                          <a:endParaRPr lang="zh-TW" altLang="en-US"/>
                        </a:p>
                      </a:txBody>
                      <a:tcPr/>
                    </a:tc>
                    <a:extLst>
                      <a:ext uri="{0D108BD9-81ED-4DB2-BD59-A6C34878D82A}">
                        <a16:rowId xmlns:a16="http://schemas.microsoft.com/office/drawing/2014/main" val="3930072613"/>
                      </a:ext>
                    </a:extLst>
                  </a:tr>
                  <a:tr h="365760">
                    <a:tc>
                      <a:txBody>
                        <a:bodyPr/>
                        <a:lstStyle/>
                        <a:p>
                          <a:endParaRPr lang="zh-TW"/>
                        </a:p>
                      </a:txBody>
                      <a:tcPr>
                        <a:blipFill>
                          <a:blip r:embed="rId5"/>
                          <a:stretch>
                            <a:fillRect l="-289" t="-110000" r="-171098" b="-26667"/>
                          </a:stretch>
                        </a:blipFill>
                      </a:tcPr>
                    </a:tc>
                    <a:tc>
                      <a:txBody>
                        <a:bodyPr/>
                        <a:lstStyle/>
                        <a:p>
                          <a:pPr algn="ctr"/>
                          <a:r>
                            <a:rPr lang="en-US" altLang="zh-TW" dirty="0"/>
                            <a:t>20</a:t>
                          </a:r>
                          <a:endParaRPr lang="zh-TW" altLang="en-US" dirty="0"/>
                        </a:p>
                      </a:txBody>
                      <a:tcPr anchor="ctr">
                        <a:solidFill>
                          <a:schemeClr val="accent1">
                            <a:lumMod val="20000"/>
                            <a:lumOff val="80000"/>
                          </a:schemeClr>
                        </a:solidFill>
                      </a:tcPr>
                    </a:tc>
                    <a:tc gridSpan="2">
                      <a:txBody>
                        <a:bodyPr/>
                        <a:lstStyle/>
                        <a:p>
                          <a:pPr algn="ctr"/>
                          <a:r>
                            <a:rPr lang="en-US" altLang="zh-TW" dirty="0"/>
                            <a:t>15</a:t>
                          </a:r>
                          <a:endParaRPr lang="zh-TW" altLang="en-US" dirty="0"/>
                        </a:p>
                      </a:txBody>
                      <a:tcPr anchor="ctr">
                        <a:solidFill>
                          <a:schemeClr val="accent1">
                            <a:lumMod val="20000"/>
                            <a:lumOff val="80000"/>
                          </a:schemeClr>
                        </a:solidFill>
                      </a:tcPr>
                    </a:tc>
                    <a:tc hMerge="1">
                      <a:txBody>
                        <a:bodyPr/>
                        <a:lstStyle/>
                        <a:p>
                          <a:endParaRPr lang="zh-TW" altLang="en-US"/>
                        </a:p>
                      </a:txBody>
                      <a:tcPr/>
                    </a:tc>
                    <a:tc>
                      <a:txBody>
                        <a:bodyPr/>
                        <a:lstStyle/>
                        <a:p>
                          <a:pPr algn="ctr"/>
                          <a:r>
                            <a:rPr lang="en-US" altLang="zh-TW" dirty="0"/>
                            <a:t>10</a:t>
                          </a:r>
                          <a:endParaRPr lang="zh-TW" altLang="en-US" dirty="0"/>
                        </a:p>
                      </a:txBody>
                      <a:tcPr anchor="ctr">
                        <a:solidFill>
                          <a:schemeClr val="accent1">
                            <a:lumMod val="20000"/>
                            <a:lumOff val="80000"/>
                          </a:schemeClr>
                        </a:solidFill>
                      </a:tcPr>
                    </a:tc>
                    <a:extLst>
                      <a:ext uri="{0D108BD9-81ED-4DB2-BD59-A6C34878D82A}">
                        <a16:rowId xmlns:a16="http://schemas.microsoft.com/office/drawing/2014/main" val="3815016409"/>
                      </a:ext>
                    </a:extLst>
                  </a:tr>
                </a:tbl>
              </a:graphicData>
            </a:graphic>
          </p:graphicFrame>
        </mc:Fallback>
      </mc:AlternateContent>
      <p:graphicFrame>
        <p:nvGraphicFramePr>
          <p:cNvPr id="12" name="表格 11">
            <a:extLst>
              <a:ext uri="{FF2B5EF4-FFF2-40B4-BE49-F238E27FC236}">
                <a16:creationId xmlns:a16="http://schemas.microsoft.com/office/drawing/2014/main" id="{388DECC2-10E6-4EE7-96A0-86B50AFFCB9B}"/>
              </a:ext>
            </a:extLst>
          </p:cNvPr>
          <p:cNvGraphicFramePr>
            <a:graphicFrameLocks noGrp="1"/>
          </p:cNvGraphicFramePr>
          <p:nvPr>
            <p:extLst>
              <p:ext uri="{D42A27DB-BD31-4B8C-83A1-F6EECF244321}">
                <p14:modId xmlns:p14="http://schemas.microsoft.com/office/powerpoint/2010/main" val="3906367676"/>
              </p:ext>
            </p:extLst>
          </p:nvPr>
        </p:nvGraphicFramePr>
        <p:xfrm>
          <a:off x="3367963" y="3800179"/>
          <a:ext cx="5685247" cy="365760"/>
        </p:xfrm>
        <a:graphic>
          <a:graphicData uri="http://schemas.openxmlformats.org/drawingml/2006/table">
            <a:tbl>
              <a:tblPr firstRow="1" bandRow="1">
                <a:tableStyleId>{5C22544A-7EE6-4342-B048-85BDC9FD1C3A}</a:tableStyleId>
              </a:tblPr>
              <a:tblGrid>
                <a:gridCol w="2094555">
                  <a:extLst>
                    <a:ext uri="{9D8B030D-6E8A-4147-A177-3AD203B41FA5}">
                      <a16:colId xmlns:a16="http://schemas.microsoft.com/office/drawing/2014/main" val="1635924170"/>
                    </a:ext>
                  </a:extLst>
                </a:gridCol>
                <a:gridCol w="1193181">
                  <a:extLst>
                    <a:ext uri="{9D8B030D-6E8A-4147-A177-3AD203B41FA5}">
                      <a16:colId xmlns:a16="http://schemas.microsoft.com/office/drawing/2014/main" val="4053715351"/>
                    </a:ext>
                  </a:extLst>
                </a:gridCol>
                <a:gridCol w="1237785">
                  <a:extLst>
                    <a:ext uri="{9D8B030D-6E8A-4147-A177-3AD203B41FA5}">
                      <a16:colId xmlns:a16="http://schemas.microsoft.com/office/drawing/2014/main" val="651288948"/>
                    </a:ext>
                  </a:extLst>
                </a:gridCol>
                <a:gridCol w="1159726">
                  <a:extLst>
                    <a:ext uri="{9D8B030D-6E8A-4147-A177-3AD203B41FA5}">
                      <a16:colId xmlns:a16="http://schemas.microsoft.com/office/drawing/2014/main" val="3129996935"/>
                    </a:ext>
                  </a:extLst>
                </a:gridCol>
              </a:tblGrid>
              <a:tr h="0">
                <a:tc>
                  <a:txBody>
                    <a:bodyPr/>
                    <a:lstStyle/>
                    <a:p>
                      <a:r>
                        <a:rPr lang="zh-TW" altLang="en-US" b="0" dirty="0">
                          <a:solidFill>
                            <a:schemeClr val="tx1"/>
                          </a:solidFill>
                        </a:rPr>
                        <a:t>車輛可接受風險</a:t>
                      </a:r>
                    </a:p>
                  </a:txBody>
                  <a:tcPr>
                    <a:solidFill>
                      <a:schemeClr val="accent1">
                        <a:lumMod val="60000"/>
                        <a:lumOff val="40000"/>
                      </a:schemeClr>
                    </a:solidFill>
                  </a:tcPr>
                </a:tc>
                <a:tc>
                  <a:txBody>
                    <a:bodyPr/>
                    <a:lstStyle/>
                    <a:p>
                      <a:pPr algn="ctr"/>
                      <a:r>
                        <a:rPr lang="en-US" altLang="zh-TW" b="0" dirty="0">
                          <a:solidFill>
                            <a:schemeClr val="tx1"/>
                          </a:solidFill>
                        </a:rPr>
                        <a:t>1</a:t>
                      </a:r>
                      <a:endParaRPr lang="zh-TW" altLang="en-US" b="0" dirty="0">
                        <a:solidFill>
                          <a:schemeClr val="tx1"/>
                        </a:solidFill>
                      </a:endParaRPr>
                    </a:p>
                  </a:txBody>
                  <a:tcPr anchor="ctr">
                    <a:solidFill>
                      <a:schemeClr val="accent1">
                        <a:lumMod val="20000"/>
                        <a:lumOff val="80000"/>
                      </a:schemeClr>
                    </a:solidFill>
                  </a:tcPr>
                </a:tc>
                <a:tc>
                  <a:txBody>
                    <a:bodyPr/>
                    <a:lstStyle/>
                    <a:p>
                      <a:pPr algn="ctr"/>
                      <a:r>
                        <a:rPr lang="en-US" altLang="zh-TW" b="0" dirty="0">
                          <a:solidFill>
                            <a:schemeClr val="tx1"/>
                          </a:solidFill>
                        </a:rPr>
                        <a:t>0.05</a:t>
                      </a:r>
                      <a:endParaRPr lang="zh-TW" altLang="en-US" b="0" dirty="0">
                        <a:solidFill>
                          <a:schemeClr val="tx1"/>
                        </a:solidFill>
                      </a:endParaRPr>
                    </a:p>
                  </a:txBody>
                  <a:tcPr anchor="ctr">
                    <a:solidFill>
                      <a:schemeClr val="accent1">
                        <a:lumMod val="20000"/>
                        <a:lumOff val="80000"/>
                      </a:schemeClr>
                    </a:solidFill>
                  </a:tcPr>
                </a:tc>
                <a:tc>
                  <a:txBody>
                    <a:bodyPr/>
                    <a:lstStyle/>
                    <a:p>
                      <a:pPr algn="ctr"/>
                      <a:r>
                        <a:rPr lang="en-US" altLang="zh-TW" b="0" dirty="0">
                          <a:solidFill>
                            <a:schemeClr val="tx1"/>
                          </a:solidFill>
                        </a:rPr>
                        <a:t>0.001</a:t>
                      </a:r>
                      <a:endParaRPr lang="zh-TW" altLang="en-US" b="0" dirty="0">
                        <a:solidFill>
                          <a:schemeClr val="tx1"/>
                        </a:solidFill>
                      </a:endParaRPr>
                    </a:p>
                  </a:txBody>
                  <a:tcPr anchor="ctr">
                    <a:solidFill>
                      <a:schemeClr val="accent1">
                        <a:lumMod val="20000"/>
                        <a:lumOff val="80000"/>
                      </a:schemeClr>
                    </a:solidFill>
                  </a:tcPr>
                </a:tc>
                <a:extLst>
                  <a:ext uri="{0D108BD9-81ED-4DB2-BD59-A6C34878D82A}">
                    <a16:rowId xmlns:a16="http://schemas.microsoft.com/office/drawing/2014/main" val="3115672545"/>
                  </a:ext>
                </a:extLst>
              </a:tr>
            </a:tbl>
          </a:graphicData>
        </a:graphic>
      </p:graphicFrame>
    </p:spTree>
    <p:extLst>
      <p:ext uri="{BB962C8B-B14F-4D97-AF65-F5344CB8AC3E}">
        <p14:creationId xmlns:p14="http://schemas.microsoft.com/office/powerpoint/2010/main" val="8517641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五邊形 32">
            <a:extLst>
              <a:ext uri="{FF2B5EF4-FFF2-40B4-BE49-F238E27FC236}">
                <a16:creationId xmlns:a16="http://schemas.microsoft.com/office/drawing/2014/main" id="{C2B91588-636F-9A37-3F29-CDAF959A7FC3}"/>
              </a:ext>
            </a:extLst>
          </p:cNvPr>
          <p:cNvSpPr/>
          <p:nvPr/>
        </p:nvSpPr>
        <p:spPr>
          <a:xfrm>
            <a:off x="6877049"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研究結論</a:t>
            </a:r>
          </a:p>
        </p:txBody>
      </p:sp>
      <p:sp>
        <p:nvSpPr>
          <p:cNvPr id="34" name="五邊形 33">
            <a:extLst>
              <a:ext uri="{FF2B5EF4-FFF2-40B4-BE49-F238E27FC236}">
                <a16:creationId xmlns:a16="http://schemas.microsoft.com/office/drawing/2014/main" id="{519E6FC6-1A20-5E2E-B170-65CEFBE1BC04}"/>
              </a:ext>
            </a:extLst>
          </p:cNvPr>
          <p:cNvSpPr/>
          <p:nvPr/>
        </p:nvSpPr>
        <p:spPr>
          <a:xfrm>
            <a:off x="4556758" y="6534047"/>
            <a:ext cx="2495551" cy="308610"/>
          </a:xfrm>
          <a:prstGeom prst="homePlate">
            <a:avLst/>
          </a:prstGeom>
          <a:solidFill>
            <a:srgbClr val="00B0F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研究結果與分析</a:t>
            </a:r>
          </a:p>
        </p:txBody>
      </p:sp>
      <p:sp>
        <p:nvSpPr>
          <p:cNvPr id="35" name="五邊形 34">
            <a:extLst>
              <a:ext uri="{FF2B5EF4-FFF2-40B4-BE49-F238E27FC236}">
                <a16:creationId xmlns:a16="http://schemas.microsoft.com/office/drawing/2014/main" id="{4BB9665B-B7A9-6FFA-7250-76B9CF9637CB}"/>
              </a:ext>
            </a:extLst>
          </p:cNvPr>
          <p:cNvSpPr/>
          <p:nvPr/>
        </p:nvSpPr>
        <p:spPr>
          <a:xfrm>
            <a:off x="2282188"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dirty="0">
                <a:solidFill>
                  <a:schemeClr val="bg1"/>
                </a:solidFill>
                <a:latin typeface="+mj-ea"/>
                <a:ea typeface="+mj-ea"/>
              </a:rPr>
              <a:t>研究方法</a:t>
            </a:r>
            <a:endParaRPr kumimoji="1" lang="zh-TW" altLang="en-US" sz="1400" dirty="0"/>
          </a:p>
        </p:txBody>
      </p:sp>
      <p:sp>
        <p:nvSpPr>
          <p:cNvPr id="36" name="五邊形 35">
            <a:extLst>
              <a:ext uri="{FF2B5EF4-FFF2-40B4-BE49-F238E27FC236}">
                <a16:creationId xmlns:a16="http://schemas.microsoft.com/office/drawing/2014/main" id="{3973E6B6-03D1-AD82-9D1F-847D63E2DE45}"/>
              </a:ext>
            </a:extLst>
          </p:cNvPr>
          <p:cNvSpPr/>
          <p:nvPr/>
        </p:nvSpPr>
        <p:spPr>
          <a:xfrm>
            <a:off x="-38102"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研究目的與研究動機</a:t>
            </a:r>
          </a:p>
        </p:txBody>
      </p:sp>
      <p:sp>
        <p:nvSpPr>
          <p:cNvPr id="2" name="投影片編號版面配置區 1">
            <a:extLst>
              <a:ext uri="{FF2B5EF4-FFF2-40B4-BE49-F238E27FC236}">
                <a16:creationId xmlns:a16="http://schemas.microsoft.com/office/drawing/2014/main" id="{FC430931-5882-0DFD-EA95-85FEA01D7614}"/>
              </a:ext>
            </a:extLst>
          </p:cNvPr>
          <p:cNvSpPr>
            <a:spLocks noGrp="1"/>
          </p:cNvSpPr>
          <p:nvPr>
            <p:ph type="sldNum" sz="quarter" idx="12"/>
          </p:nvPr>
        </p:nvSpPr>
        <p:spPr/>
        <p:txBody>
          <a:bodyPr/>
          <a:lstStyle/>
          <a:p>
            <a:fld id="{6D77D3CB-5987-4045-A9DE-313BCFC794EF}" type="slidenum">
              <a:rPr lang="zh-TW" altLang="en-US" smtClean="0"/>
              <a:pPr/>
              <a:t>19</a:t>
            </a:fld>
            <a:endParaRPr lang="zh-TW" altLang="en-US"/>
          </a:p>
        </p:txBody>
      </p:sp>
      <p:sp>
        <p:nvSpPr>
          <p:cNvPr id="3" name="標題 2">
            <a:extLst>
              <a:ext uri="{FF2B5EF4-FFF2-40B4-BE49-F238E27FC236}">
                <a16:creationId xmlns:a16="http://schemas.microsoft.com/office/drawing/2014/main" id="{F8B89E95-494B-4DB1-BADE-DDBA2E180DCE}"/>
              </a:ext>
            </a:extLst>
          </p:cNvPr>
          <p:cNvSpPr>
            <a:spLocks noGrp="1"/>
          </p:cNvSpPr>
          <p:nvPr>
            <p:ph type="title"/>
          </p:nvPr>
        </p:nvSpPr>
        <p:spPr/>
        <p:txBody>
          <a:bodyPr>
            <a:normAutofit/>
          </a:bodyPr>
          <a:lstStyle/>
          <a:p>
            <a:r>
              <a:rPr lang="zh-TW" altLang="en-US" sz="2700" dirty="0">
                <a:ea typeface="+mj-lt"/>
                <a:cs typeface="+mj-lt"/>
              </a:rPr>
              <a:t>無保護轉彎</a:t>
            </a:r>
            <a:r>
              <a:rPr lang="zh-TW" altLang="zh-TW" sz="2700" dirty="0">
                <a:ea typeface="+mj-lt"/>
                <a:cs typeface="+mj-lt"/>
              </a:rPr>
              <a:t>分析</a:t>
            </a:r>
            <a:endParaRPr lang="zh-TW" altLang="en-US" dirty="0"/>
          </a:p>
        </p:txBody>
      </p:sp>
      <mc:AlternateContent xmlns:mc="http://schemas.openxmlformats.org/markup-compatibility/2006" xmlns:a14="http://schemas.microsoft.com/office/drawing/2010/main">
        <mc:Choice Requires="a14">
          <p:graphicFrame>
            <p:nvGraphicFramePr>
              <p:cNvPr id="6" name="表格 6">
                <a:extLst>
                  <a:ext uri="{FF2B5EF4-FFF2-40B4-BE49-F238E27FC236}">
                    <a16:creationId xmlns:a16="http://schemas.microsoft.com/office/drawing/2014/main" id="{FFA613C7-30AE-4A90-814D-3DC1BBDDFE79}"/>
                  </a:ext>
                </a:extLst>
              </p:cNvPr>
              <p:cNvGraphicFramePr>
                <a:graphicFrameLocks noGrp="1"/>
              </p:cNvGraphicFramePr>
              <p:nvPr>
                <p:extLst>
                  <p:ext uri="{D42A27DB-BD31-4B8C-83A1-F6EECF244321}">
                    <p14:modId xmlns:p14="http://schemas.microsoft.com/office/powerpoint/2010/main" val="1558195200"/>
                  </p:ext>
                </p:extLst>
              </p:nvPr>
            </p:nvGraphicFramePr>
            <p:xfrm>
              <a:off x="290965" y="1805677"/>
              <a:ext cx="6002384" cy="3246646"/>
            </p:xfrm>
            <a:graphic>
              <a:graphicData uri="http://schemas.openxmlformats.org/drawingml/2006/table">
                <a:tbl>
                  <a:tblPr firstRow="1" bandRow="1">
                    <a:tableStyleId>{5C22544A-7EE6-4342-B048-85BDC9FD1C3A}</a:tableStyleId>
                  </a:tblPr>
                  <a:tblGrid>
                    <a:gridCol w="1214483">
                      <a:extLst>
                        <a:ext uri="{9D8B030D-6E8A-4147-A177-3AD203B41FA5}">
                          <a16:colId xmlns:a16="http://schemas.microsoft.com/office/drawing/2014/main" val="59477684"/>
                        </a:ext>
                      </a:extLst>
                    </a:gridCol>
                    <a:gridCol w="1028700">
                      <a:extLst>
                        <a:ext uri="{9D8B030D-6E8A-4147-A177-3AD203B41FA5}">
                          <a16:colId xmlns:a16="http://schemas.microsoft.com/office/drawing/2014/main" val="2859546662"/>
                        </a:ext>
                      </a:extLst>
                    </a:gridCol>
                    <a:gridCol w="1320800">
                      <a:extLst>
                        <a:ext uri="{9D8B030D-6E8A-4147-A177-3AD203B41FA5}">
                          <a16:colId xmlns:a16="http://schemas.microsoft.com/office/drawing/2014/main" val="832497409"/>
                        </a:ext>
                      </a:extLst>
                    </a:gridCol>
                    <a:gridCol w="1270000">
                      <a:extLst>
                        <a:ext uri="{9D8B030D-6E8A-4147-A177-3AD203B41FA5}">
                          <a16:colId xmlns:a16="http://schemas.microsoft.com/office/drawing/2014/main" val="66487514"/>
                        </a:ext>
                      </a:extLst>
                    </a:gridCol>
                    <a:gridCol w="1168401">
                      <a:extLst>
                        <a:ext uri="{9D8B030D-6E8A-4147-A177-3AD203B41FA5}">
                          <a16:colId xmlns:a16="http://schemas.microsoft.com/office/drawing/2014/main" val="3292635212"/>
                        </a:ext>
                      </a:extLst>
                    </a:gridCol>
                  </a:tblGrid>
                  <a:tr h="409554">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t>可接受風險</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TW" altLang="en-US" dirty="0"/>
                        </a:p>
                      </a:txBody>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dirty="0"/>
                            <a:t>0.05</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dirty="0"/>
                            <a:t>0.001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14568935"/>
                      </a:ext>
                    </a:extLst>
                  </a:tr>
                  <a:tr h="409554">
                    <a:tc>
                      <a:txBody>
                        <a:bodyPr/>
                        <a:lstStyle/>
                        <a:p>
                          <a:pPr/>
                          <a14:m>
                            <m:oMathPara xmlns:m="http://schemas.openxmlformats.org/officeDocument/2006/math">
                              <m:oMathParaPr>
                                <m:jc m:val="centerGroup"/>
                              </m:oMathParaPr>
                              <m:oMath xmlns:m="http://schemas.openxmlformats.org/officeDocument/2006/math">
                                <m:sSub>
                                  <m:sSubPr>
                                    <m:ctrlPr>
                                      <a:rPr lang="en-US" altLang="zh-TW" sz="1800" b="0" i="1" smtClean="0">
                                        <a:solidFill>
                                          <a:schemeClr val="tx1"/>
                                        </a:solidFill>
                                        <a:latin typeface="Cambria Math" panose="02040503050406030204" pitchFamily="18" charset="0"/>
                                      </a:rPr>
                                    </m:ctrlPr>
                                  </m:sSubPr>
                                  <m:e>
                                    <m:r>
                                      <a:rPr lang="en-US" altLang="zh-TW" sz="1800" b="0" i="1" smtClean="0">
                                        <a:solidFill>
                                          <a:schemeClr val="tx1"/>
                                        </a:solidFill>
                                        <a:latin typeface="Cambria Math" panose="02040503050406030204" pitchFamily="18" charset="0"/>
                                      </a:rPr>
                                      <m:t>𝑉</m:t>
                                    </m:r>
                                  </m:e>
                                  <m:sub>
                                    <m:r>
                                      <a:rPr lang="en-US" altLang="zh-TW" sz="1800" b="0" i="1" smtClean="0">
                                        <a:solidFill>
                                          <a:schemeClr val="tx1"/>
                                        </a:solidFill>
                                        <a:latin typeface="Cambria Math" panose="02040503050406030204" pitchFamily="18" charset="0"/>
                                      </a:rPr>
                                      <m:t>𝑡</m:t>
                                    </m:r>
                                  </m:sub>
                                </m:sSub>
                              </m:oMath>
                            </m:oMathPara>
                          </a14:m>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14:m>
                            <m:oMathPara xmlns:m="http://schemas.openxmlformats.org/officeDocument/2006/math">
                              <m:oMathParaPr>
                                <m:jc m:val="centerGroup"/>
                              </m:oMathParaPr>
                              <m:oMath xmlns:m="http://schemas.openxmlformats.org/officeDocument/2006/math">
                                <m:sSub>
                                  <m:sSubPr>
                                    <m:ctrlPr>
                                      <a:rPr lang="en-US" altLang="zh-TW" sz="1800" b="0" i="1" smtClean="0">
                                        <a:solidFill>
                                          <a:schemeClr val="tx1"/>
                                        </a:solidFill>
                                        <a:latin typeface="Cambria Math" panose="02040503050406030204" pitchFamily="18" charset="0"/>
                                      </a:rPr>
                                    </m:ctrlPr>
                                  </m:sSubPr>
                                  <m:e>
                                    <m:r>
                                      <a:rPr lang="en-US" altLang="zh-TW" sz="1800" b="0" i="1" smtClean="0">
                                        <a:solidFill>
                                          <a:schemeClr val="tx1"/>
                                        </a:solidFill>
                                        <a:latin typeface="Cambria Math" panose="02040503050406030204" pitchFamily="18" charset="0"/>
                                      </a:rPr>
                                      <m:t>𝐷</m:t>
                                    </m:r>
                                  </m:e>
                                  <m:sub>
                                    <m:r>
                                      <a:rPr lang="en-US" altLang="zh-TW" sz="1800" b="0" i="1" smtClean="0">
                                        <a:solidFill>
                                          <a:schemeClr val="tx1"/>
                                        </a:solidFill>
                                        <a:latin typeface="Cambria Math" panose="02040503050406030204" pitchFamily="18" charset="0"/>
                                      </a:rPr>
                                      <m:t>𝑠</m:t>
                                    </m:r>
                                  </m:sub>
                                </m:sSub>
                              </m:oMath>
                            </m:oMathPara>
                          </a14:m>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3">
                      <a:txBody>
                        <a:bodyPr/>
                        <a:lstStyle/>
                        <a:p>
                          <a:pPr algn="ctr"/>
                          <a:r>
                            <a:rPr lang="zh-TW" altLang="en-US" dirty="0"/>
                            <a:t>轉彎結果</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TW" altLang="en-US"/>
                        </a:p>
                      </a:txBody>
                      <a:tcPr/>
                    </a:tc>
                    <a:tc hMerge="1">
                      <a:txBody>
                        <a:bodyPr/>
                        <a:lstStyle/>
                        <a:p>
                          <a:endParaRPr lang="zh-TW" altLang="en-US"/>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272719560"/>
                      </a:ext>
                    </a:extLst>
                  </a:tr>
                  <a:tr h="379768">
                    <a:tc rowSpan="3">
                      <a:txBody>
                        <a:bodyPr/>
                        <a:lstStyle/>
                        <a:p>
                          <a:pPr algn="ctr"/>
                          <a:r>
                            <a:rPr lang="en-US" altLang="zh-TW" dirty="0"/>
                            <a:t>30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altLang="zh-TW" dirty="0"/>
                            <a:t>20</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zh-TW" altLang="en-US" dirty="0"/>
                            <a:t>成功</a:t>
                          </a:r>
                          <a:r>
                            <a:rPr lang="en-US" altLang="zh-TW" dirty="0"/>
                            <a:t>(3.7s)</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zh-TW" altLang="en-US" dirty="0"/>
                            <a:t>成功</a:t>
                          </a:r>
                          <a:r>
                            <a:rPr lang="en-US" altLang="zh-TW" dirty="0"/>
                            <a:t>(3.7s)</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zh-TW" altLang="en-US" dirty="0"/>
                            <a:t>成功</a:t>
                          </a:r>
                          <a:r>
                            <a:rPr lang="en-US" altLang="zh-TW" dirty="0"/>
                            <a:t>(3.9s)</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13643168"/>
                      </a:ext>
                    </a:extLst>
                  </a:tr>
                  <a:tr h="409554">
                    <a:tc vMerge="1">
                      <a:txBody>
                        <a:bodyPr/>
                        <a:lstStyle/>
                        <a:p>
                          <a:endParaRPr lang="zh-TW" altLang="en-US" dirty="0"/>
                        </a:p>
                      </a:txBody>
                      <a:tcPr/>
                    </a:tc>
                    <a:tc>
                      <a:txBody>
                        <a:bodyPr/>
                        <a:lstStyle/>
                        <a:p>
                          <a:pPr algn="ctr"/>
                          <a:r>
                            <a:rPr lang="en-US" altLang="zh-TW" dirty="0"/>
                            <a:t>15</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zh-TW" altLang="en-US" dirty="0">
                              <a:highlight>
                                <a:srgbClr val="FFFF00"/>
                              </a:highlight>
                            </a:rPr>
                            <a:t>失敗</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zh-TW" altLang="en-US">
                              <a:highlight>
                                <a:srgbClr val="FFFF00"/>
                              </a:highlight>
                            </a:rPr>
                            <a:t>失敗</a:t>
                          </a:r>
                          <a:endParaRPr lang="zh-TW" altLang="en-US" dirty="0">
                            <a:highlight>
                              <a:srgbClr val="FFFF00"/>
                            </a:highligh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zh-TW" altLang="en-US"/>
                            <a:t>成功</a:t>
                          </a:r>
                          <a:r>
                            <a:rPr lang="en-US" altLang="zh-TW"/>
                            <a:t>(7.3s)</a:t>
                          </a:r>
                          <a:endParaRPr lang="zh-TW" altLang="en-US" dirty="0">
                            <a:highlight>
                              <a:srgbClr val="FFFF00"/>
                            </a:highligh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4013782917"/>
                      </a:ext>
                    </a:extLst>
                  </a:tr>
                  <a:tr h="409554">
                    <a:tc vMerge="1">
                      <a:txBody>
                        <a:bodyPr/>
                        <a:lstStyle/>
                        <a:p>
                          <a:endParaRPr lang="zh-TW" altLang="en-US" dirty="0"/>
                        </a:p>
                      </a:txBody>
                      <a:tcPr/>
                    </a:tc>
                    <a:tc>
                      <a:txBody>
                        <a:bodyPr/>
                        <a:lstStyle/>
                        <a:p>
                          <a:pPr algn="ctr"/>
                          <a:r>
                            <a:rPr lang="en-US" altLang="zh-TW" dirty="0"/>
                            <a:t>10</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highlight>
                                <a:srgbClr val="FFFF00"/>
                              </a:highlight>
                            </a:rPr>
                            <a:t>失敗</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a:highlight>
                                <a:srgbClr val="FFFF00"/>
                              </a:highlight>
                            </a:rPr>
                            <a:t>失敗</a:t>
                          </a:r>
                          <a:endParaRPr lang="zh-TW" altLang="en-US" dirty="0">
                            <a:highlight>
                              <a:srgbClr val="FFFF00"/>
                            </a:highligh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a:t>成功</a:t>
                          </a:r>
                          <a:r>
                            <a:rPr lang="en-US" altLang="zh-TW"/>
                            <a:t>(6.8s)</a:t>
                          </a:r>
                          <a:endParaRPr lang="zh-TW" altLang="en-US" dirty="0">
                            <a:highlight>
                              <a:srgbClr val="FFFF00"/>
                            </a:highligh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979412041"/>
                      </a:ext>
                    </a:extLst>
                  </a:tr>
                  <a:tr h="409554">
                    <a:tc rowSpan="3">
                      <a:txBody>
                        <a:bodyPr/>
                        <a:lstStyle/>
                        <a:p>
                          <a:pPr algn="ctr"/>
                          <a:r>
                            <a:rPr lang="en-US" altLang="zh-TW" dirty="0"/>
                            <a:t>40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altLang="zh-TW" dirty="0"/>
                            <a:t>20</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highlight>
                                <a:srgbClr val="FFFF00"/>
                              </a:highlight>
                            </a:rPr>
                            <a:t>失敗</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t>成功</a:t>
                          </a:r>
                          <a:r>
                            <a:rPr lang="en-US" altLang="zh-TW" dirty="0"/>
                            <a:t>(3.1s)</a:t>
                          </a:r>
                          <a:endParaRPr lang="zh-TW" altLang="en-US" dirty="0">
                            <a:highlight>
                              <a:srgbClr val="FFFF00"/>
                            </a:highligh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t>成功</a:t>
                          </a:r>
                          <a:r>
                            <a:rPr lang="en-US" altLang="zh-TW" dirty="0"/>
                            <a:t>(3.2s)</a:t>
                          </a:r>
                          <a:endParaRPr lang="zh-TW" altLang="en-US" dirty="0">
                            <a:highlight>
                              <a:srgbClr val="FFFF00"/>
                            </a:highligh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207821160"/>
                      </a:ext>
                    </a:extLst>
                  </a:tr>
                  <a:tr h="409554">
                    <a:tc vMerge="1">
                      <a:txBody>
                        <a:bodyPr/>
                        <a:lstStyle/>
                        <a:p>
                          <a:endParaRPr lang="zh-TW" altLang="en-US"/>
                        </a:p>
                      </a:txBody>
                      <a:tcPr/>
                    </a:tc>
                    <a:tc>
                      <a:txBody>
                        <a:bodyPr/>
                        <a:lstStyle/>
                        <a:p>
                          <a:pPr algn="ctr"/>
                          <a:r>
                            <a:rPr lang="en-US" altLang="zh-TW" dirty="0"/>
                            <a:t>15</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highlight>
                                <a:srgbClr val="FFFF00"/>
                              </a:highlight>
                              <a:uLnTx/>
                              <a:uFillTx/>
                              <a:latin typeface="Arial"/>
                              <a:ea typeface="微軟正黑體"/>
                              <a:cs typeface="+mn-cs"/>
                            </a:rPr>
                            <a:t>失敗</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t>成功</a:t>
                          </a:r>
                          <a:r>
                            <a:rPr lang="en-US" altLang="zh-TW" dirty="0"/>
                            <a:t>(3.1s)</a:t>
                          </a:r>
                          <a:endParaRPr kumimoji="0" lang="zh-TW" altLang="en-US" sz="1800" b="0" i="0" u="none" strike="noStrike" kern="1200" cap="none" spc="0" normalizeH="0" baseline="0" noProof="0" dirty="0">
                            <a:ln>
                              <a:noFill/>
                            </a:ln>
                            <a:solidFill>
                              <a:prstClr val="black"/>
                            </a:solidFill>
                            <a:effectLst/>
                            <a:highlight>
                              <a:srgbClr val="FFFF00"/>
                            </a:highlight>
                            <a:uLnTx/>
                            <a:uFillTx/>
                            <a:latin typeface="Arial"/>
                            <a:ea typeface="微軟正黑體"/>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t>成功</a:t>
                          </a:r>
                          <a:r>
                            <a:rPr lang="en-US" altLang="zh-TW" dirty="0"/>
                            <a:t>(3.2s)</a:t>
                          </a:r>
                          <a:endParaRPr kumimoji="0" lang="zh-TW" altLang="en-US" sz="1800" b="0" i="0" u="none" strike="noStrike" kern="1200" cap="none" spc="0" normalizeH="0" baseline="0" noProof="0" dirty="0">
                            <a:ln>
                              <a:noFill/>
                            </a:ln>
                            <a:solidFill>
                              <a:prstClr val="black"/>
                            </a:solidFill>
                            <a:effectLst/>
                            <a:highlight>
                              <a:srgbClr val="FFFF00"/>
                            </a:highlight>
                            <a:uLnTx/>
                            <a:uFillTx/>
                            <a:latin typeface="Arial"/>
                            <a:ea typeface="微軟正黑體"/>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994350097"/>
                      </a:ext>
                    </a:extLst>
                  </a:tr>
                  <a:tr h="409554">
                    <a:tc vMerge="1">
                      <a:txBody>
                        <a:bodyPr/>
                        <a:lstStyle/>
                        <a:p>
                          <a:endParaRPr lang="zh-TW" altLang="en-US" dirty="0"/>
                        </a:p>
                      </a:txBody>
                      <a:tcPr/>
                    </a:tc>
                    <a:tc>
                      <a:txBody>
                        <a:bodyPr/>
                        <a:lstStyle/>
                        <a:p>
                          <a:pPr algn="ctr"/>
                          <a:r>
                            <a:rPr lang="en-US" altLang="zh-TW" dirty="0"/>
                            <a:t>10</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highlight>
                                <a:srgbClr val="FFFF00"/>
                              </a:highlight>
                              <a:uLnTx/>
                              <a:uFillTx/>
                              <a:latin typeface="Arial"/>
                              <a:ea typeface="微軟正黑體"/>
                              <a:cs typeface="+mn-cs"/>
                            </a:rPr>
                            <a:t>失敗</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highlight>
                                <a:srgbClr val="FFFF00"/>
                              </a:highlight>
                            </a:rPr>
                            <a:t>失敗</a:t>
                          </a:r>
                          <a:endParaRPr kumimoji="0" lang="zh-TW" altLang="en-US" sz="1800" b="0" i="0" u="none" strike="noStrike" kern="1200" cap="none" spc="0" normalizeH="0" baseline="0" noProof="0" dirty="0">
                            <a:ln>
                              <a:noFill/>
                            </a:ln>
                            <a:solidFill>
                              <a:prstClr val="black"/>
                            </a:solidFill>
                            <a:effectLst/>
                            <a:highlight>
                              <a:srgbClr val="FFFF00"/>
                            </a:highlight>
                            <a:uLnTx/>
                            <a:uFillTx/>
                            <a:latin typeface="Arial"/>
                            <a:ea typeface="微軟正黑體"/>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Arial"/>
                              <a:ea typeface="微軟正黑體"/>
                              <a:cs typeface="+mn-cs"/>
                            </a:rPr>
                            <a:t>直走</a:t>
                          </a:r>
                          <a:endParaRPr kumimoji="0" lang="zh-TW" altLang="en-US" sz="1800" b="0" i="0" u="none" strike="noStrike" kern="1200" cap="none" spc="0" normalizeH="0" baseline="0" noProof="0" dirty="0">
                            <a:ln>
                              <a:noFill/>
                            </a:ln>
                            <a:solidFill>
                              <a:prstClr val="black"/>
                            </a:solidFill>
                            <a:effectLst/>
                            <a:highlight>
                              <a:srgbClr val="FFFF00"/>
                            </a:highlight>
                            <a:uLnTx/>
                            <a:uFillTx/>
                            <a:latin typeface="Arial"/>
                            <a:ea typeface="微軟正黑體"/>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34163091"/>
                      </a:ext>
                    </a:extLst>
                  </a:tr>
                </a:tbl>
              </a:graphicData>
            </a:graphic>
          </p:graphicFrame>
        </mc:Choice>
        <mc:Fallback xmlns="">
          <p:graphicFrame>
            <p:nvGraphicFramePr>
              <p:cNvPr id="6" name="表格 6">
                <a:extLst>
                  <a:ext uri="{FF2B5EF4-FFF2-40B4-BE49-F238E27FC236}">
                    <a16:creationId xmlns:a16="http://schemas.microsoft.com/office/drawing/2014/main" id="{FFA613C7-30AE-4A90-814D-3DC1BBDDFE79}"/>
                  </a:ext>
                </a:extLst>
              </p:cNvPr>
              <p:cNvGraphicFramePr>
                <a:graphicFrameLocks noGrp="1"/>
              </p:cNvGraphicFramePr>
              <p:nvPr>
                <p:extLst>
                  <p:ext uri="{D42A27DB-BD31-4B8C-83A1-F6EECF244321}">
                    <p14:modId xmlns:p14="http://schemas.microsoft.com/office/powerpoint/2010/main" val="1558195200"/>
                  </p:ext>
                </p:extLst>
              </p:nvPr>
            </p:nvGraphicFramePr>
            <p:xfrm>
              <a:off x="290965" y="1805677"/>
              <a:ext cx="6002384" cy="3246646"/>
            </p:xfrm>
            <a:graphic>
              <a:graphicData uri="http://schemas.openxmlformats.org/drawingml/2006/table">
                <a:tbl>
                  <a:tblPr firstRow="1" bandRow="1">
                    <a:tableStyleId>{5C22544A-7EE6-4342-B048-85BDC9FD1C3A}</a:tableStyleId>
                  </a:tblPr>
                  <a:tblGrid>
                    <a:gridCol w="1214483">
                      <a:extLst>
                        <a:ext uri="{9D8B030D-6E8A-4147-A177-3AD203B41FA5}">
                          <a16:colId xmlns:a16="http://schemas.microsoft.com/office/drawing/2014/main" val="59477684"/>
                        </a:ext>
                      </a:extLst>
                    </a:gridCol>
                    <a:gridCol w="1028700">
                      <a:extLst>
                        <a:ext uri="{9D8B030D-6E8A-4147-A177-3AD203B41FA5}">
                          <a16:colId xmlns:a16="http://schemas.microsoft.com/office/drawing/2014/main" val="2859546662"/>
                        </a:ext>
                      </a:extLst>
                    </a:gridCol>
                    <a:gridCol w="1320800">
                      <a:extLst>
                        <a:ext uri="{9D8B030D-6E8A-4147-A177-3AD203B41FA5}">
                          <a16:colId xmlns:a16="http://schemas.microsoft.com/office/drawing/2014/main" val="832497409"/>
                        </a:ext>
                      </a:extLst>
                    </a:gridCol>
                    <a:gridCol w="1270000">
                      <a:extLst>
                        <a:ext uri="{9D8B030D-6E8A-4147-A177-3AD203B41FA5}">
                          <a16:colId xmlns:a16="http://schemas.microsoft.com/office/drawing/2014/main" val="66487514"/>
                        </a:ext>
                      </a:extLst>
                    </a:gridCol>
                    <a:gridCol w="1168401">
                      <a:extLst>
                        <a:ext uri="{9D8B030D-6E8A-4147-A177-3AD203B41FA5}">
                          <a16:colId xmlns:a16="http://schemas.microsoft.com/office/drawing/2014/main" val="3292635212"/>
                        </a:ext>
                      </a:extLst>
                    </a:gridCol>
                  </a:tblGrid>
                  <a:tr h="409554">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t>可接受風險</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TW" altLang="en-US" dirty="0"/>
                        </a:p>
                      </a:txBody>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dirty="0"/>
                            <a:t>0.05</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dirty="0"/>
                            <a:t>0.001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14568935"/>
                      </a:ext>
                    </a:extLst>
                  </a:tr>
                  <a:tr h="409554">
                    <a:tc>
                      <a:txBody>
                        <a:bodyPr/>
                        <a:lstStyle/>
                        <a:p>
                          <a:endParaRPr lang="zh-TW"/>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5"/>
                          <a:stretch>
                            <a:fillRect l="-500" t="-107463" r="-394000" b="-608955"/>
                          </a:stretch>
                        </a:blipFill>
                      </a:tcPr>
                    </a:tc>
                    <a:tc>
                      <a:txBody>
                        <a:bodyPr/>
                        <a:lstStyle/>
                        <a:p>
                          <a:endParaRPr lang="zh-TW"/>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5"/>
                          <a:stretch>
                            <a:fillRect l="-119643" t="-107463" r="-369048" b="-608955"/>
                          </a:stretch>
                        </a:blipFill>
                      </a:tcPr>
                    </a:tc>
                    <a:tc gridSpan="3">
                      <a:txBody>
                        <a:bodyPr/>
                        <a:lstStyle/>
                        <a:p>
                          <a:pPr algn="ctr"/>
                          <a:r>
                            <a:rPr lang="zh-TW" altLang="en-US" dirty="0"/>
                            <a:t>轉彎結果</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TW" altLang="en-US"/>
                        </a:p>
                      </a:txBody>
                      <a:tcPr/>
                    </a:tc>
                    <a:tc hMerge="1">
                      <a:txBody>
                        <a:bodyPr/>
                        <a:lstStyle/>
                        <a:p>
                          <a:endParaRPr lang="zh-TW" altLang="en-US"/>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272719560"/>
                      </a:ext>
                    </a:extLst>
                  </a:tr>
                  <a:tr h="379768">
                    <a:tc rowSpan="3">
                      <a:txBody>
                        <a:bodyPr/>
                        <a:lstStyle/>
                        <a:p>
                          <a:pPr algn="ctr"/>
                          <a:r>
                            <a:rPr lang="en-US" altLang="zh-TW" dirty="0"/>
                            <a:t>30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altLang="zh-TW" dirty="0"/>
                            <a:t>20</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zh-TW" altLang="en-US" dirty="0"/>
                            <a:t>成功</a:t>
                          </a:r>
                          <a:r>
                            <a:rPr lang="en-US" altLang="zh-TW" dirty="0"/>
                            <a:t>(3.7s)</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zh-TW" altLang="en-US" dirty="0"/>
                            <a:t>成功</a:t>
                          </a:r>
                          <a:r>
                            <a:rPr lang="en-US" altLang="zh-TW" dirty="0"/>
                            <a:t>(3.7s)</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zh-TW" altLang="en-US" dirty="0"/>
                            <a:t>成功</a:t>
                          </a:r>
                          <a:r>
                            <a:rPr lang="en-US" altLang="zh-TW" dirty="0"/>
                            <a:t>(3.9s)</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13643168"/>
                      </a:ext>
                    </a:extLst>
                  </a:tr>
                  <a:tr h="409554">
                    <a:tc vMerge="1">
                      <a:txBody>
                        <a:bodyPr/>
                        <a:lstStyle/>
                        <a:p>
                          <a:endParaRPr lang="zh-TW" altLang="en-US" dirty="0"/>
                        </a:p>
                      </a:txBody>
                      <a:tcPr/>
                    </a:tc>
                    <a:tc>
                      <a:txBody>
                        <a:bodyPr/>
                        <a:lstStyle/>
                        <a:p>
                          <a:pPr algn="ctr"/>
                          <a:r>
                            <a:rPr lang="en-US" altLang="zh-TW" dirty="0"/>
                            <a:t>15</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zh-TW" altLang="en-US" dirty="0">
                              <a:highlight>
                                <a:srgbClr val="FFFF00"/>
                              </a:highlight>
                            </a:rPr>
                            <a:t>失敗</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zh-TW" altLang="en-US">
                              <a:highlight>
                                <a:srgbClr val="FFFF00"/>
                              </a:highlight>
                            </a:rPr>
                            <a:t>失敗</a:t>
                          </a:r>
                          <a:endParaRPr lang="zh-TW" altLang="en-US" dirty="0">
                            <a:highlight>
                              <a:srgbClr val="FFFF00"/>
                            </a:highligh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zh-TW" altLang="en-US"/>
                            <a:t>成功</a:t>
                          </a:r>
                          <a:r>
                            <a:rPr lang="en-US" altLang="zh-TW"/>
                            <a:t>(7.3s)</a:t>
                          </a:r>
                          <a:endParaRPr lang="zh-TW" altLang="en-US" dirty="0">
                            <a:highlight>
                              <a:srgbClr val="FFFF00"/>
                            </a:highligh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4013782917"/>
                      </a:ext>
                    </a:extLst>
                  </a:tr>
                  <a:tr h="409554">
                    <a:tc vMerge="1">
                      <a:txBody>
                        <a:bodyPr/>
                        <a:lstStyle/>
                        <a:p>
                          <a:endParaRPr lang="zh-TW" altLang="en-US" dirty="0"/>
                        </a:p>
                      </a:txBody>
                      <a:tcPr/>
                    </a:tc>
                    <a:tc>
                      <a:txBody>
                        <a:bodyPr/>
                        <a:lstStyle/>
                        <a:p>
                          <a:pPr algn="ctr"/>
                          <a:r>
                            <a:rPr lang="en-US" altLang="zh-TW" dirty="0"/>
                            <a:t>10</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highlight>
                                <a:srgbClr val="FFFF00"/>
                              </a:highlight>
                            </a:rPr>
                            <a:t>失敗</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a:highlight>
                                <a:srgbClr val="FFFF00"/>
                              </a:highlight>
                            </a:rPr>
                            <a:t>失敗</a:t>
                          </a:r>
                          <a:endParaRPr lang="zh-TW" altLang="en-US" dirty="0">
                            <a:highlight>
                              <a:srgbClr val="FFFF00"/>
                            </a:highligh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a:t>成功</a:t>
                          </a:r>
                          <a:r>
                            <a:rPr lang="en-US" altLang="zh-TW"/>
                            <a:t>(6.8s)</a:t>
                          </a:r>
                          <a:endParaRPr lang="zh-TW" altLang="en-US" dirty="0">
                            <a:highlight>
                              <a:srgbClr val="FFFF00"/>
                            </a:highligh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979412041"/>
                      </a:ext>
                    </a:extLst>
                  </a:tr>
                  <a:tr h="409554">
                    <a:tc rowSpan="3">
                      <a:txBody>
                        <a:bodyPr/>
                        <a:lstStyle/>
                        <a:p>
                          <a:pPr algn="ctr"/>
                          <a:r>
                            <a:rPr lang="en-US" altLang="zh-TW" dirty="0"/>
                            <a:t>40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altLang="zh-TW" dirty="0"/>
                            <a:t>20</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highlight>
                                <a:srgbClr val="FFFF00"/>
                              </a:highlight>
                            </a:rPr>
                            <a:t>失敗</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t>成功</a:t>
                          </a:r>
                          <a:r>
                            <a:rPr lang="en-US" altLang="zh-TW" dirty="0"/>
                            <a:t>(3.1s)</a:t>
                          </a:r>
                          <a:endParaRPr lang="zh-TW" altLang="en-US" dirty="0">
                            <a:highlight>
                              <a:srgbClr val="FFFF00"/>
                            </a:highligh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t>成功</a:t>
                          </a:r>
                          <a:r>
                            <a:rPr lang="en-US" altLang="zh-TW" dirty="0"/>
                            <a:t>(3.2s)</a:t>
                          </a:r>
                          <a:endParaRPr lang="zh-TW" altLang="en-US" dirty="0">
                            <a:highlight>
                              <a:srgbClr val="FFFF00"/>
                            </a:highligh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207821160"/>
                      </a:ext>
                    </a:extLst>
                  </a:tr>
                  <a:tr h="409554">
                    <a:tc vMerge="1">
                      <a:txBody>
                        <a:bodyPr/>
                        <a:lstStyle/>
                        <a:p>
                          <a:endParaRPr lang="zh-TW" altLang="en-US"/>
                        </a:p>
                      </a:txBody>
                      <a:tcPr/>
                    </a:tc>
                    <a:tc>
                      <a:txBody>
                        <a:bodyPr/>
                        <a:lstStyle/>
                        <a:p>
                          <a:pPr algn="ctr"/>
                          <a:r>
                            <a:rPr lang="en-US" altLang="zh-TW" dirty="0"/>
                            <a:t>15</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highlight>
                                <a:srgbClr val="FFFF00"/>
                              </a:highlight>
                              <a:uLnTx/>
                              <a:uFillTx/>
                              <a:latin typeface="Arial"/>
                              <a:ea typeface="微軟正黑體"/>
                              <a:cs typeface="+mn-cs"/>
                            </a:rPr>
                            <a:t>失敗</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t>成功</a:t>
                          </a:r>
                          <a:r>
                            <a:rPr lang="en-US" altLang="zh-TW" dirty="0"/>
                            <a:t>(3.1s)</a:t>
                          </a:r>
                          <a:endParaRPr kumimoji="0" lang="zh-TW" altLang="en-US" sz="1800" b="0" i="0" u="none" strike="noStrike" kern="1200" cap="none" spc="0" normalizeH="0" baseline="0" noProof="0" dirty="0">
                            <a:ln>
                              <a:noFill/>
                            </a:ln>
                            <a:solidFill>
                              <a:prstClr val="black"/>
                            </a:solidFill>
                            <a:effectLst/>
                            <a:highlight>
                              <a:srgbClr val="FFFF00"/>
                            </a:highlight>
                            <a:uLnTx/>
                            <a:uFillTx/>
                            <a:latin typeface="Arial"/>
                            <a:ea typeface="微軟正黑體"/>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t>成功</a:t>
                          </a:r>
                          <a:r>
                            <a:rPr lang="en-US" altLang="zh-TW" dirty="0"/>
                            <a:t>(3.2s)</a:t>
                          </a:r>
                          <a:endParaRPr kumimoji="0" lang="zh-TW" altLang="en-US" sz="1800" b="0" i="0" u="none" strike="noStrike" kern="1200" cap="none" spc="0" normalizeH="0" baseline="0" noProof="0" dirty="0">
                            <a:ln>
                              <a:noFill/>
                            </a:ln>
                            <a:solidFill>
                              <a:prstClr val="black"/>
                            </a:solidFill>
                            <a:effectLst/>
                            <a:highlight>
                              <a:srgbClr val="FFFF00"/>
                            </a:highlight>
                            <a:uLnTx/>
                            <a:uFillTx/>
                            <a:latin typeface="Arial"/>
                            <a:ea typeface="微軟正黑體"/>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994350097"/>
                      </a:ext>
                    </a:extLst>
                  </a:tr>
                  <a:tr h="409554">
                    <a:tc vMerge="1">
                      <a:txBody>
                        <a:bodyPr/>
                        <a:lstStyle/>
                        <a:p>
                          <a:endParaRPr lang="zh-TW" altLang="en-US" dirty="0"/>
                        </a:p>
                      </a:txBody>
                      <a:tcPr/>
                    </a:tc>
                    <a:tc>
                      <a:txBody>
                        <a:bodyPr/>
                        <a:lstStyle/>
                        <a:p>
                          <a:pPr algn="ctr"/>
                          <a:r>
                            <a:rPr lang="en-US" altLang="zh-TW" dirty="0"/>
                            <a:t>10</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highlight>
                                <a:srgbClr val="FFFF00"/>
                              </a:highlight>
                              <a:uLnTx/>
                              <a:uFillTx/>
                              <a:latin typeface="Arial"/>
                              <a:ea typeface="微軟正黑體"/>
                              <a:cs typeface="+mn-cs"/>
                            </a:rPr>
                            <a:t>失敗</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highlight>
                                <a:srgbClr val="FFFF00"/>
                              </a:highlight>
                            </a:rPr>
                            <a:t>失敗</a:t>
                          </a:r>
                          <a:endParaRPr kumimoji="0" lang="zh-TW" altLang="en-US" sz="1800" b="0" i="0" u="none" strike="noStrike" kern="1200" cap="none" spc="0" normalizeH="0" baseline="0" noProof="0" dirty="0">
                            <a:ln>
                              <a:noFill/>
                            </a:ln>
                            <a:solidFill>
                              <a:prstClr val="black"/>
                            </a:solidFill>
                            <a:effectLst/>
                            <a:highlight>
                              <a:srgbClr val="FFFF00"/>
                            </a:highlight>
                            <a:uLnTx/>
                            <a:uFillTx/>
                            <a:latin typeface="Arial"/>
                            <a:ea typeface="微軟正黑體"/>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Arial"/>
                              <a:ea typeface="微軟正黑體"/>
                              <a:cs typeface="+mn-cs"/>
                            </a:rPr>
                            <a:t>直走</a:t>
                          </a:r>
                          <a:endParaRPr kumimoji="0" lang="zh-TW" altLang="en-US" sz="1800" b="0" i="0" u="none" strike="noStrike" kern="1200" cap="none" spc="0" normalizeH="0" baseline="0" noProof="0" dirty="0">
                            <a:ln>
                              <a:noFill/>
                            </a:ln>
                            <a:solidFill>
                              <a:prstClr val="black"/>
                            </a:solidFill>
                            <a:effectLst/>
                            <a:highlight>
                              <a:srgbClr val="FFFF00"/>
                            </a:highlight>
                            <a:uLnTx/>
                            <a:uFillTx/>
                            <a:latin typeface="Arial"/>
                            <a:ea typeface="微軟正黑體"/>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34163091"/>
                      </a:ext>
                    </a:extLst>
                  </a:tr>
                </a:tbl>
              </a:graphicData>
            </a:graphic>
          </p:graphicFrame>
        </mc:Fallback>
      </mc:AlternateContent>
      <p:sp>
        <p:nvSpPr>
          <p:cNvPr id="7" name="文字方塊 6">
            <a:extLst>
              <a:ext uri="{FF2B5EF4-FFF2-40B4-BE49-F238E27FC236}">
                <a16:creationId xmlns:a16="http://schemas.microsoft.com/office/drawing/2014/main" id="{97A7A9E0-0D24-49BD-84D4-BD2B1789DE18}"/>
              </a:ext>
            </a:extLst>
          </p:cNvPr>
          <p:cNvSpPr txBox="1"/>
          <p:nvPr/>
        </p:nvSpPr>
        <p:spPr>
          <a:xfrm>
            <a:off x="228600" y="1238492"/>
            <a:ext cx="1396536" cy="369332"/>
          </a:xfrm>
          <a:prstGeom prst="rect">
            <a:avLst/>
          </a:prstGeom>
          <a:noFill/>
        </p:spPr>
        <p:txBody>
          <a:bodyPr wrap="none" rtlCol="0">
            <a:spAutoFit/>
          </a:bodyPr>
          <a:lstStyle/>
          <a:p>
            <a:pPr marL="285750" indent="-285750">
              <a:buFont typeface="Arial" panose="020B0604020202020204" pitchFamily="34" charset="0"/>
              <a:buChar char="•"/>
            </a:pPr>
            <a:r>
              <a:rPr lang="zh-TW" altLang="en-US" dirty="0"/>
              <a:t>模擬結果</a:t>
            </a:r>
          </a:p>
        </p:txBody>
      </p:sp>
      <p:sp>
        <p:nvSpPr>
          <p:cNvPr id="22" name="矩形: 圓角 21">
            <a:extLst>
              <a:ext uri="{FF2B5EF4-FFF2-40B4-BE49-F238E27FC236}">
                <a16:creationId xmlns:a16="http://schemas.microsoft.com/office/drawing/2014/main" id="{DA7973C2-3D77-49A6-9386-9D03DF65568F}"/>
              </a:ext>
            </a:extLst>
          </p:cNvPr>
          <p:cNvSpPr/>
          <p:nvPr/>
        </p:nvSpPr>
        <p:spPr>
          <a:xfrm>
            <a:off x="56141" y="5309745"/>
            <a:ext cx="9001234" cy="1032125"/>
          </a:xfrm>
          <a:prstGeom prst="roundRect">
            <a:avLst/>
          </a:prstGeom>
          <a:noFill/>
          <a:ln w="76200">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AutoNum type="arabicPeriod"/>
            </a:pPr>
            <a:r>
              <a:rPr lang="zh-TW" altLang="en-US" dirty="0">
                <a:solidFill>
                  <a:schemeClr val="tx1"/>
                </a:solidFill>
              </a:rPr>
              <a:t>不考慮風險只能在最安全的路況完成轉彎，較為危險的工況不考慮風險無法完成轉彎</a:t>
            </a:r>
            <a:endParaRPr lang="en-US" altLang="zh-TW" dirty="0">
              <a:solidFill>
                <a:schemeClr val="tx1"/>
              </a:solidFill>
            </a:endParaRPr>
          </a:p>
          <a:p>
            <a:r>
              <a:rPr lang="en-US" altLang="zh-TW" dirty="0">
                <a:solidFill>
                  <a:schemeClr val="tx1"/>
                </a:solidFill>
              </a:rPr>
              <a:t>2.</a:t>
            </a:r>
            <a:r>
              <a:rPr lang="zh-TW" altLang="en-US" dirty="0">
                <a:solidFill>
                  <a:schemeClr val="tx1"/>
                </a:solidFill>
              </a:rPr>
              <a:t> 轉彎時車輛行為只要夠保守便能通過，但轉彎花費時間會很高</a:t>
            </a:r>
          </a:p>
        </p:txBody>
      </p:sp>
      <p:pic>
        <p:nvPicPr>
          <p:cNvPr id="12" name="401 (2)">
            <a:hlinkClick r:id="" action="ppaction://media"/>
            <a:extLst>
              <a:ext uri="{FF2B5EF4-FFF2-40B4-BE49-F238E27FC236}">
                <a16:creationId xmlns:a16="http://schemas.microsoft.com/office/drawing/2014/main" id="{15E66027-ED36-4B23-9EBA-D46C1F07B426}"/>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6753860" y="621087"/>
            <a:ext cx="1934075" cy="4592569"/>
          </a:xfrm>
          <a:prstGeom prst="rect">
            <a:avLst/>
          </a:prstGeom>
        </p:spPr>
      </p:pic>
    </p:spTree>
    <p:extLst>
      <p:ext uri="{BB962C8B-B14F-4D97-AF65-F5344CB8AC3E}">
        <p14:creationId xmlns:p14="http://schemas.microsoft.com/office/powerpoint/2010/main" val="1711956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067"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12"/>
                </p:tgtEl>
              </p:cMediaNode>
            </p:video>
            <p:seq concurrent="1" nextAc="seek">
              <p:cTn id="8" restart="whenNotActive" fill="hold" evtFilter="cancelBubble" nodeType="interactiveSeq">
                <p:stCondLst>
                  <p:cond evt="onClick" delay="0">
                    <p:tgtEl>
                      <p:spTgt spid="1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2"/>
                                        </p:tgtEl>
                                      </p:cBhvr>
                                    </p:cmd>
                                  </p:childTnLst>
                                </p:cTn>
                              </p:par>
                            </p:childTnLst>
                          </p:cTn>
                        </p:par>
                      </p:childTnLst>
                    </p:cTn>
                  </p:par>
                </p:childTnLst>
              </p:cTn>
              <p:nextCondLst>
                <p:cond evt="onClick" delay="0">
                  <p:tgtEl>
                    <p:spTgt spid="12"/>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矩形 34">
            <a:extLst>
              <a:ext uri="{FF2B5EF4-FFF2-40B4-BE49-F238E27FC236}">
                <a16:creationId xmlns:a16="http://schemas.microsoft.com/office/drawing/2014/main" id="{95AE94A5-48FC-3898-A04A-B2557325A270}"/>
              </a:ext>
            </a:extLst>
          </p:cNvPr>
          <p:cNvSpPr/>
          <p:nvPr/>
        </p:nvSpPr>
        <p:spPr>
          <a:xfrm>
            <a:off x="2245995" y="1424153"/>
            <a:ext cx="4652010" cy="662940"/>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dirty="0">
                <a:solidFill>
                  <a:schemeClr val="tx1"/>
                </a:solidFill>
              </a:rPr>
              <a:t>1.</a:t>
            </a:r>
            <a:r>
              <a:rPr kumimoji="1" lang="zh-TW" altLang="en-US" dirty="0">
                <a:solidFill>
                  <a:schemeClr val="tx1"/>
                </a:solidFill>
                <a:latin typeface="+mj-ea"/>
                <a:ea typeface="+mj-ea"/>
              </a:rPr>
              <a:t>研究目的與研究動機</a:t>
            </a:r>
          </a:p>
        </p:txBody>
      </p:sp>
      <p:sp>
        <p:nvSpPr>
          <p:cNvPr id="39" name="矩形 38">
            <a:extLst>
              <a:ext uri="{FF2B5EF4-FFF2-40B4-BE49-F238E27FC236}">
                <a16:creationId xmlns:a16="http://schemas.microsoft.com/office/drawing/2014/main" id="{0FB25F51-D956-2904-B4A7-3674B59B51BA}"/>
              </a:ext>
            </a:extLst>
          </p:cNvPr>
          <p:cNvSpPr/>
          <p:nvPr/>
        </p:nvSpPr>
        <p:spPr>
          <a:xfrm>
            <a:off x="2245995" y="2545363"/>
            <a:ext cx="4652010" cy="662940"/>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dirty="0">
                <a:solidFill>
                  <a:schemeClr val="tx1"/>
                </a:solidFill>
              </a:rPr>
              <a:t>2.</a:t>
            </a:r>
            <a:r>
              <a:rPr kumimoji="1" lang="zh-TW" altLang="en-US" dirty="0">
                <a:solidFill>
                  <a:schemeClr val="tx1"/>
                </a:solidFill>
                <a:latin typeface="+mj-ea"/>
                <a:ea typeface="+mj-ea"/>
              </a:rPr>
              <a:t>研究方法</a:t>
            </a:r>
          </a:p>
        </p:txBody>
      </p:sp>
      <p:sp>
        <p:nvSpPr>
          <p:cNvPr id="42" name="矩形 41">
            <a:extLst>
              <a:ext uri="{FF2B5EF4-FFF2-40B4-BE49-F238E27FC236}">
                <a16:creationId xmlns:a16="http://schemas.microsoft.com/office/drawing/2014/main" id="{FF35F89E-3B90-3091-ED50-19A16B3F9EAA}"/>
              </a:ext>
            </a:extLst>
          </p:cNvPr>
          <p:cNvSpPr/>
          <p:nvPr/>
        </p:nvSpPr>
        <p:spPr>
          <a:xfrm>
            <a:off x="2245995" y="3666573"/>
            <a:ext cx="4652010" cy="662940"/>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dirty="0">
                <a:solidFill>
                  <a:schemeClr val="tx1"/>
                </a:solidFill>
              </a:rPr>
              <a:t>3.</a:t>
            </a:r>
            <a:r>
              <a:rPr kumimoji="1" lang="zh-TW" altLang="en-US" dirty="0">
                <a:solidFill>
                  <a:schemeClr val="tx1"/>
                </a:solidFill>
                <a:latin typeface="+mj-ea"/>
                <a:ea typeface="+mj-ea"/>
              </a:rPr>
              <a:t>研究結果與分析</a:t>
            </a:r>
          </a:p>
        </p:txBody>
      </p:sp>
      <p:sp>
        <p:nvSpPr>
          <p:cNvPr id="45" name="矩形 44">
            <a:extLst>
              <a:ext uri="{FF2B5EF4-FFF2-40B4-BE49-F238E27FC236}">
                <a16:creationId xmlns:a16="http://schemas.microsoft.com/office/drawing/2014/main" id="{A32B6059-4CBB-0F28-C0DD-7E527D56EB9E}"/>
              </a:ext>
            </a:extLst>
          </p:cNvPr>
          <p:cNvSpPr/>
          <p:nvPr/>
        </p:nvSpPr>
        <p:spPr>
          <a:xfrm>
            <a:off x="2245995" y="4787783"/>
            <a:ext cx="4652010" cy="662940"/>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dirty="0">
                <a:solidFill>
                  <a:schemeClr val="tx1"/>
                </a:solidFill>
              </a:rPr>
              <a:t>4.</a:t>
            </a:r>
            <a:r>
              <a:rPr kumimoji="1" lang="zh-TW" altLang="en-US" dirty="0">
                <a:solidFill>
                  <a:schemeClr val="tx1"/>
                </a:solidFill>
                <a:latin typeface="+mj-ea"/>
                <a:ea typeface="+mj-ea"/>
              </a:rPr>
              <a:t>成果貢獻與未來展望</a:t>
            </a:r>
          </a:p>
        </p:txBody>
      </p:sp>
      <p:sp>
        <p:nvSpPr>
          <p:cNvPr id="2" name="投影片編號版面配置區 1">
            <a:extLst>
              <a:ext uri="{FF2B5EF4-FFF2-40B4-BE49-F238E27FC236}">
                <a16:creationId xmlns:a16="http://schemas.microsoft.com/office/drawing/2014/main" id="{E27E9203-7BF6-A82C-7CF8-4AB0596493AC}"/>
              </a:ext>
            </a:extLst>
          </p:cNvPr>
          <p:cNvSpPr>
            <a:spLocks noGrp="1"/>
          </p:cNvSpPr>
          <p:nvPr>
            <p:ph type="sldNum" sz="quarter" idx="12"/>
          </p:nvPr>
        </p:nvSpPr>
        <p:spPr/>
        <p:txBody>
          <a:bodyPr/>
          <a:lstStyle/>
          <a:p>
            <a:fld id="{6D77D3CB-5987-4045-A9DE-313BCFC794EF}" type="slidenum">
              <a:rPr lang="zh-TW" altLang="en-US" smtClean="0"/>
              <a:pPr/>
              <a:t>2</a:t>
            </a:fld>
            <a:endParaRPr lang="zh-TW" altLang="en-US" dirty="0"/>
          </a:p>
        </p:txBody>
      </p:sp>
      <p:sp>
        <p:nvSpPr>
          <p:cNvPr id="47" name="標題 3">
            <a:extLst>
              <a:ext uri="{FF2B5EF4-FFF2-40B4-BE49-F238E27FC236}">
                <a16:creationId xmlns:a16="http://schemas.microsoft.com/office/drawing/2014/main" id="{1EBFFCD0-661B-F83B-53B3-472C2A04B15D}"/>
              </a:ext>
            </a:extLst>
          </p:cNvPr>
          <p:cNvSpPr>
            <a:spLocks noGrp="1"/>
          </p:cNvSpPr>
          <p:nvPr>
            <p:ph type="title"/>
          </p:nvPr>
        </p:nvSpPr>
        <p:spPr/>
        <p:txBody>
          <a:bodyPr>
            <a:normAutofit/>
          </a:bodyPr>
          <a:lstStyle/>
          <a:p>
            <a:pPr algn="l"/>
            <a:r>
              <a:rPr lang="zh-TW" altLang="en-US" dirty="0">
                <a:latin typeface="+mj-ea"/>
              </a:rPr>
              <a:t>大綱</a:t>
            </a:r>
          </a:p>
        </p:txBody>
      </p:sp>
    </p:spTree>
    <p:extLst>
      <p:ext uri="{BB962C8B-B14F-4D97-AF65-F5344CB8AC3E}">
        <p14:creationId xmlns:p14="http://schemas.microsoft.com/office/powerpoint/2010/main" val="41893442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投影片編號版面配置區 2">
            <a:extLst>
              <a:ext uri="{FF2B5EF4-FFF2-40B4-BE49-F238E27FC236}">
                <a16:creationId xmlns:a16="http://schemas.microsoft.com/office/drawing/2014/main" id="{6A91DBE8-2C60-4347-A75D-C041D05A57F0}"/>
              </a:ext>
            </a:extLst>
          </p:cNvPr>
          <p:cNvSpPr>
            <a:spLocks noGrp="1"/>
          </p:cNvSpPr>
          <p:nvPr>
            <p:ph type="sldNum" sz="quarter" idx="12"/>
          </p:nvPr>
        </p:nvSpPr>
        <p:spPr/>
        <p:txBody>
          <a:bodyPr/>
          <a:lstStyle/>
          <a:p>
            <a:fld id="{6D77D3CB-5987-4045-A9DE-313BCFC794EF}" type="slidenum">
              <a:rPr lang="zh-TW" altLang="en-US" smtClean="0"/>
              <a:pPr/>
              <a:t>20</a:t>
            </a:fld>
            <a:endParaRPr lang="zh-TW" altLang="en-US"/>
          </a:p>
        </p:txBody>
      </p:sp>
      <p:sp>
        <p:nvSpPr>
          <p:cNvPr id="2" name="標題 1">
            <a:extLst>
              <a:ext uri="{FF2B5EF4-FFF2-40B4-BE49-F238E27FC236}">
                <a16:creationId xmlns:a16="http://schemas.microsoft.com/office/drawing/2014/main" id="{495F5A5C-6A13-43C0-B96C-78CD4B5482E9}"/>
              </a:ext>
            </a:extLst>
          </p:cNvPr>
          <p:cNvSpPr>
            <a:spLocks noGrp="1"/>
          </p:cNvSpPr>
          <p:nvPr>
            <p:ph type="title"/>
          </p:nvPr>
        </p:nvSpPr>
        <p:spPr/>
        <p:txBody>
          <a:bodyPr>
            <a:normAutofit/>
          </a:bodyPr>
          <a:lstStyle/>
          <a:p>
            <a:r>
              <a:rPr lang="zh-TW" altLang="en-US" sz="2400" dirty="0">
                <a:latin typeface="+mj-ea"/>
              </a:rPr>
              <a:t>研究結論與未來展望</a:t>
            </a:r>
            <a:endParaRPr lang="zh-TW" altLang="en-US" sz="2400" dirty="0"/>
          </a:p>
        </p:txBody>
      </p:sp>
      <p:sp>
        <p:nvSpPr>
          <p:cNvPr id="5" name="五邊形 32">
            <a:extLst>
              <a:ext uri="{FF2B5EF4-FFF2-40B4-BE49-F238E27FC236}">
                <a16:creationId xmlns:a16="http://schemas.microsoft.com/office/drawing/2014/main" id="{B65EED2A-650D-4D6D-B450-BF59141E9D67}"/>
              </a:ext>
            </a:extLst>
          </p:cNvPr>
          <p:cNvSpPr/>
          <p:nvPr/>
        </p:nvSpPr>
        <p:spPr>
          <a:xfrm>
            <a:off x="6877049" y="6534047"/>
            <a:ext cx="2495552" cy="323953"/>
          </a:xfrm>
          <a:prstGeom prst="homePlate">
            <a:avLst/>
          </a:prstGeom>
          <a:solidFill>
            <a:srgbClr val="00B0F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dirty="0"/>
              <a:t>研究結論</a:t>
            </a:r>
          </a:p>
        </p:txBody>
      </p:sp>
      <p:sp>
        <p:nvSpPr>
          <p:cNvPr id="7" name="五邊形 34">
            <a:extLst>
              <a:ext uri="{FF2B5EF4-FFF2-40B4-BE49-F238E27FC236}">
                <a16:creationId xmlns:a16="http://schemas.microsoft.com/office/drawing/2014/main" id="{500DD607-B070-4C17-AD3E-20989C85C5EE}"/>
              </a:ext>
            </a:extLst>
          </p:cNvPr>
          <p:cNvSpPr/>
          <p:nvPr/>
        </p:nvSpPr>
        <p:spPr>
          <a:xfrm>
            <a:off x="2282188"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dirty="0">
                <a:solidFill>
                  <a:schemeClr val="bg1"/>
                </a:solidFill>
                <a:latin typeface="+mj-ea"/>
                <a:ea typeface="+mj-ea"/>
              </a:rPr>
              <a:t>研究方法</a:t>
            </a:r>
            <a:endParaRPr kumimoji="1" lang="zh-TW" altLang="en-US" sz="1400" dirty="0"/>
          </a:p>
        </p:txBody>
      </p:sp>
      <p:sp>
        <p:nvSpPr>
          <p:cNvPr id="8" name="五邊形 35">
            <a:extLst>
              <a:ext uri="{FF2B5EF4-FFF2-40B4-BE49-F238E27FC236}">
                <a16:creationId xmlns:a16="http://schemas.microsoft.com/office/drawing/2014/main" id="{2F8CC352-8125-4CF4-87F1-82F54C5D3133}"/>
              </a:ext>
            </a:extLst>
          </p:cNvPr>
          <p:cNvSpPr/>
          <p:nvPr/>
        </p:nvSpPr>
        <p:spPr>
          <a:xfrm>
            <a:off x="-38102"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研究目的與研究動機</a:t>
            </a:r>
          </a:p>
        </p:txBody>
      </p:sp>
      <p:sp>
        <p:nvSpPr>
          <p:cNvPr id="10" name="投影片編號版面配置區 1">
            <a:extLst>
              <a:ext uri="{FF2B5EF4-FFF2-40B4-BE49-F238E27FC236}">
                <a16:creationId xmlns:a16="http://schemas.microsoft.com/office/drawing/2014/main" id="{5F80F619-C930-4F5F-8641-402C80A1AF8D}"/>
              </a:ext>
            </a:extLst>
          </p:cNvPr>
          <p:cNvSpPr txBox="1">
            <a:spLocks/>
          </p:cNvSpPr>
          <p:nvPr/>
        </p:nvSpPr>
        <p:spPr>
          <a:xfrm>
            <a:off x="7086600" y="6625672"/>
            <a:ext cx="2057400" cy="216000"/>
          </a:xfrm>
          <a:prstGeom prst="rect">
            <a:avLst/>
          </a:prstGeom>
        </p:spPr>
        <p:txBody>
          <a:bodyPr vert="horz" lIns="91440" tIns="45720" rIns="91440" bIns="45720" rtlCol="0" anchor="ctr"/>
          <a:lstStyle>
            <a:defPPr>
              <a:defRPr lang="zh-TW"/>
            </a:defPPr>
            <a:lvl1pPr marL="0" algn="r" defTabSz="914400" rtl="0" eaLnBrk="1" latinLnBrk="0" hangingPunct="1">
              <a:defRPr sz="1000" kern="1200">
                <a:solidFill>
                  <a:schemeClr val="bg1"/>
                </a:solidFill>
                <a:latin typeface="+mj-lt"/>
                <a:ea typeface="+mj-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D77D3CB-5987-4045-A9DE-313BCFC794EF}" type="slidenum">
              <a:rPr lang="zh-TW" altLang="en-US" smtClean="0"/>
              <a:pPr/>
              <a:t>20</a:t>
            </a:fld>
            <a:endParaRPr lang="zh-TW" altLang="en-US"/>
          </a:p>
        </p:txBody>
      </p:sp>
      <p:sp>
        <p:nvSpPr>
          <p:cNvPr id="11" name="文字方塊 10">
            <a:extLst>
              <a:ext uri="{FF2B5EF4-FFF2-40B4-BE49-F238E27FC236}">
                <a16:creationId xmlns:a16="http://schemas.microsoft.com/office/drawing/2014/main" id="{526E3001-C001-46A4-A698-76995155B574}"/>
              </a:ext>
            </a:extLst>
          </p:cNvPr>
          <p:cNvSpPr txBox="1"/>
          <p:nvPr/>
        </p:nvSpPr>
        <p:spPr>
          <a:xfrm>
            <a:off x="522557" y="900677"/>
            <a:ext cx="7592743" cy="1668727"/>
          </a:xfrm>
          <a:prstGeom prst="rect">
            <a:avLst/>
          </a:prstGeom>
          <a:noFill/>
        </p:spPr>
        <p:txBody>
          <a:bodyPr wrap="square" lIns="91440" tIns="45720" rIns="91440" bIns="45720" anchor="t">
            <a:spAutoFit/>
          </a:bodyPr>
          <a:lstStyle/>
          <a:p>
            <a:pPr>
              <a:lnSpc>
                <a:spcPct val="200000"/>
              </a:lnSpc>
            </a:pPr>
            <a:r>
              <a:rPr kumimoji="1" lang="zh-TW" altLang="en-US" b="1" u="sng" dirty="0"/>
              <a:t>研究貢獻</a:t>
            </a:r>
            <a:endParaRPr kumimoji="1" lang="en-US" altLang="zh-TW" b="1" u="sng" dirty="0"/>
          </a:p>
          <a:p>
            <a:pPr marL="342900" indent="-342900">
              <a:lnSpc>
                <a:spcPct val="200000"/>
              </a:lnSpc>
              <a:buAutoNum type="arabicPeriod"/>
            </a:pPr>
            <a:r>
              <a:rPr lang="zh-TW" altLang="en-US" b="1" dirty="0">
                <a:cs typeface="Arial"/>
              </a:rPr>
              <a:t>透過改變駕駛可接受風險探討不同風格駕駛行為</a:t>
            </a:r>
            <a:endParaRPr lang="en-US" altLang="zh-TW" b="1" dirty="0">
              <a:cs typeface="Arial"/>
            </a:endParaRPr>
          </a:p>
          <a:p>
            <a:pPr marL="342900" indent="-342900">
              <a:lnSpc>
                <a:spcPct val="200000"/>
              </a:lnSpc>
              <a:buFontTx/>
              <a:buAutoNum type="arabicPeriod"/>
            </a:pPr>
            <a:r>
              <a:rPr lang="zh-TW" altLang="en-US" b="1" dirty="0">
                <a:cs typeface="Arial"/>
              </a:rPr>
              <a:t>建立基於指數分布風險評估的駕駛模型適用於多種駕駛環境</a:t>
            </a:r>
          </a:p>
        </p:txBody>
      </p:sp>
      <p:sp>
        <p:nvSpPr>
          <p:cNvPr id="12" name="文字方塊 11">
            <a:extLst>
              <a:ext uri="{FF2B5EF4-FFF2-40B4-BE49-F238E27FC236}">
                <a16:creationId xmlns:a16="http://schemas.microsoft.com/office/drawing/2014/main" id="{847F7413-6FE8-46FB-A704-A58832C14CA4}"/>
              </a:ext>
            </a:extLst>
          </p:cNvPr>
          <p:cNvSpPr txBox="1"/>
          <p:nvPr/>
        </p:nvSpPr>
        <p:spPr>
          <a:xfrm>
            <a:off x="522557" y="2900236"/>
            <a:ext cx="5913324" cy="2776722"/>
          </a:xfrm>
          <a:prstGeom prst="rect">
            <a:avLst/>
          </a:prstGeom>
          <a:noFill/>
        </p:spPr>
        <p:txBody>
          <a:bodyPr wrap="square" lIns="91440" tIns="45720" rIns="91440" bIns="45720" anchor="t">
            <a:spAutoFit/>
          </a:bodyPr>
          <a:lstStyle/>
          <a:p>
            <a:pPr>
              <a:lnSpc>
                <a:spcPct val="200000"/>
              </a:lnSpc>
            </a:pPr>
            <a:r>
              <a:rPr kumimoji="1" lang="zh-TW" altLang="en-US" b="1" u="sng" dirty="0"/>
              <a:t>未來展望</a:t>
            </a:r>
            <a:endParaRPr kumimoji="1" lang="en-US" altLang="zh-TW" b="1" u="sng" dirty="0"/>
          </a:p>
          <a:p>
            <a:pPr marL="342900" indent="-342900">
              <a:lnSpc>
                <a:spcPct val="200000"/>
              </a:lnSpc>
              <a:buAutoNum type="arabicPeriod"/>
            </a:pPr>
            <a:r>
              <a:rPr kumimoji="1" lang="zh-TW" altLang="en-US" b="1" dirty="0"/>
              <a:t>提高模擬環境複雜度</a:t>
            </a:r>
            <a:endParaRPr kumimoji="1" lang="en-US" altLang="zh-TW" b="1" dirty="0"/>
          </a:p>
          <a:p>
            <a:pPr marL="342900" indent="-342900">
              <a:lnSpc>
                <a:spcPct val="200000"/>
              </a:lnSpc>
              <a:buAutoNum type="arabicPeriod"/>
            </a:pPr>
            <a:r>
              <a:rPr kumimoji="1" lang="zh-TW" altLang="en-US" b="1" dirty="0"/>
              <a:t>使用更精確車輛模型</a:t>
            </a:r>
            <a:endParaRPr kumimoji="1" lang="en-US" altLang="zh-TW" b="1" dirty="0"/>
          </a:p>
          <a:p>
            <a:pPr marL="342900" indent="-342900">
              <a:lnSpc>
                <a:spcPct val="200000"/>
              </a:lnSpc>
              <a:buAutoNum type="arabicPeriod"/>
            </a:pPr>
            <a:r>
              <a:rPr kumimoji="1" lang="zh-TW" altLang="en-US" b="1" dirty="0"/>
              <a:t>更好的碰撞風險分析方法</a:t>
            </a:r>
            <a:endParaRPr kumimoji="1" lang="en-US" altLang="zh-TW" b="1" dirty="0"/>
          </a:p>
          <a:p>
            <a:pPr marL="342900" indent="-342900">
              <a:lnSpc>
                <a:spcPct val="200000"/>
              </a:lnSpc>
              <a:buAutoNum type="arabicPeriod"/>
            </a:pPr>
            <a:r>
              <a:rPr kumimoji="1" lang="zh-TW" altLang="en-US" b="1" dirty="0"/>
              <a:t>加入人類社會行為</a:t>
            </a:r>
            <a:endParaRPr kumimoji="1" lang="en-US" altLang="zh-TW" b="1" dirty="0"/>
          </a:p>
        </p:txBody>
      </p:sp>
      <p:sp>
        <p:nvSpPr>
          <p:cNvPr id="6" name="五邊形 33">
            <a:extLst>
              <a:ext uri="{FF2B5EF4-FFF2-40B4-BE49-F238E27FC236}">
                <a16:creationId xmlns:a16="http://schemas.microsoft.com/office/drawing/2014/main" id="{02E894E8-2EBA-4FA5-B8B5-20548C513FE8}"/>
              </a:ext>
            </a:extLst>
          </p:cNvPr>
          <p:cNvSpPr/>
          <p:nvPr/>
        </p:nvSpPr>
        <p:spPr>
          <a:xfrm>
            <a:off x="4556758"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dirty="0"/>
              <a:t>研究結果與分析</a:t>
            </a:r>
          </a:p>
        </p:txBody>
      </p:sp>
    </p:spTree>
    <p:extLst>
      <p:ext uri="{BB962C8B-B14F-4D97-AF65-F5344CB8AC3E}">
        <p14:creationId xmlns:p14="http://schemas.microsoft.com/office/powerpoint/2010/main" val="10010357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559876" y="2954990"/>
            <a:ext cx="8033933" cy="3898900"/>
          </a:xfrm>
        </p:spPr>
        <p:txBody>
          <a:bodyPr anchor="ctr">
            <a:noAutofit/>
          </a:bodyPr>
          <a:lstStyle/>
          <a:p>
            <a:pPr algn="ctr"/>
            <a:r>
              <a:rPr lang="zh-TW" sz="2400" b="1" dirty="0">
                <a:solidFill>
                  <a:schemeClr val="bg1"/>
                </a:solidFill>
                <a:latin typeface="Arial"/>
                <a:ea typeface="微軟正黑體"/>
                <a:cs typeface="Arial"/>
              </a:rPr>
              <a:t>基於</a:t>
            </a:r>
            <a:r>
              <a:rPr lang="zh-TW" sz="2400" b="1" dirty="0">
                <a:solidFill>
                  <a:schemeClr val="bg1"/>
                </a:solidFill>
                <a:ea typeface="+mj-lt"/>
                <a:cs typeface="+mj-lt"/>
              </a:rPr>
              <a:t>指數分佈模型的車輛碰撞風險評估改進與應用</a:t>
            </a:r>
            <a:br>
              <a:rPr lang="en-US" altLang="zh-TW" sz="2400" b="1" dirty="0">
                <a:latin typeface="+mj-ea"/>
                <a:cs typeface="Times New Roman"/>
              </a:rPr>
            </a:br>
            <a:br>
              <a:rPr lang="zh-TW" altLang="en-US" sz="2400" b="1" dirty="0">
                <a:latin typeface="+mj-ea"/>
                <a:cs typeface="Times New Roman" panose="02020603050405020304" pitchFamily="18" charset="0"/>
              </a:rPr>
            </a:br>
            <a:r>
              <a:rPr lang="en" altLang="zh-TW" sz="2400" b="1" dirty="0">
                <a:solidFill>
                  <a:schemeClr val="bg1"/>
                </a:solidFill>
                <a:latin typeface="微軟正黑體"/>
                <a:ea typeface="微軟正黑體"/>
                <a:cs typeface="Times New Roman"/>
              </a:rPr>
              <a:t> </a:t>
            </a:r>
            <a:r>
              <a:rPr lang="en" sz="2400" dirty="0">
                <a:solidFill>
                  <a:schemeClr val="bg1"/>
                </a:solidFill>
                <a:ea typeface="+mj-lt"/>
                <a:cs typeface="+mj-lt"/>
              </a:rPr>
              <a:t>Improvement and Application of Vehicle Crash Risk Assessment Based on Exponential Distribution Model</a:t>
            </a:r>
            <a:br>
              <a:rPr lang="en" altLang="zh-TW" sz="2400" b="1" dirty="0">
                <a:latin typeface="+mj-ea"/>
                <a:cs typeface="Times New Roman" panose="02020603050405020304" pitchFamily="18" charset="0"/>
              </a:rPr>
            </a:br>
            <a:r>
              <a:rPr lang="en" altLang="zh-TW" sz="2400" b="1" dirty="0">
                <a:solidFill>
                  <a:schemeClr val="bg1"/>
                </a:solidFill>
                <a:latin typeface="+mj-ea"/>
                <a:cs typeface="Times New Roman"/>
              </a:rPr>
              <a:t>​</a:t>
            </a:r>
            <a:br>
              <a:rPr lang="en" altLang="zh-TW" sz="2400" b="1" dirty="0">
                <a:latin typeface="+mj-ea"/>
                <a:cs typeface="Times New Roman"/>
              </a:rPr>
            </a:br>
            <a:br>
              <a:rPr lang="en-US" altLang="zh-TW" sz="1800" dirty="0">
                <a:latin typeface="+mj-ea"/>
                <a:cs typeface="Times New Roman"/>
              </a:rPr>
            </a:br>
            <a:r>
              <a:rPr lang="en" altLang="zh-TW" sz="2400" b="1" dirty="0">
                <a:solidFill>
                  <a:schemeClr val="bg1"/>
                </a:solidFill>
                <a:latin typeface="+mj-ea"/>
                <a:cs typeface="Times New Roman"/>
              </a:rPr>
              <a:t>​</a:t>
            </a:r>
            <a:br>
              <a:rPr lang="en" altLang="zh-TW" sz="2400" b="1" dirty="0">
                <a:latin typeface="微軟正黑體"/>
                <a:cs typeface="Times New Roman"/>
              </a:rPr>
            </a:br>
            <a:br>
              <a:rPr lang="en" altLang="zh-TW" sz="2400" b="1" dirty="0">
                <a:latin typeface="微軟正黑體"/>
                <a:cs typeface="Times New Roman"/>
              </a:rPr>
            </a:br>
            <a:r>
              <a:rPr lang="zh-TW" altLang="en-US" sz="1800" dirty="0">
                <a:ea typeface="+mj-lt"/>
                <a:cs typeface="+mj-lt"/>
              </a:rPr>
              <a:t>柯琮祐</a:t>
            </a:r>
            <a:br>
              <a:rPr lang="en-US" altLang="zh-TW" sz="1800" b="1" dirty="0">
                <a:latin typeface="+mj-ea"/>
                <a:cs typeface="Times New Roman"/>
              </a:rPr>
            </a:br>
            <a:r>
              <a:rPr lang="en" altLang="zh-TW" sz="2400" b="1" dirty="0">
                <a:solidFill>
                  <a:schemeClr val="bg1"/>
                </a:solidFill>
                <a:latin typeface="+mj-ea"/>
                <a:cs typeface="Times New Roman"/>
              </a:rPr>
              <a:t>​</a:t>
            </a:r>
            <a:r>
              <a:rPr lang="zh-TW" altLang="en-US" sz="1800" dirty="0">
                <a:latin typeface="+mj-ea"/>
                <a:cs typeface="Times New Roman"/>
              </a:rPr>
              <a:t>指導教授</a:t>
            </a:r>
            <a:r>
              <a:rPr lang="en-US" altLang="zh-TW" sz="1800" dirty="0">
                <a:latin typeface="+mj-ea"/>
                <a:cs typeface="Times New Roman"/>
              </a:rPr>
              <a:t>: </a:t>
            </a:r>
            <a:r>
              <a:rPr lang="zh-TW" altLang="en-US" sz="1800" dirty="0">
                <a:latin typeface="+mj-ea"/>
                <a:cs typeface="Times New Roman"/>
              </a:rPr>
              <a:t>詹魁元博士</a:t>
            </a:r>
            <a:br>
              <a:rPr lang="en-US" altLang="zh-TW" sz="1800" dirty="0">
                <a:latin typeface="+mj-ea"/>
                <a:cs typeface="Times New Roman" panose="02020603050405020304" pitchFamily="18" charset="0"/>
              </a:rPr>
            </a:br>
            <a:br>
              <a:rPr lang="en-US" altLang="zh-TW" sz="1800" dirty="0">
                <a:latin typeface="+mj-ea"/>
                <a:cs typeface="Times New Roman" panose="02020603050405020304" pitchFamily="18" charset="0"/>
              </a:rPr>
            </a:br>
            <a:r>
              <a:rPr lang="en-US" altLang="zh-TW" sz="1800" dirty="0">
                <a:latin typeface="+mj-ea"/>
                <a:cs typeface="Times New Roman"/>
              </a:rPr>
              <a:t>2024/07/29</a:t>
            </a:r>
            <a:br>
              <a:rPr lang="en-US" altLang="zh-TW" sz="2400" dirty="0">
                <a:latin typeface="+mj-ea"/>
                <a:cs typeface="Times New Roman" panose="02020603050405020304" pitchFamily="18" charset="0"/>
              </a:rPr>
            </a:br>
            <a:br>
              <a:rPr lang="en" altLang="zh-TW" sz="2400" dirty="0">
                <a:latin typeface="+mj-ea"/>
                <a:cs typeface="Times New Roman" panose="02020603050405020304" pitchFamily="18" charset="0"/>
              </a:rPr>
            </a:br>
            <a:endParaRPr lang="zh-TW" altLang="en-US" sz="2400" b="1" dirty="0">
              <a:solidFill>
                <a:schemeClr val="bg1"/>
              </a:solidFill>
              <a:latin typeface="+mj-ea"/>
              <a:cs typeface="Times New Roman" panose="02020603050405020304" pitchFamily="18" charset="0"/>
            </a:endParaRPr>
          </a:p>
        </p:txBody>
      </p:sp>
    </p:spTree>
    <p:extLst>
      <p:ext uri="{BB962C8B-B14F-4D97-AF65-F5344CB8AC3E}">
        <p14:creationId xmlns:p14="http://schemas.microsoft.com/office/powerpoint/2010/main" val="3869048805"/>
      </p:ext>
    </p:extLst>
  </p:cSld>
  <p:clrMapOvr>
    <a:masterClrMapping/>
  </p:clrMapOvr>
  <mc:AlternateContent xmlns:mc="http://schemas.openxmlformats.org/markup-compatibility/2006" xmlns:p14="http://schemas.microsoft.com/office/powerpoint/2010/main">
    <mc:Choice Requires="p14">
      <p:transition spd="slow" p14:dur="2000" advTm="18404"/>
    </mc:Choice>
    <mc:Fallback xmlns="">
      <p:transition spd="slow" advTm="18404"/>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五邊形 32">
            <a:extLst>
              <a:ext uri="{FF2B5EF4-FFF2-40B4-BE49-F238E27FC236}">
                <a16:creationId xmlns:a16="http://schemas.microsoft.com/office/drawing/2014/main" id="{C2B91588-636F-9A37-3F29-CDAF959A7FC3}"/>
              </a:ext>
            </a:extLst>
          </p:cNvPr>
          <p:cNvSpPr/>
          <p:nvPr/>
        </p:nvSpPr>
        <p:spPr>
          <a:xfrm>
            <a:off x="6877049"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研究結論</a:t>
            </a:r>
          </a:p>
        </p:txBody>
      </p:sp>
      <p:sp>
        <p:nvSpPr>
          <p:cNvPr id="34" name="五邊形 33">
            <a:extLst>
              <a:ext uri="{FF2B5EF4-FFF2-40B4-BE49-F238E27FC236}">
                <a16:creationId xmlns:a16="http://schemas.microsoft.com/office/drawing/2014/main" id="{519E6FC6-1A20-5E2E-B170-65CEFBE1BC04}"/>
              </a:ext>
            </a:extLst>
          </p:cNvPr>
          <p:cNvSpPr/>
          <p:nvPr/>
        </p:nvSpPr>
        <p:spPr>
          <a:xfrm>
            <a:off x="4556758" y="6534047"/>
            <a:ext cx="2495551" cy="308610"/>
          </a:xfrm>
          <a:prstGeom prst="homePlate">
            <a:avLst/>
          </a:prstGeom>
          <a:solidFill>
            <a:srgbClr val="00B0F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研究結果與分析</a:t>
            </a:r>
          </a:p>
        </p:txBody>
      </p:sp>
      <p:sp>
        <p:nvSpPr>
          <p:cNvPr id="35" name="五邊形 34">
            <a:extLst>
              <a:ext uri="{FF2B5EF4-FFF2-40B4-BE49-F238E27FC236}">
                <a16:creationId xmlns:a16="http://schemas.microsoft.com/office/drawing/2014/main" id="{4BB9665B-B7A9-6FFA-7250-76B9CF9637CB}"/>
              </a:ext>
            </a:extLst>
          </p:cNvPr>
          <p:cNvSpPr/>
          <p:nvPr/>
        </p:nvSpPr>
        <p:spPr>
          <a:xfrm>
            <a:off x="2282188"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dirty="0">
                <a:solidFill>
                  <a:schemeClr val="bg1"/>
                </a:solidFill>
                <a:latin typeface="+mj-ea"/>
                <a:ea typeface="+mj-ea"/>
              </a:rPr>
              <a:t>研究方法</a:t>
            </a:r>
            <a:endParaRPr kumimoji="1" lang="zh-TW" altLang="en-US" sz="1400" dirty="0"/>
          </a:p>
        </p:txBody>
      </p:sp>
      <p:sp>
        <p:nvSpPr>
          <p:cNvPr id="36" name="五邊形 35">
            <a:extLst>
              <a:ext uri="{FF2B5EF4-FFF2-40B4-BE49-F238E27FC236}">
                <a16:creationId xmlns:a16="http://schemas.microsoft.com/office/drawing/2014/main" id="{3973E6B6-03D1-AD82-9D1F-847D63E2DE45}"/>
              </a:ext>
            </a:extLst>
          </p:cNvPr>
          <p:cNvSpPr/>
          <p:nvPr/>
        </p:nvSpPr>
        <p:spPr>
          <a:xfrm>
            <a:off x="-38102"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研究目的與研究動機</a:t>
            </a:r>
          </a:p>
        </p:txBody>
      </p:sp>
      <p:sp>
        <p:nvSpPr>
          <p:cNvPr id="2" name="投影片編號版面配置區 1">
            <a:extLst>
              <a:ext uri="{FF2B5EF4-FFF2-40B4-BE49-F238E27FC236}">
                <a16:creationId xmlns:a16="http://schemas.microsoft.com/office/drawing/2014/main" id="{FC430931-5882-0DFD-EA95-85FEA01D7614}"/>
              </a:ext>
            </a:extLst>
          </p:cNvPr>
          <p:cNvSpPr>
            <a:spLocks noGrp="1"/>
          </p:cNvSpPr>
          <p:nvPr>
            <p:ph type="sldNum" sz="quarter" idx="12"/>
          </p:nvPr>
        </p:nvSpPr>
        <p:spPr/>
        <p:txBody>
          <a:bodyPr/>
          <a:lstStyle/>
          <a:p>
            <a:fld id="{6D77D3CB-5987-4045-A9DE-313BCFC794EF}" type="slidenum">
              <a:rPr lang="zh-TW" altLang="en-US" smtClean="0"/>
              <a:pPr/>
              <a:t>22</a:t>
            </a:fld>
            <a:endParaRPr lang="zh-TW" altLang="en-US"/>
          </a:p>
        </p:txBody>
      </p:sp>
      <p:sp>
        <p:nvSpPr>
          <p:cNvPr id="4" name="標題 3">
            <a:extLst>
              <a:ext uri="{FF2B5EF4-FFF2-40B4-BE49-F238E27FC236}">
                <a16:creationId xmlns:a16="http://schemas.microsoft.com/office/drawing/2014/main" id="{10050654-E3C1-4380-A0A2-285052779A79}"/>
              </a:ext>
            </a:extLst>
          </p:cNvPr>
          <p:cNvSpPr>
            <a:spLocks noGrp="1"/>
          </p:cNvSpPr>
          <p:nvPr>
            <p:ph type="title"/>
          </p:nvPr>
        </p:nvSpPr>
        <p:spPr/>
        <p:txBody>
          <a:bodyPr>
            <a:normAutofit/>
          </a:bodyPr>
          <a:lstStyle/>
          <a:p>
            <a:r>
              <a:rPr lang="zh-TW" altLang="en-US" sz="2700" dirty="0">
                <a:ea typeface="+mj-lt"/>
                <a:cs typeface="+mj-lt"/>
              </a:rPr>
              <a:t>無保護轉彎</a:t>
            </a:r>
            <a:r>
              <a:rPr lang="zh-TW" altLang="zh-TW" sz="2700" dirty="0">
                <a:ea typeface="+mj-lt"/>
                <a:cs typeface="+mj-lt"/>
              </a:rPr>
              <a:t>分析</a:t>
            </a:r>
            <a:r>
              <a:rPr lang="en-US" altLang="zh-TW" sz="2700" dirty="0">
                <a:ea typeface="+mj-lt"/>
                <a:cs typeface="+mj-lt"/>
              </a:rPr>
              <a:t>:</a:t>
            </a:r>
            <a:r>
              <a:rPr lang="zh-TW" altLang="en-US" sz="2700" dirty="0">
                <a:ea typeface="+mj-lt"/>
                <a:cs typeface="+mj-lt"/>
              </a:rPr>
              <a:t>保守駕駛</a:t>
            </a:r>
            <a:r>
              <a:rPr lang="en-US" altLang="zh-TW" sz="2700" dirty="0">
                <a:ea typeface="+mj-lt"/>
                <a:cs typeface="+mj-lt"/>
              </a:rPr>
              <a:t>(</a:t>
            </a:r>
            <a:r>
              <a:rPr lang="zh-TW" altLang="en-US" sz="2700" dirty="0">
                <a:ea typeface="+mj-lt"/>
                <a:cs typeface="+mj-lt"/>
              </a:rPr>
              <a:t>可接受風險</a:t>
            </a:r>
            <a:r>
              <a:rPr lang="en-US" altLang="zh-TW" sz="2700" dirty="0">
                <a:ea typeface="+mj-lt"/>
                <a:cs typeface="+mj-lt"/>
              </a:rPr>
              <a:t>0.001)</a:t>
            </a:r>
            <a:endParaRPr lang="zh-TW" altLang="en-US" dirty="0"/>
          </a:p>
        </p:txBody>
      </p:sp>
      <p:sp>
        <p:nvSpPr>
          <p:cNvPr id="8" name="矩形: 圓角 7">
            <a:extLst>
              <a:ext uri="{FF2B5EF4-FFF2-40B4-BE49-F238E27FC236}">
                <a16:creationId xmlns:a16="http://schemas.microsoft.com/office/drawing/2014/main" id="{654B130A-2D7D-4F58-BD13-272E2E9A73CE}"/>
              </a:ext>
            </a:extLst>
          </p:cNvPr>
          <p:cNvSpPr/>
          <p:nvPr/>
        </p:nvSpPr>
        <p:spPr>
          <a:xfrm>
            <a:off x="55328" y="5439328"/>
            <a:ext cx="9001235" cy="863615"/>
          </a:xfrm>
          <a:prstGeom prst="roundRect">
            <a:avLst/>
          </a:prstGeom>
          <a:noFill/>
          <a:ln w="76200">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TW" altLang="en-US" dirty="0">
                <a:solidFill>
                  <a:schemeClr val="tx1"/>
                </a:solidFill>
              </a:rPr>
              <a:t>轉彎時車輛行為只要夠保守一定能通過但轉彎花費時間會很高，</a:t>
            </a:r>
          </a:p>
        </p:txBody>
      </p:sp>
      <p:pic>
        <p:nvPicPr>
          <p:cNvPr id="3" name="0 001 10 turn2 (1)">
            <a:hlinkClick r:id="" action="ppaction://media"/>
            <a:extLst>
              <a:ext uri="{FF2B5EF4-FFF2-40B4-BE49-F238E27FC236}">
                <a16:creationId xmlns:a16="http://schemas.microsoft.com/office/drawing/2014/main" id="{B1B4733A-9F88-4F60-9F52-49E4D20FB83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87437" y="1235574"/>
            <a:ext cx="1661924" cy="4176640"/>
          </a:xfrm>
          <a:prstGeom prst="rect">
            <a:avLst/>
          </a:prstGeom>
        </p:spPr>
      </p:pic>
      <mc:AlternateContent xmlns:mc="http://schemas.openxmlformats.org/markup-compatibility/2006" xmlns:a14="http://schemas.microsoft.com/office/drawing/2010/main">
        <mc:Choice Requires="a14">
          <p:graphicFrame>
            <p:nvGraphicFramePr>
              <p:cNvPr id="10" name="表格 10">
                <a:extLst>
                  <a:ext uri="{FF2B5EF4-FFF2-40B4-BE49-F238E27FC236}">
                    <a16:creationId xmlns:a16="http://schemas.microsoft.com/office/drawing/2014/main" id="{D6E136A5-0DA2-4A52-BDCF-B74110FE145E}"/>
                  </a:ext>
                </a:extLst>
              </p:cNvPr>
              <p:cNvGraphicFramePr>
                <a:graphicFrameLocks noGrp="1"/>
              </p:cNvGraphicFramePr>
              <p:nvPr>
                <p:extLst>
                  <p:ext uri="{D42A27DB-BD31-4B8C-83A1-F6EECF244321}">
                    <p14:modId xmlns:p14="http://schemas.microsoft.com/office/powerpoint/2010/main" val="3322570710"/>
                  </p:ext>
                </p:extLst>
              </p:nvPr>
            </p:nvGraphicFramePr>
            <p:xfrm>
              <a:off x="4287340" y="2525534"/>
              <a:ext cx="4770035" cy="1905000"/>
            </p:xfrm>
            <a:graphic>
              <a:graphicData uri="http://schemas.openxmlformats.org/drawingml/2006/table">
                <a:tbl>
                  <a:tblPr firstRow="1" bandRow="1">
                    <a:tableStyleId>{5C22544A-7EE6-4342-B048-85BDC9FD1C3A}</a:tableStyleId>
                  </a:tblPr>
                  <a:tblGrid>
                    <a:gridCol w="1946153">
                      <a:extLst>
                        <a:ext uri="{9D8B030D-6E8A-4147-A177-3AD203B41FA5}">
                          <a16:colId xmlns:a16="http://schemas.microsoft.com/office/drawing/2014/main" val="1787264596"/>
                        </a:ext>
                      </a:extLst>
                    </a:gridCol>
                    <a:gridCol w="1273370">
                      <a:extLst>
                        <a:ext uri="{9D8B030D-6E8A-4147-A177-3AD203B41FA5}">
                          <a16:colId xmlns:a16="http://schemas.microsoft.com/office/drawing/2014/main" val="266546213"/>
                        </a:ext>
                      </a:extLst>
                    </a:gridCol>
                    <a:gridCol w="1550512">
                      <a:extLst>
                        <a:ext uri="{9D8B030D-6E8A-4147-A177-3AD203B41FA5}">
                          <a16:colId xmlns:a16="http://schemas.microsoft.com/office/drawing/2014/main" val="353735608"/>
                        </a:ext>
                      </a:extLst>
                    </a:gridCol>
                  </a:tblGrid>
                  <a:tr h="74168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t>          可接受風險</a:t>
                          </a: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400" dirty="0"/>
                            <a:t>工況</a:t>
                          </a:r>
                        </a:p>
                        <a:p>
                          <a:pPr algn="ctr"/>
                          <a:endParaRPr lang="zh-TW" altLang="en-US" dirty="0"/>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tcPr>
                    </a:tc>
                    <a:tc>
                      <a:txBody>
                        <a:bodyPr/>
                        <a:lstStyle/>
                        <a:p>
                          <a:pPr algn="ctr"/>
                          <a:r>
                            <a:rPr lang="en-US" altLang="zh-TW" dirty="0"/>
                            <a:t>0.05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altLang="zh-TW" dirty="0"/>
                            <a:t>0.001</a:t>
                          </a:r>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52331449"/>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lang="en-US" altLang="zh-TW" sz="1800" b="0" i="1" smtClean="0">
                                      <a:solidFill>
                                        <a:schemeClr val="tx1"/>
                                      </a:solidFill>
                                      <a:latin typeface="Cambria Math" panose="02040503050406030204" pitchFamily="18" charset="0"/>
                                    </a:rPr>
                                  </m:ctrlPr>
                                </m:sSubPr>
                                <m:e>
                                  <m:r>
                                    <a:rPr lang="en-US" altLang="zh-TW" sz="1800" b="0" i="1" smtClean="0">
                                      <a:solidFill>
                                        <a:schemeClr val="tx1"/>
                                      </a:solidFill>
                                      <a:latin typeface="Cambria Math" panose="02040503050406030204" pitchFamily="18" charset="0"/>
                                    </a:rPr>
                                    <m:t>𝐷</m:t>
                                  </m:r>
                                </m:e>
                                <m:sub>
                                  <m:r>
                                    <a:rPr lang="en-US" altLang="zh-TW" sz="1800" b="0" i="1" smtClean="0">
                                      <a:solidFill>
                                        <a:schemeClr val="tx1"/>
                                      </a:solidFill>
                                      <a:latin typeface="Cambria Math" panose="02040503050406030204" pitchFamily="18" charset="0"/>
                                    </a:rPr>
                                    <m:t>𝑠</m:t>
                                  </m:r>
                                </m:sub>
                              </m:sSub>
                            </m:oMath>
                          </a14:m>
                          <a:r>
                            <a:rPr lang="en-US" altLang="zh-TW" dirty="0"/>
                            <a:t>20(m)</a:t>
                          </a:r>
                          <a:endParaRPr lang="zh-TW" altLang="en-US" dirty="0"/>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altLang="zh-TW" dirty="0"/>
                            <a:t>3.7(s)</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altLang="zh-TW" dirty="0"/>
                            <a:t>3.9(s)</a:t>
                          </a:r>
                          <a:endParaRPr lang="zh-TW" altLang="en-US" dirty="0"/>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4293977529"/>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lang="en-US" altLang="zh-TW" sz="1800" b="0" i="1" smtClean="0">
                                      <a:solidFill>
                                        <a:schemeClr val="tx1"/>
                                      </a:solidFill>
                                      <a:latin typeface="Cambria Math" panose="02040503050406030204" pitchFamily="18" charset="0"/>
                                    </a:rPr>
                                  </m:ctrlPr>
                                </m:sSubPr>
                                <m:e>
                                  <m:r>
                                    <a:rPr lang="en-US" altLang="zh-TW" sz="1800" b="0" i="1" smtClean="0">
                                      <a:solidFill>
                                        <a:schemeClr val="tx1"/>
                                      </a:solidFill>
                                      <a:latin typeface="Cambria Math" panose="02040503050406030204" pitchFamily="18" charset="0"/>
                                    </a:rPr>
                                    <m:t>𝐷</m:t>
                                  </m:r>
                                </m:e>
                                <m:sub>
                                  <m:r>
                                    <a:rPr lang="en-US" altLang="zh-TW" sz="1800" b="0" i="1" smtClean="0">
                                      <a:solidFill>
                                        <a:schemeClr val="tx1"/>
                                      </a:solidFill>
                                      <a:latin typeface="Cambria Math" panose="02040503050406030204" pitchFamily="18" charset="0"/>
                                    </a:rPr>
                                    <m:t>𝑠</m:t>
                                  </m:r>
                                </m:sub>
                              </m:sSub>
                            </m:oMath>
                          </a14:m>
                          <a:r>
                            <a:rPr lang="en-US" altLang="zh-TW" dirty="0"/>
                            <a:t>15(m)</a:t>
                          </a:r>
                          <a:endParaRPr lang="zh-TW" altLang="en-US" dirty="0"/>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zh-TW" altLang="en-US" dirty="0"/>
                            <a:t>轉彎失敗</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altLang="zh-TW" dirty="0"/>
                            <a:t>7.3(s)</a:t>
                          </a:r>
                          <a:endParaRPr lang="zh-TW" altLang="en-US" dirty="0"/>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649580638"/>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lang="en-US" altLang="zh-TW" sz="1800" b="0" i="1" smtClean="0">
                                      <a:solidFill>
                                        <a:schemeClr val="tx1"/>
                                      </a:solidFill>
                                      <a:latin typeface="Cambria Math" panose="02040503050406030204" pitchFamily="18" charset="0"/>
                                    </a:rPr>
                                  </m:ctrlPr>
                                </m:sSubPr>
                                <m:e>
                                  <m:r>
                                    <a:rPr lang="en-US" altLang="zh-TW" sz="1800" b="0" i="1" smtClean="0">
                                      <a:solidFill>
                                        <a:schemeClr val="tx1"/>
                                      </a:solidFill>
                                      <a:latin typeface="Cambria Math" panose="02040503050406030204" pitchFamily="18" charset="0"/>
                                    </a:rPr>
                                    <m:t>𝐷</m:t>
                                  </m:r>
                                </m:e>
                                <m:sub>
                                  <m:r>
                                    <a:rPr lang="en-US" altLang="zh-TW" sz="1800" b="0" i="1" smtClean="0">
                                      <a:solidFill>
                                        <a:schemeClr val="tx1"/>
                                      </a:solidFill>
                                      <a:latin typeface="Cambria Math" panose="02040503050406030204" pitchFamily="18" charset="0"/>
                                    </a:rPr>
                                    <m:t>𝑠</m:t>
                                  </m:r>
                                </m:sub>
                              </m:sSub>
                            </m:oMath>
                          </a14:m>
                          <a:r>
                            <a:rPr lang="en-US" altLang="zh-TW" dirty="0"/>
                            <a:t>10(m)</a:t>
                          </a:r>
                          <a:endParaRPr lang="zh-TW" altLang="en-US" dirty="0"/>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pPr algn="ctr"/>
                          <a:r>
                            <a:rPr lang="zh-TW" altLang="en-US" dirty="0"/>
                            <a:t>轉彎失敗</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6.8(s)</a:t>
                          </a:r>
                          <a:endParaRPr lang="zh-TW" altLang="en-US" dirty="0"/>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accent1">
                            <a:lumMod val="20000"/>
                            <a:lumOff val="80000"/>
                          </a:schemeClr>
                        </a:solidFill>
                      </a:tcPr>
                    </a:tc>
                    <a:extLst>
                      <a:ext uri="{0D108BD9-81ED-4DB2-BD59-A6C34878D82A}">
                        <a16:rowId xmlns:a16="http://schemas.microsoft.com/office/drawing/2014/main" val="2389778490"/>
                      </a:ext>
                    </a:extLst>
                  </a:tr>
                </a:tbl>
              </a:graphicData>
            </a:graphic>
          </p:graphicFrame>
        </mc:Choice>
        <mc:Fallback xmlns="">
          <p:graphicFrame>
            <p:nvGraphicFramePr>
              <p:cNvPr id="10" name="表格 10">
                <a:extLst>
                  <a:ext uri="{FF2B5EF4-FFF2-40B4-BE49-F238E27FC236}">
                    <a16:creationId xmlns:a16="http://schemas.microsoft.com/office/drawing/2014/main" id="{D6E136A5-0DA2-4A52-BDCF-B74110FE145E}"/>
                  </a:ext>
                </a:extLst>
              </p:cNvPr>
              <p:cNvGraphicFramePr>
                <a:graphicFrameLocks noGrp="1"/>
              </p:cNvGraphicFramePr>
              <p:nvPr>
                <p:extLst>
                  <p:ext uri="{D42A27DB-BD31-4B8C-83A1-F6EECF244321}">
                    <p14:modId xmlns:p14="http://schemas.microsoft.com/office/powerpoint/2010/main" val="3322570710"/>
                  </p:ext>
                </p:extLst>
              </p:nvPr>
            </p:nvGraphicFramePr>
            <p:xfrm>
              <a:off x="4287340" y="2525534"/>
              <a:ext cx="4770035" cy="1905000"/>
            </p:xfrm>
            <a:graphic>
              <a:graphicData uri="http://schemas.openxmlformats.org/drawingml/2006/table">
                <a:tbl>
                  <a:tblPr firstRow="1" bandRow="1">
                    <a:tableStyleId>{5C22544A-7EE6-4342-B048-85BDC9FD1C3A}</a:tableStyleId>
                  </a:tblPr>
                  <a:tblGrid>
                    <a:gridCol w="1946153">
                      <a:extLst>
                        <a:ext uri="{9D8B030D-6E8A-4147-A177-3AD203B41FA5}">
                          <a16:colId xmlns:a16="http://schemas.microsoft.com/office/drawing/2014/main" val="1787264596"/>
                        </a:ext>
                      </a:extLst>
                    </a:gridCol>
                    <a:gridCol w="1273370">
                      <a:extLst>
                        <a:ext uri="{9D8B030D-6E8A-4147-A177-3AD203B41FA5}">
                          <a16:colId xmlns:a16="http://schemas.microsoft.com/office/drawing/2014/main" val="266546213"/>
                        </a:ext>
                      </a:extLst>
                    </a:gridCol>
                    <a:gridCol w="1550512">
                      <a:extLst>
                        <a:ext uri="{9D8B030D-6E8A-4147-A177-3AD203B41FA5}">
                          <a16:colId xmlns:a16="http://schemas.microsoft.com/office/drawing/2014/main" val="353735608"/>
                        </a:ext>
                      </a:extLst>
                    </a:gridCol>
                  </a:tblGrid>
                  <a:tr h="79248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t>          可接受風險</a:t>
                          </a: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400" dirty="0"/>
                            <a:t>工況</a:t>
                          </a:r>
                        </a:p>
                        <a:p>
                          <a:pPr algn="ctr"/>
                          <a:endParaRPr lang="zh-TW" altLang="en-US" dirty="0"/>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tcPr>
                    </a:tc>
                    <a:tc>
                      <a:txBody>
                        <a:bodyPr/>
                        <a:lstStyle/>
                        <a:p>
                          <a:pPr algn="ctr"/>
                          <a:r>
                            <a:rPr lang="en-US" altLang="zh-TW" dirty="0"/>
                            <a:t>0.05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altLang="zh-TW" dirty="0"/>
                            <a:t>0.001</a:t>
                          </a:r>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52331449"/>
                      </a:ext>
                    </a:extLst>
                  </a:tr>
                  <a:tr h="370840">
                    <a:tc>
                      <a:txBody>
                        <a:bodyPr/>
                        <a:lstStyle/>
                        <a:p>
                          <a:endParaRPr lang="zh-TW"/>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6"/>
                          <a:stretch>
                            <a:fillRect l="-313" t="-216393" r="-146082" b="-224590"/>
                          </a:stretch>
                        </a:blipFill>
                      </a:tcPr>
                    </a:tc>
                    <a:tc>
                      <a:txBody>
                        <a:bodyPr/>
                        <a:lstStyle/>
                        <a:p>
                          <a:pPr algn="ctr"/>
                          <a:r>
                            <a:rPr lang="en-US" altLang="zh-TW" dirty="0"/>
                            <a:t>3.7(s)</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altLang="zh-TW" dirty="0"/>
                            <a:t>3.9(s)</a:t>
                          </a:r>
                          <a:endParaRPr lang="zh-TW" altLang="en-US" dirty="0"/>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4293977529"/>
                      </a:ext>
                    </a:extLst>
                  </a:tr>
                  <a:tr h="370840">
                    <a:tc>
                      <a:txBody>
                        <a:bodyPr/>
                        <a:lstStyle/>
                        <a:p>
                          <a:endParaRPr lang="zh-TW"/>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6"/>
                          <a:stretch>
                            <a:fillRect l="-313" t="-316393" r="-146082" b="-124590"/>
                          </a:stretch>
                        </a:blipFill>
                      </a:tcPr>
                    </a:tc>
                    <a:tc>
                      <a:txBody>
                        <a:bodyPr/>
                        <a:lstStyle/>
                        <a:p>
                          <a:pPr algn="ctr"/>
                          <a:r>
                            <a:rPr lang="zh-TW" altLang="en-US" dirty="0"/>
                            <a:t>轉彎失敗</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altLang="zh-TW" dirty="0"/>
                            <a:t>7.3(s)</a:t>
                          </a:r>
                          <a:endParaRPr lang="zh-TW" altLang="en-US" dirty="0"/>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649580638"/>
                      </a:ext>
                    </a:extLst>
                  </a:tr>
                  <a:tr h="370840">
                    <a:tc>
                      <a:txBody>
                        <a:bodyPr/>
                        <a:lstStyle/>
                        <a:p>
                          <a:endParaRPr lang="zh-TW"/>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blipFill>
                          <a:blip r:embed="rId6"/>
                          <a:stretch>
                            <a:fillRect l="-313" t="-416393" r="-146082" b="-24590"/>
                          </a:stretch>
                        </a:blipFill>
                      </a:tcPr>
                    </a:tc>
                    <a:tc>
                      <a:txBody>
                        <a:bodyPr/>
                        <a:lstStyle/>
                        <a:p>
                          <a:pPr algn="ctr"/>
                          <a:r>
                            <a:rPr lang="zh-TW" altLang="en-US" dirty="0"/>
                            <a:t>轉彎失敗</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6.8(s)</a:t>
                          </a:r>
                          <a:endParaRPr lang="zh-TW" altLang="en-US" dirty="0"/>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accent1">
                            <a:lumMod val="20000"/>
                            <a:lumOff val="80000"/>
                          </a:schemeClr>
                        </a:solidFill>
                      </a:tcPr>
                    </a:tc>
                    <a:extLst>
                      <a:ext uri="{0D108BD9-81ED-4DB2-BD59-A6C34878D82A}">
                        <a16:rowId xmlns:a16="http://schemas.microsoft.com/office/drawing/2014/main" val="2389778490"/>
                      </a:ext>
                    </a:extLst>
                  </a:tr>
                </a:tbl>
              </a:graphicData>
            </a:graphic>
          </p:graphicFrame>
        </mc:Fallback>
      </mc:AlternateContent>
      <p:pic>
        <p:nvPicPr>
          <p:cNvPr id="16" name="圖片 15">
            <a:extLst>
              <a:ext uri="{FF2B5EF4-FFF2-40B4-BE49-F238E27FC236}">
                <a16:creationId xmlns:a16="http://schemas.microsoft.com/office/drawing/2014/main" id="{8DDEFD00-09CC-4A44-BDCE-0A8F0E7A73CC}"/>
              </a:ext>
            </a:extLst>
          </p:cNvPr>
          <p:cNvPicPr>
            <a:picLocks noChangeAspect="1"/>
          </p:cNvPicPr>
          <p:nvPr/>
        </p:nvPicPr>
        <p:blipFill>
          <a:blip r:embed="rId7"/>
          <a:stretch>
            <a:fillRect/>
          </a:stretch>
        </p:blipFill>
        <p:spPr>
          <a:xfrm>
            <a:off x="2077483" y="1512878"/>
            <a:ext cx="1881735" cy="3622032"/>
          </a:xfrm>
          <a:prstGeom prst="rect">
            <a:avLst/>
          </a:prstGeom>
        </p:spPr>
      </p:pic>
      <mc:AlternateContent xmlns:mc="http://schemas.openxmlformats.org/markup-compatibility/2006" xmlns:a14="http://schemas.microsoft.com/office/drawing/2010/main">
        <mc:Choice Requires="a14">
          <p:sp>
            <p:nvSpPr>
              <p:cNvPr id="22" name="文字方塊 21">
                <a:extLst>
                  <a:ext uri="{FF2B5EF4-FFF2-40B4-BE49-F238E27FC236}">
                    <a16:creationId xmlns:a16="http://schemas.microsoft.com/office/drawing/2014/main" id="{3D9630D0-C1FC-4400-9C4F-AA180AB8E087}"/>
                  </a:ext>
                </a:extLst>
              </p:cNvPr>
              <p:cNvSpPr txBox="1"/>
              <p:nvPr/>
            </p:nvSpPr>
            <p:spPr>
              <a:xfrm>
                <a:off x="-38102" y="889251"/>
                <a:ext cx="4769222" cy="369332"/>
              </a:xfrm>
              <a:prstGeom prst="rect">
                <a:avLst/>
              </a:prstGeom>
              <a:noFill/>
            </p:spPr>
            <p:txBody>
              <a:bodyPr wrap="square">
                <a:spAutoFit/>
              </a:bodyPr>
              <a:lstStyle/>
              <a:p>
                <a:pPr marL="285750" indent="-285750">
                  <a:buFont typeface="Arial" panose="020B0604020202020204" pitchFamily="34" charset="0"/>
                  <a:buChar char="•"/>
                </a:pPr>
                <a14:m>
                  <m:oMath xmlns:m="http://schemas.openxmlformats.org/officeDocument/2006/math">
                    <m:sSub>
                      <m:sSubPr>
                        <m:ctrlPr>
                          <a:rPr lang="en-US" altLang="zh-TW" sz="1800" b="0" i="1" smtClean="0">
                            <a:solidFill>
                              <a:schemeClr val="tx1"/>
                            </a:solidFill>
                            <a:latin typeface="Cambria Math" panose="02040503050406030204" pitchFamily="18" charset="0"/>
                          </a:rPr>
                        </m:ctrlPr>
                      </m:sSubPr>
                      <m:e>
                        <m:r>
                          <a:rPr lang="en-US" altLang="zh-TW" sz="1800" b="0" i="1" smtClean="0">
                            <a:solidFill>
                              <a:schemeClr val="tx1"/>
                            </a:solidFill>
                            <a:latin typeface="Cambria Math" panose="02040503050406030204" pitchFamily="18" charset="0"/>
                          </a:rPr>
                          <m:t>𝑉</m:t>
                        </m:r>
                      </m:e>
                      <m:sub>
                        <m:r>
                          <a:rPr lang="en-US" altLang="zh-TW" sz="1800" b="0" i="1" smtClean="0">
                            <a:solidFill>
                              <a:schemeClr val="tx1"/>
                            </a:solidFill>
                            <a:latin typeface="Cambria Math" panose="02040503050406030204" pitchFamily="18" charset="0"/>
                          </a:rPr>
                          <m:t>𝑡</m:t>
                        </m:r>
                      </m:sub>
                    </m:sSub>
                  </m:oMath>
                </a14:m>
                <a:r>
                  <a:rPr lang="en-US" altLang="zh-TW" dirty="0"/>
                  <a:t>=30(km/h) </a:t>
                </a:r>
                <a14:m>
                  <m:oMath xmlns:m="http://schemas.openxmlformats.org/officeDocument/2006/math">
                    <m:r>
                      <a:rPr lang="zh-TW" altLang="en-US" i="1" dirty="0" smtClean="0">
                        <a:latin typeface="Cambria Math" panose="02040503050406030204" pitchFamily="18" charset="0"/>
                      </a:rPr>
                      <m:t>、</m:t>
                    </m:r>
                    <m:sSub>
                      <m:sSubPr>
                        <m:ctrlPr>
                          <a:rPr lang="en-US" altLang="zh-TW" i="1">
                            <a:latin typeface="Cambria Math" panose="02040503050406030204" pitchFamily="18" charset="0"/>
                          </a:rPr>
                        </m:ctrlPr>
                      </m:sSubPr>
                      <m:e>
                        <m:r>
                          <a:rPr lang="en-US" altLang="zh-TW" i="1">
                            <a:latin typeface="Cambria Math" panose="02040503050406030204" pitchFamily="18" charset="0"/>
                          </a:rPr>
                          <m:t>𝐷</m:t>
                        </m:r>
                      </m:e>
                      <m:sub>
                        <m:r>
                          <a:rPr lang="en-US" altLang="zh-TW" i="1">
                            <a:latin typeface="Cambria Math" panose="02040503050406030204" pitchFamily="18" charset="0"/>
                          </a:rPr>
                          <m:t>𝑠</m:t>
                        </m:r>
                      </m:sub>
                    </m:sSub>
                  </m:oMath>
                </a14:m>
                <a:r>
                  <a:rPr lang="en-US" altLang="zh-TW" dirty="0"/>
                  <a:t>=10(m)</a:t>
                </a:r>
                <a:r>
                  <a:rPr lang="zh-TW" altLang="en-US" dirty="0"/>
                  <a:t>影片及</a:t>
                </a:r>
                <a:r>
                  <a:rPr lang="en-US" altLang="zh-TW" dirty="0"/>
                  <a:t>V-T</a:t>
                </a:r>
                <a:r>
                  <a:rPr lang="zh-TW" altLang="en-US" dirty="0"/>
                  <a:t>圖</a:t>
                </a:r>
                <a:endParaRPr lang="en-US" altLang="zh-TW" dirty="0"/>
              </a:p>
            </p:txBody>
          </p:sp>
        </mc:Choice>
        <mc:Fallback xmlns="">
          <p:sp>
            <p:nvSpPr>
              <p:cNvPr id="22" name="文字方塊 21">
                <a:extLst>
                  <a:ext uri="{FF2B5EF4-FFF2-40B4-BE49-F238E27FC236}">
                    <a16:creationId xmlns:a16="http://schemas.microsoft.com/office/drawing/2014/main" id="{3D9630D0-C1FC-4400-9C4F-AA180AB8E087}"/>
                  </a:ext>
                </a:extLst>
              </p:cNvPr>
              <p:cNvSpPr txBox="1">
                <a:spLocks noRot="1" noChangeAspect="1" noMove="1" noResize="1" noEditPoints="1" noAdjustHandles="1" noChangeArrowheads="1" noChangeShapeType="1" noTextEdit="1"/>
              </p:cNvSpPr>
              <p:nvPr/>
            </p:nvSpPr>
            <p:spPr>
              <a:xfrm>
                <a:off x="-38102" y="889251"/>
                <a:ext cx="4769222" cy="369332"/>
              </a:xfrm>
              <a:prstGeom prst="rect">
                <a:avLst/>
              </a:prstGeom>
              <a:blipFill>
                <a:blip r:embed="rId8"/>
                <a:stretch>
                  <a:fillRect l="-895" t="-10000" b="-2666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6" name="文字方塊 25">
                <a:extLst>
                  <a:ext uri="{FF2B5EF4-FFF2-40B4-BE49-F238E27FC236}">
                    <a16:creationId xmlns:a16="http://schemas.microsoft.com/office/drawing/2014/main" id="{7E8F2B84-F553-4D3A-AD5A-9DF6751DF35C}"/>
                  </a:ext>
                </a:extLst>
              </p:cNvPr>
              <p:cNvSpPr txBox="1"/>
              <p:nvPr/>
            </p:nvSpPr>
            <p:spPr>
              <a:xfrm>
                <a:off x="4188116" y="2008335"/>
                <a:ext cx="4769222" cy="369332"/>
              </a:xfrm>
              <a:prstGeom prst="rect">
                <a:avLst/>
              </a:prstGeom>
              <a:noFill/>
            </p:spPr>
            <p:txBody>
              <a:bodyPr wrap="square">
                <a:spAutoFit/>
              </a:bodyPr>
              <a:lstStyle/>
              <a:p>
                <a:pPr marL="285750" indent="-285750">
                  <a:buFont typeface="Arial" panose="020B0604020202020204" pitchFamily="34" charset="0"/>
                  <a:buChar char="•"/>
                </a:pPr>
                <a14:m>
                  <m:oMath xmlns:m="http://schemas.openxmlformats.org/officeDocument/2006/math">
                    <m:sSub>
                      <m:sSubPr>
                        <m:ctrlPr>
                          <a:rPr lang="en-US" altLang="zh-TW" sz="1800" b="0" i="1" smtClean="0">
                            <a:solidFill>
                              <a:schemeClr val="tx1"/>
                            </a:solidFill>
                            <a:latin typeface="Cambria Math" panose="02040503050406030204" pitchFamily="18" charset="0"/>
                          </a:rPr>
                        </m:ctrlPr>
                      </m:sSubPr>
                      <m:e>
                        <m:r>
                          <a:rPr lang="en-US" altLang="zh-TW" sz="1800" b="0" i="1" smtClean="0">
                            <a:solidFill>
                              <a:schemeClr val="tx1"/>
                            </a:solidFill>
                            <a:latin typeface="Cambria Math" panose="02040503050406030204" pitchFamily="18" charset="0"/>
                          </a:rPr>
                          <m:t>𝑉</m:t>
                        </m:r>
                      </m:e>
                      <m:sub>
                        <m:r>
                          <a:rPr lang="en-US" altLang="zh-TW" sz="1800" b="0" i="1" smtClean="0">
                            <a:solidFill>
                              <a:schemeClr val="tx1"/>
                            </a:solidFill>
                            <a:latin typeface="Cambria Math" panose="02040503050406030204" pitchFamily="18" charset="0"/>
                          </a:rPr>
                          <m:t>𝑡</m:t>
                        </m:r>
                      </m:sub>
                    </m:sSub>
                  </m:oMath>
                </a14:m>
                <a:r>
                  <a:rPr lang="en-US" altLang="zh-TW" dirty="0"/>
                  <a:t>=30(km/h)</a:t>
                </a:r>
                <a:r>
                  <a:rPr lang="zh-TW" altLang="en-US" b="1" dirty="0"/>
                  <a:t>時完成轉彎時間</a:t>
                </a:r>
              </a:p>
            </p:txBody>
          </p:sp>
        </mc:Choice>
        <mc:Fallback xmlns="">
          <p:sp>
            <p:nvSpPr>
              <p:cNvPr id="26" name="文字方塊 25">
                <a:extLst>
                  <a:ext uri="{FF2B5EF4-FFF2-40B4-BE49-F238E27FC236}">
                    <a16:creationId xmlns:a16="http://schemas.microsoft.com/office/drawing/2014/main" id="{7E8F2B84-F553-4D3A-AD5A-9DF6751DF35C}"/>
                  </a:ext>
                </a:extLst>
              </p:cNvPr>
              <p:cNvSpPr txBox="1">
                <a:spLocks noRot="1" noChangeAspect="1" noMove="1" noResize="1" noEditPoints="1" noAdjustHandles="1" noChangeArrowheads="1" noChangeShapeType="1" noTextEdit="1"/>
              </p:cNvSpPr>
              <p:nvPr/>
            </p:nvSpPr>
            <p:spPr>
              <a:xfrm>
                <a:off x="4188116" y="2008335"/>
                <a:ext cx="4769222" cy="369332"/>
              </a:xfrm>
              <a:prstGeom prst="rect">
                <a:avLst/>
              </a:prstGeom>
              <a:blipFill>
                <a:blip r:embed="rId9"/>
                <a:stretch>
                  <a:fillRect l="-767" t="-8197" b="-24590"/>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4020097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356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五邊形 32">
            <a:extLst>
              <a:ext uri="{FF2B5EF4-FFF2-40B4-BE49-F238E27FC236}">
                <a16:creationId xmlns:a16="http://schemas.microsoft.com/office/drawing/2014/main" id="{DA351A9B-88E0-4DF8-8319-B76F6139F045}"/>
              </a:ext>
            </a:extLst>
          </p:cNvPr>
          <p:cNvSpPr/>
          <p:nvPr/>
        </p:nvSpPr>
        <p:spPr>
          <a:xfrm>
            <a:off x="6877049"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研究結論</a:t>
            </a:r>
          </a:p>
        </p:txBody>
      </p:sp>
      <p:sp>
        <p:nvSpPr>
          <p:cNvPr id="24" name="矩形 23">
            <a:extLst>
              <a:ext uri="{FF2B5EF4-FFF2-40B4-BE49-F238E27FC236}">
                <a16:creationId xmlns:a16="http://schemas.microsoft.com/office/drawing/2014/main" id="{A2FF6DD9-22AB-4070-9C21-7ED8AAF4D128}"/>
              </a:ext>
            </a:extLst>
          </p:cNvPr>
          <p:cNvSpPr/>
          <p:nvPr/>
        </p:nvSpPr>
        <p:spPr>
          <a:xfrm>
            <a:off x="1224998" y="1455454"/>
            <a:ext cx="2896021" cy="3980476"/>
          </a:xfrm>
          <a:prstGeom prst="rect">
            <a:avLst/>
          </a:prstGeom>
          <a:solidFill>
            <a:schemeClr val="accent1">
              <a:lumMod val="40000"/>
              <a:lumOff val="60000"/>
              <a:alpha val="3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 name="投影片編號版面配置區 2">
            <a:extLst>
              <a:ext uri="{FF2B5EF4-FFF2-40B4-BE49-F238E27FC236}">
                <a16:creationId xmlns:a16="http://schemas.microsoft.com/office/drawing/2014/main" id="{7FC1F3AA-5CC8-4799-B259-31C70265CE9A}"/>
              </a:ext>
            </a:extLst>
          </p:cNvPr>
          <p:cNvSpPr>
            <a:spLocks noGrp="1"/>
          </p:cNvSpPr>
          <p:nvPr>
            <p:ph type="sldNum" sz="quarter" idx="12"/>
          </p:nvPr>
        </p:nvSpPr>
        <p:spPr/>
        <p:txBody>
          <a:bodyPr/>
          <a:lstStyle/>
          <a:p>
            <a:fld id="{6D77D3CB-5987-4045-A9DE-313BCFC794EF}" type="slidenum">
              <a:rPr lang="zh-TW" altLang="en-US" smtClean="0"/>
              <a:pPr/>
              <a:t>23</a:t>
            </a:fld>
            <a:endParaRPr lang="zh-TW" altLang="en-US"/>
          </a:p>
        </p:txBody>
      </p:sp>
      <p:sp>
        <p:nvSpPr>
          <p:cNvPr id="2" name="標題 1">
            <a:extLst>
              <a:ext uri="{FF2B5EF4-FFF2-40B4-BE49-F238E27FC236}">
                <a16:creationId xmlns:a16="http://schemas.microsoft.com/office/drawing/2014/main" id="{56ABFFCA-A570-4757-8EC5-49677B8B034E}"/>
              </a:ext>
            </a:extLst>
          </p:cNvPr>
          <p:cNvSpPr>
            <a:spLocks noGrp="1"/>
          </p:cNvSpPr>
          <p:nvPr>
            <p:ph type="title"/>
          </p:nvPr>
        </p:nvSpPr>
        <p:spPr/>
        <p:txBody>
          <a:bodyPr>
            <a:normAutofit/>
          </a:bodyPr>
          <a:lstStyle/>
          <a:p>
            <a:r>
              <a:rPr lang="zh-TW" altLang="en-US" sz="2400" dirty="0">
                <a:ea typeface="+mj-lt"/>
                <a:cs typeface="+mj-lt"/>
              </a:rPr>
              <a:t>無保護轉彎</a:t>
            </a:r>
            <a:r>
              <a:rPr lang="zh-TW" altLang="zh-TW" sz="2400" dirty="0">
                <a:ea typeface="+mj-lt"/>
                <a:cs typeface="+mj-lt"/>
              </a:rPr>
              <a:t>分析</a:t>
            </a:r>
            <a:r>
              <a:rPr lang="en-US" altLang="zh-TW" sz="2400" dirty="0">
                <a:ea typeface="+mj-lt"/>
                <a:cs typeface="+mj-lt"/>
              </a:rPr>
              <a:t>:</a:t>
            </a:r>
            <a:endParaRPr lang="zh-TW" altLang="en-US" sz="2400" dirty="0"/>
          </a:p>
        </p:txBody>
      </p:sp>
      <p:pic>
        <p:nvPicPr>
          <p:cNvPr id="12" name="圖片 11">
            <a:extLst>
              <a:ext uri="{FF2B5EF4-FFF2-40B4-BE49-F238E27FC236}">
                <a16:creationId xmlns:a16="http://schemas.microsoft.com/office/drawing/2014/main" id="{631AAD77-B2C0-4083-AED0-7A944E1B577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38326" y="1569023"/>
            <a:ext cx="2550470" cy="3623630"/>
          </a:xfrm>
          <a:prstGeom prst="rect">
            <a:avLst/>
          </a:prstGeom>
        </p:spPr>
      </p:pic>
      <p:sp>
        <p:nvSpPr>
          <p:cNvPr id="15" name="五邊形 35">
            <a:extLst>
              <a:ext uri="{FF2B5EF4-FFF2-40B4-BE49-F238E27FC236}">
                <a16:creationId xmlns:a16="http://schemas.microsoft.com/office/drawing/2014/main" id="{8B470EB4-1525-4E70-B33B-371AB9166CAB}"/>
              </a:ext>
            </a:extLst>
          </p:cNvPr>
          <p:cNvSpPr/>
          <p:nvPr/>
        </p:nvSpPr>
        <p:spPr>
          <a:xfrm>
            <a:off x="-38102"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研究目的與研究動機</a:t>
            </a:r>
          </a:p>
        </p:txBody>
      </p:sp>
      <p:sp>
        <p:nvSpPr>
          <p:cNvPr id="18" name="五邊形 33">
            <a:extLst>
              <a:ext uri="{FF2B5EF4-FFF2-40B4-BE49-F238E27FC236}">
                <a16:creationId xmlns:a16="http://schemas.microsoft.com/office/drawing/2014/main" id="{E51374B7-1215-4F42-926E-F1D048F846DA}"/>
              </a:ext>
            </a:extLst>
          </p:cNvPr>
          <p:cNvSpPr/>
          <p:nvPr/>
        </p:nvSpPr>
        <p:spPr>
          <a:xfrm>
            <a:off x="4556758" y="6534047"/>
            <a:ext cx="2495551" cy="308610"/>
          </a:xfrm>
          <a:prstGeom prst="homePlate">
            <a:avLst/>
          </a:prstGeom>
          <a:solidFill>
            <a:srgbClr val="00B0F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研究結果與分析</a:t>
            </a:r>
          </a:p>
        </p:txBody>
      </p:sp>
      <p:sp>
        <p:nvSpPr>
          <p:cNvPr id="19" name="五邊形 34">
            <a:extLst>
              <a:ext uri="{FF2B5EF4-FFF2-40B4-BE49-F238E27FC236}">
                <a16:creationId xmlns:a16="http://schemas.microsoft.com/office/drawing/2014/main" id="{3EF76FE1-C1C1-419D-9AC4-CB0D9FDFE46C}"/>
              </a:ext>
            </a:extLst>
          </p:cNvPr>
          <p:cNvSpPr/>
          <p:nvPr/>
        </p:nvSpPr>
        <p:spPr>
          <a:xfrm>
            <a:off x="2282188"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dirty="0">
                <a:solidFill>
                  <a:schemeClr val="bg1"/>
                </a:solidFill>
                <a:latin typeface="+mj-ea"/>
                <a:ea typeface="+mj-ea"/>
              </a:rPr>
              <a:t>研究方法</a:t>
            </a:r>
            <a:endParaRPr kumimoji="1" lang="zh-TW" altLang="en-US" sz="1400" dirty="0"/>
          </a:p>
        </p:txBody>
      </p:sp>
      <p:sp>
        <p:nvSpPr>
          <p:cNvPr id="22" name="矩形 21">
            <a:extLst>
              <a:ext uri="{FF2B5EF4-FFF2-40B4-BE49-F238E27FC236}">
                <a16:creationId xmlns:a16="http://schemas.microsoft.com/office/drawing/2014/main" id="{6CF9769C-8C02-4B3A-AB88-0D9CEC9AE503}"/>
              </a:ext>
            </a:extLst>
          </p:cNvPr>
          <p:cNvSpPr/>
          <p:nvPr/>
        </p:nvSpPr>
        <p:spPr>
          <a:xfrm>
            <a:off x="328437" y="1422070"/>
            <a:ext cx="749446" cy="4013860"/>
          </a:xfrm>
          <a:prstGeom prst="rect">
            <a:avLst/>
          </a:prstGeom>
          <a:solidFill>
            <a:srgbClr val="00549C"/>
          </a:solidFill>
          <a:ln>
            <a:solidFill>
              <a:srgbClr val="0054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b="1" dirty="0">
                <a:solidFill>
                  <a:schemeClr val="bg1"/>
                </a:solidFill>
                <a:latin typeface="+mj-ea"/>
                <a:ea typeface="+mj-ea"/>
                <a:cs typeface="Times New Roman" panose="02020603050405020304" pitchFamily="18" charset="0"/>
              </a:rPr>
              <a:t>V-T</a:t>
            </a:r>
            <a:r>
              <a:rPr lang="zh-TW" altLang="en-US" sz="1400" b="1" dirty="0">
                <a:solidFill>
                  <a:schemeClr val="bg1"/>
                </a:solidFill>
                <a:latin typeface="+mj-ea"/>
                <a:ea typeface="+mj-ea"/>
                <a:cs typeface="Times New Roman" panose="02020603050405020304" pitchFamily="18" charset="0"/>
              </a:rPr>
              <a:t>圖</a:t>
            </a:r>
          </a:p>
        </p:txBody>
      </p:sp>
      <p:sp>
        <p:nvSpPr>
          <p:cNvPr id="25" name="矩形 24">
            <a:extLst>
              <a:ext uri="{FF2B5EF4-FFF2-40B4-BE49-F238E27FC236}">
                <a16:creationId xmlns:a16="http://schemas.microsoft.com/office/drawing/2014/main" id="{9C77093C-8B1E-4B77-A330-21EB38454AF6}"/>
              </a:ext>
            </a:extLst>
          </p:cNvPr>
          <p:cNvSpPr/>
          <p:nvPr/>
        </p:nvSpPr>
        <p:spPr>
          <a:xfrm>
            <a:off x="338999" y="795038"/>
            <a:ext cx="738883" cy="514518"/>
          </a:xfrm>
          <a:prstGeom prst="rect">
            <a:avLst/>
          </a:prstGeom>
          <a:solidFill>
            <a:srgbClr val="00549C"/>
          </a:solidFill>
          <a:ln>
            <a:solidFill>
              <a:srgbClr val="0054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400" b="1" dirty="0">
                <a:solidFill>
                  <a:schemeClr val="bg1"/>
                </a:solidFill>
                <a:latin typeface="+mj-ea"/>
                <a:ea typeface="+mj-ea"/>
                <a:cs typeface="Times New Roman" panose="02020603050405020304" pitchFamily="18" charset="0"/>
              </a:rPr>
              <a:t>工況</a:t>
            </a:r>
          </a:p>
        </p:txBody>
      </p:sp>
      <mc:AlternateContent xmlns:mc="http://schemas.openxmlformats.org/markup-compatibility/2006" xmlns:a14="http://schemas.microsoft.com/office/drawing/2010/main">
        <mc:Choice Requires="a14">
          <p:sp>
            <p:nvSpPr>
              <p:cNvPr id="26" name="矩形 25">
                <a:extLst>
                  <a:ext uri="{FF2B5EF4-FFF2-40B4-BE49-F238E27FC236}">
                    <a16:creationId xmlns:a16="http://schemas.microsoft.com/office/drawing/2014/main" id="{9ABBE911-12D7-485D-940E-6F6B67948A57}"/>
                  </a:ext>
                </a:extLst>
              </p:cNvPr>
              <p:cNvSpPr/>
              <p:nvPr/>
            </p:nvSpPr>
            <p:spPr>
              <a:xfrm>
                <a:off x="1224998" y="795039"/>
                <a:ext cx="2896021" cy="514517"/>
              </a:xfrm>
              <a:prstGeom prst="rect">
                <a:avLst/>
              </a:prstGeom>
              <a:solidFill>
                <a:schemeClr val="accent1">
                  <a:lumMod val="20000"/>
                  <a:lumOff val="80000"/>
                </a:schemeClr>
              </a:solidFill>
              <a:ln>
                <a:solidFill>
                  <a:schemeClr val="bg1"/>
                </a:solidFill>
              </a:ln>
            </p:spPr>
            <p:style>
              <a:lnRef idx="3">
                <a:schemeClr val="lt1"/>
              </a:lnRef>
              <a:fillRef idx="1">
                <a:schemeClr val="dk1"/>
              </a:fillRef>
              <a:effectRef idx="1">
                <a:schemeClr val="dk1"/>
              </a:effectRef>
              <a:fontRef idx="minor">
                <a:schemeClr val="lt1"/>
              </a:fontRef>
            </p:style>
            <p:txBody>
              <a:bodyPr rtlCol="0" anchor="ctr"/>
              <a:lstStyle/>
              <a:p>
                <a:pPr algn="ctr"/>
                <a14:m>
                  <m:oMath xmlns:m="http://schemas.openxmlformats.org/officeDocument/2006/math">
                    <m:sSub>
                      <m:sSubPr>
                        <m:ctrlPr>
                          <a:rPr lang="en-US" altLang="zh-TW" sz="1200" b="0" i="1" smtClean="0">
                            <a:solidFill>
                              <a:schemeClr val="tx1">
                                <a:lumMod val="95000"/>
                                <a:lumOff val="5000"/>
                              </a:schemeClr>
                            </a:solidFill>
                            <a:latin typeface="Cambria Math" panose="02040503050406030204" pitchFamily="18" charset="0"/>
                          </a:rPr>
                        </m:ctrlPr>
                      </m:sSubPr>
                      <m:e>
                        <m:r>
                          <a:rPr lang="en-US" altLang="zh-TW" sz="1200" b="0" i="1" smtClean="0">
                            <a:solidFill>
                              <a:schemeClr val="tx1">
                                <a:lumMod val="95000"/>
                                <a:lumOff val="5000"/>
                              </a:schemeClr>
                            </a:solidFill>
                            <a:latin typeface="Cambria Math" panose="02040503050406030204" pitchFamily="18" charset="0"/>
                          </a:rPr>
                          <m:t>𝑉</m:t>
                        </m:r>
                      </m:e>
                      <m:sub>
                        <m:r>
                          <a:rPr lang="en-US" altLang="zh-TW" sz="1200" b="0" i="1" smtClean="0">
                            <a:solidFill>
                              <a:schemeClr val="tx1">
                                <a:lumMod val="95000"/>
                                <a:lumOff val="5000"/>
                              </a:schemeClr>
                            </a:solidFill>
                            <a:latin typeface="Cambria Math" panose="02040503050406030204" pitchFamily="18" charset="0"/>
                          </a:rPr>
                          <m:t>𝑡</m:t>
                        </m:r>
                      </m:sub>
                    </m:sSub>
                  </m:oMath>
                </a14:m>
                <a:r>
                  <a:rPr lang="en-US" altLang="zh-TW" sz="1200" dirty="0">
                    <a:solidFill>
                      <a:schemeClr val="tx1">
                        <a:lumMod val="95000"/>
                        <a:lumOff val="5000"/>
                      </a:schemeClr>
                    </a:solidFill>
                  </a:rPr>
                  <a:t>=40(km/h) </a:t>
                </a:r>
                <a14:m>
                  <m:oMath xmlns:m="http://schemas.openxmlformats.org/officeDocument/2006/math">
                    <m:r>
                      <a:rPr lang="zh-TW" altLang="en-US" sz="1200" i="1" dirty="0" smtClean="0">
                        <a:solidFill>
                          <a:schemeClr val="tx1">
                            <a:lumMod val="95000"/>
                            <a:lumOff val="5000"/>
                          </a:schemeClr>
                        </a:solidFill>
                        <a:latin typeface="Cambria Math" panose="02040503050406030204" pitchFamily="18" charset="0"/>
                      </a:rPr>
                      <m:t>、</m:t>
                    </m:r>
                    <m:sSub>
                      <m:sSubPr>
                        <m:ctrlPr>
                          <a:rPr lang="en-US" altLang="zh-TW" sz="1200" i="1">
                            <a:solidFill>
                              <a:schemeClr val="tx1">
                                <a:lumMod val="95000"/>
                                <a:lumOff val="5000"/>
                              </a:schemeClr>
                            </a:solidFill>
                            <a:latin typeface="Cambria Math" panose="02040503050406030204" pitchFamily="18" charset="0"/>
                          </a:rPr>
                        </m:ctrlPr>
                      </m:sSubPr>
                      <m:e>
                        <m:r>
                          <a:rPr lang="en-US" altLang="zh-TW" sz="1200" i="1">
                            <a:solidFill>
                              <a:schemeClr val="tx1">
                                <a:lumMod val="95000"/>
                                <a:lumOff val="5000"/>
                              </a:schemeClr>
                            </a:solidFill>
                            <a:latin typeface="Cambria Math" panose="02040503050406030204" pitchFamily="18" charset="0"/>
                          </a:rPr>
                          <m:t>𝐷</m:t>
                        </m:r>
                      </m:e>
                      <m:sub>
                        <m:r>
                          <a:rPr lang="en-US" altLang="zh-TW" sz="1200" i="1">
                            <a:solidFill>
                              <a:schemeClr val="tx1">
                                <a:lumMod val="95000"/>
                                <a:lumOff val="5000"/>
                              </a:schemeClr>
                            </a:solidFill>
                            <a:latin typeface="Cambria Math" panose="02040503050406030204" pitchFamily="18" charset="0"/>
                          </a:rPr>
                          <m:t>𝑠</m:t>
                        </m:r>
                      </m:sub>
                    </m:sSub>
                  </m:oMath>
                </a14:m>
                <a:r>
                  <a:rPr lang="en-US" altLang="zh-TW" sz="1200" dirty="0">
                    <a:solidFill>
                      <a:schemeClr val="tx1">
                        <a:lumMod val="95000"/>
                        <a:lumOff val="5000"/>
                      </a:schemeClr>
                    </a:solidFill>
                  </a:rPr>
                  <a:t>=15(m)</a:t>
                </a:r>
              </a:p>
              <a:p>
                <a:pPr algn="ctr"/>
                <a:r>
                  <a:rPr lang="zh-TW" altLang="en-US" sz="1200" dirty="0">
                    <a:solidFill>
                      <a:schemeClr val="tx1">
                        <a:lumMod val="95000"/>
                        <a:lumOff val="5000"/>
                      </a:schemeClr>
                    </a:solidFill>
                  </a:rPr>
                  <a:t>可接受風險</a:t>
                </a:r>
                <a:r>
                  <a:rPr lang="en-US" altLang="zh-TW" sz="1200" dirty="0">
                    <a:solidFill>
                      <a:schemeClr val="tx1">
                        <a:lumMod val="95000"/>
                        <a:lumOff val="5000"/>
                      </a:schemeClr>
                    </a:solidFill>
                  </a:rPr>
                  <a:t>0.05</a:t>
                </a:r>
                <a:endParaRPr lang="zh-TW" altLang="en-US" dirty="0"/>
              </a:p>
            </p:txBody>
          </p:sp>
        </mc:Choice>
        <mc:Fallback xmlns="">
          <p:sp>
            <p:nvSpPr>
              <p:cNvPr id="26" name="矩形 25">
                <a:extLst>
                  <a:ext uri="{FF2B5EF4-FFF2-40B4-BE49-F238E27FC236}">
                    <a16:creationId xmlns:a16="http://schemas.microsoft.com/office/drawing/2014/main" id="{9ABBE911-12D7-485D-940E-6F6B67948A57}"/>
                  </a:ext>
                </a:extLst>
              </p:cNvPr>
              <p:cNvSpPr>
                <a:spLocks noRot="1" noChangeAspect="1" noMove="1" noResize="1" noEditPoints="1" noAdjustHandles="1" noChangeArrowheads="1" noChangeShapeType="1" noTextEdit="1"/>
              </p:cNvSpPr>
              <p:nvPr/>
            </p:nvSpPr>
            <p:spPr>
              <a:xfrm>
                <a:off x="1224998" y="795039"/>
                <a:ext cx="2896021" cy="514517"/>
              </a:xfrm>
              <a:prstGeom prst="rect">
                <a:avLst/>
              </a:prstGeom>
              <a:blipFill>
                <a:blip r:embed="rId6"/>
                <a:stretch>
                  <a:fillRect/>
                </a:stretch>
              </a:blipFill>
              <a:ln>
                <a:solidFill>
                  <a:schemeClr val="bg1"/>
                </a:solidFill>
              </a:ln>
            </p:spPr>
            <p:txBody>
              <a:bodyPr/>
              <a:lstStyle/>
              <a:p>
                <a:r>
                  <a:rPr lang="zh-TW" altLang="en-US">
                    <a:noFill/>
                  </a:rPr>
                  <a:t> </a:t>
                </a:r>
              </a:p>
            </p:txBody>
          </p:sp>
        </mc:Fallback>
      </mc:AlternateContent>
      <p:sp>
        <p:nvSpPr>
          <p:cNvPr id="30" name="矩形: 圓角 29">
            <a:extLst>
              <a:ext uri="{FF2B5EF4-FFF2-40B4-BE49-F238E27FC236}">
                <a16:creationId xmlns:a16="http://schemas.microsoft.com/office/drawing/2014/main" id="{E1D84164-0BCC-4C9F-9F0E-FB8DAC90CC6B}"/>
              </a:ext>
            </a:extLst>
          </p:cNvPr>
          <p:cNvSpPr/>
          <p:nvPr/>
        </p:nvSpPr>
        <p:spPr>
          <a:xfrm>
            <a:off x="4324531" y="5562458"/>
            <a:ext cx="4732544" cy="788866"/>
          </a:xfrm>
          <a:prstGeom prst="roundRect">
            <a:avLst/>
          </a:prstGeom>
          <a:noFill/>
          <a:ln w="76200">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a:solidFill>
                  <a:schemeClr val="tx1"/>
                </a:solidFill>
              </a:rPr>
              <a:t>某些工況中可接受風險能在避免</a:t>
            </a:r>
            <a:endParaRPr lang="en-US" altLang="zh-TW" dirty="0">
              <a:solidFill>
                <a:schemeClr val="tx1"/>
              </a:solidFill>
            </a:endParaRPr>
          </a:p>
          <a:p>
            <a:pPr algn="ctr"/>
            <a:r>
              <a:rPr lang="zh-TW" altLang="en-US" dirty="0">
                <a:solidFill>
                  <a:schemeClr val="tx1"/>
                </a:solidFill>
              </a:rPr>
              <a:t>碰撞的情況下減少交通時間</a:t>
            </a:r>
            <a:endParaRPr lang="en-US" altLang="zh-TW" dirty="0">
              <a:solidFill>
                <a:schemeClr val="tx1"/>
              </a:solidFill>
            </a:endParaRPr>
          </a:p>
        </p:txBody>
      </p:sp>
      <p:sp>
        <p:nvSpPr>
          <p:cNvPr id="21" name="矩形 20">
            <a:extLst>
              <a:ext uri="{FF2B5EF4-FFF2-40B4-BE49-F238E27FC236}">
                <a16:creationId xmlns:a16="http://schemas.microsoft.com/office/drawing/2014/main" id="{D0C39B19-6F4B-49BC-AF9B-326EC860CF66}"/>
              </a:ext>
            </a:extLst>
          </p:cNvPr>
          <p:cNvSpPr/>
          <p:nvPr/>
        </p:nvSpPr>
        <p:spPr>
          <a:xfrm>
            <a:off x="302485" y="5548444"/>
            <a:ext cx="775397" cy="514518"/>
          </a:xfrm>
          <a:prstGeom prst="rect">
            <a:avLst/>
          </a:prstGeom>
          <a:solidFill>
            <a:srgbClr val="00549C"/>
          </a:solidFill>
          <a:ln>
            <a:solidFill>
              <a:srgbClr val="0054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400" b="1" dirty="0">
                <a:solidFill>
                  <a:schemeClr val="bg1"/>
                </a:solidFill>
                <a:latin typeface="+mj-ea"/>
                <a:ea typeface="+mj-ea"/>
                <a:cs typeface="Times New Roman" panose="02020603050405020304" pitchFamily="18" charset="0"/>
              </a:rPr>
              <a:t>超車結果</a:t>
            </a:r>
          </a:p>
        </p:txBody>
      </p:sp>
      <p:sp>
        <p:nvSpPr>
          <p:cNvPr id="28" name="矩形 27">
            <a:extLst>
              <a:ext uri="{FF2B5EF4-FFF2-40B4-BE49-F238E27FC236}">
                <a16:creationId xmlns:a16="http://schemas.microsoft.com/office/drawing/2014/main" id="{327D1E3F-08B7-4EE7-BF06-9530023E312F}"/>
              </a:ext>
            </a:extLst>
          </p:cNvPr>
          <p:cNvSpPr/>
          <p:nvPr/>
        </p:nvSpPr>
        <p:spPr>
          <a:xfrm>
            <a:off x="1224998" y="5581828"/>
            <a:ext cx="2946952" cy="481133"/>
          </a:xfrm>
          <a:prstGeom prst="rect">
            <a:avLst/>
          </a:prstGeom>
          <a:solidFill>
            <a:schemeClr val="accent1">
              <a:lumMod val="20000"/>
              <a:lumOff val="80000"/>
            </a:schemeClr>
          </a:solidFill>
          <a:ln>
            <a:solidFill>
              <a:schemeClr val="bg1"/>
            </a:solidFill>
          </a:ln>
        </p:spPr>
        <p:style>
          <a:lnRef idx="3">
            <a:schemeClr val="lt1"/>
          </a:lnRef>
          <a:fillRef idx="1">
            <a:schemeClr val="dk1"/>
          </a:fillRef>
          <a:effectRef idx="1">
            <a:schemeClr val="dk1"/>
          </a:effectRef>
          <a:fontRef idx="minor">
            <a:schemeClr val="lt1"/>
          </a:fontRef>
        </p:style>
        <p:txBody>
          <a:bodyPr rtlCol="0" anchor="ctr"/>
          <a:lstStyle/>
          <a:p>
            <a:pPr lvl="0" algn="ctr">
              <a:defRPr/>
            </a:pPr>
            <a:r>
              <a:rPr lang="zh-TW" altLang="en-US" sz="1200" dirty="0">
                <a:solidFill>
                  <a:schemeClr val="tx1"/>
                </a:solidFill>
              </a:rPr>
              <a:t>成功通過，完成時間</a:t>
            </a:r>
            <a:r>
              <a:rPr lang="en-US" altLang="zh-TW" sz="1200" dirty="0">
                <a:solidFill>
                  <a:schemeClr val="tx1"/>
                </a:solidFill>
              </a:rPr>
              <a:t>3.1s</a:t>
            </a:r>
            <a:r>
              <a:rPr lang="zh-TW" altLang="en-US" sz="1200" dirty="0">
                <a:solidFill>
                  <a:schemeClr val="tx1"/>
                </a:solidFill>
              </a:rPr>
              <a:t>，</a:t>
            </a:r>
            <a:endParaRPr lang="en-US" altLang="zh-TW" sz="1200" dirty="0">
              <a:solidFill>
                <a:schemeClr val="tx1"/>
              </a:solidFill>
            </a:endParaRPr>
          </a:p>
          <a:p>
            <a:pPr lvl="0" algn="ctr">
              <a:defRPr/>
            </a:pPr>
            <a:r>
              <a:rPr lang="zh-TW" altLang="en-US" sz="1200" dirty="0">
                <a:solidFill>
                  <a:schemeClr val="tx1"/>
                </a:solidFill>
              </a:rPr>
              <a:t>遠快於可接受風險</a:t>
            </a:r>
            <a:r>
              <a:rPr lang="en-US" altLang="zh-TW" sz="1200" dirty="0">
                <a:solidFill>
                  <a:schemeClr val="tx1"/>
                </a:solidFill>
              </a:rPr>
              <a:t>0.001</a:t>
            </a:r>
            <a:r>
              <a:rPr lang="zh-TW" altLang="en-US" sz="1200" dirty="0">
                <a:solidFill>
                  <a:schemeClr val="tx1"/>
                </a:solidFill>
              </a:rPr>
              <a:t>的</a:t>
            </a:r>
            <a:r>
              <a:rPr lang="en-US" altLang="zh-TW" sz="1200" dirty="0">
                <a:solidFill>
                  <a:schemeClr val="tx1"/>
                </a:solidFill>
              </a:rPr>
              <a:t>7.3s</a:t>
            </a:r>
            <a:endParaRPr lang="zh-TW" altLang="en-US" sz="1200" dirty="0">
              <a:solidFill>
                <a:schemeClr val="tx1"/>
              </a:solidFill>
            </a:endParaRPr>
          </a:p>
        </p:txBody>
      </p:sp>
      <p:pic>
        <p:nvPicPr>
          <p:cNvPr id="4" name="轉彎車速40車距15風險 (online-video-cutter.com)">
            <a:hlinkClick r:id="" action="ppaction://media"/>
            <a:extLst>
              <a:ext uri="{FF2B5EF4-FFF2-40B4-BE49-F238E27FC236}">
                <a16:creationId xmlns:a16="http://schemas.microsoft.com/office/drawing/2014/main" id="{FBC7B424-8113-46B6-812A-961810CE324A}"/>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5628726" y="104625"/>
            <a:ext cx="2496646" cy="5275110"/>
          </a:xfrm>
          <a:prstGeom prst="rect">
            <a:avLst/>
          </a:prstGeom>
        </p:spPr>
      </p:pic>
    </p:spTree>
    <p:extLst>
      <p:ext uri="{BB962C8B-B14F-4D97-AF65-F5344CB8AC3E}">
        <p14:creationId xmlns:p14="http://schemas.microsoft.com/office/powerpoint/2010/main" val="30257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633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五邊形 32">
            <a:extLst>
              <a:ext uri="{FF2B5EF4-FFF2-40B4-BE49-F238E27FC236}">
                <a16:creationId xmlns:a16="http://schemas.microsoft.com/office/drawing/2014/main" id="{C2B91588-636F-9A37-3F29-CDAF959A7FC3}"/>
              </a:ext>
            </a:extLst>
          </p:cNvPr>
          <p:cNvSpPr/>
          <p:nvPr/>
        </p:nvSpPr>
        <p:spPr>
          <a:xfrm>
            <a:off x="6877049"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研究結論</a:t>
            </a:r>
          </a:p>
        </p:txBody>
      </p:sp>
      <p:sp>
        <p:nvSpPr>
          <p:cNvPr id="2" name="投影片編號版面配置區 1">
            <a:extLst>
              <a:ext uri="{FF2B5EF4-FFF2-40B4-BE49-F238E27FC236}">
                <a16:creationId xmlns:a16="http://schemas.microsoft.com/office/drawing/2014/main" id="{6D5F2AB5-89D9-6E18-EDE4-FDD416375DF2}"/>
              </a:ext>
            </a:extLst>
          </p:cNvPr>
          <p:cNvSpPr>
            <a:spLocks noGrp="1"/>
          </p:cNvSpPr>
          <p:nvPr>
            <p:ph type="sldNum" sz="quarter" idx="12"/>
          </p:nvPr>
        </p:nvSpPr>
        <p:spPr/>
        <p:txBody>
          <a:bodyPr/>
          <a:lstStyle/>
          <a:p>
            <a:fld id="{6D77D3CB-5987-4045-A9DE-313BCFC794EF}" type="slidenum">
              <a:rPr lang="zh-TW" altLang="en-US" smtClean="0"/>
              <a:pPr/>
              <a:t>24</a:t>
            </a:fld>
            <a:endParaRPr lang="zh-TW" altLang="en-US"/>
          </a:p>
        </p:txBody>
      </p:sp>
      <p:sp>
        <p:nvSpPr>
          <p:cNvPr id="4" name="標題 3"/>
          <p:cNvSpPr>
            <a:spLocks noGrp="1"/>
          </p:cNvSpPr>
          <p:nvPr>
            <p:ph type="title"/>
          </p:nvPr>
        </p:nvSpPr>
        <p:spPr/>
        <p:txBody>
          <a:bodyPr>
            <a:normAutofit/>
          </a:bodyPr>
          <a:lstStyle/>
          <a:p>
            <a:pPr algn="l"/>
            <a:r>
              <a:rPr lang="zh-TW" altLang="en-US" sz="2400" dirty="0">
                <a:latin typeface="+mj-ea"/>
              </a:rPr>
              <a:t>文獻回顧:碰撞風險評估</a:t>
            </a:r>
          </a:p>
        </p:txBody>
      </p:sp>
      <p:sp>
        <p:nvSpPr>
          <p:cNvPr id="34" name="五邊形 33">
            <a:extLst>
              <a:ext uri="{FF2B5EF4-FFF2-40B4-BE49-F238E27FC236}">
                <a16:creationId xmlns:a16="http://schemas.microsoft.com/office/drawing/2014/main" id="{519E6FC6-1A20-5E2E-B170-65CEFBE1BC04}"/>
              </a:ext>
            </a:extLst>
          </p:cNvPr>
          <p:cNvSpPr/>
          <p:nvPr/>
        </p:nvSpPr>
        <p:spPr>
          <a:xfrm>
            <a:off x="4556758"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研究結果與分析</a:t>
            </a:r>
          </a:p>
        </p:txBody>
      </p:sp>
      <p:sp>
        <p:nvSpPr>
          <p:cNvPr id="35" name="五邊形 34">
            <a:extLst>
              <a:ext uri="{FF2B5EF4-FFF2-40B4-BE49-F238E27FC236}">
                <a16:creationId xmlns:a16="http://schemas.microsoft.com/office/drawing/2014/main" id="{4BB9665B-B7A9-6FFA-7250-76B9CF9637CB}"/>
              </a:ext>
            </a:extLst>
          </p:cNvPr>
          <p:cNvSpPr/>
          <p:nvPr/>
        </p:nvSpPr>
        <p:spPr>
          <a:xfrm>
            <a:off x="2282188" y="6534047"/>
            <a:ext cx="2495551" cy="308610"/>
          </a:xfrm>
          <a:prstGeom prst="homePlate">
            <a:avLst/>
          </a:prstGeom>
          <a:solidFill>
            <a:srgbClr val="00ADED"/>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dirty="0">
                <a:solidFill>
                  <a:schemeClr val="bg1"/>
                </a:solidFill>
                <a:latin typeface="+mj-ea"/>
                <a:ea typeface="+mj-ea"/>
              </a:rPr>
              <a:t>研究方法與模擬工況</a:t>
            </a:r>
            <a:endParaRPr kumimoji="1" lang="zh-TW" altLang="en-US" sz="1400" dirty="0">
              <a:solidFill>
                <a:schemeClr val="bg1"/>
              </a:solidFill>
            </a:endParaRPr>
          </a:p>
        </p:txBody>
      </p:sp>
      <p:sp>
        <p:nvSpPr>
          <p:cNvPr id="36" name="五邊形 35">
            <a:extLst>
              <a:ext uri="{FF2B5EF4-FFF2-40B4-BE49-F238E27FC236}">
                <a16:creationId xmlns:a16="http://schemas.microsoft.com/office/drawing/2014/main" id="{3973E6B6-03D1-AD82-9D1F-847D63E2DE45}"/>
              </a:ext>
            </a:extLst>
          </p:cNvPr>
          <p:cNvSpPr/>
          <p:nvPr/>
        </p:nvSpPr>
        <p:spPr>
          <a:xfrm>
            <a:off x="-38102"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研究目的與研究動機</a:t>
            </a:r>
          </a:p>
        </p:txBody>
      </p:sp>
      <mc:AlternateContent xmlns:mc="http://schemas.openxmlformats.org/markup-compatibility/2006" xmlns:a14="http://schemas.microsoft.com/office/drawing/2010/main">
        <mc:Choice Requires="a14">
          <p:graphicFrame>
            <p:nvGraphicFramePr>
              <p:cNvPr id="7" name="表格 6">
                <a:extLst>
                  <a:ext uri="{FF2B5EF4-FFF2-40B4-BE49-F238E27FC236}">
                    <a16:creationId xmlns:a16="http://schemas.microsoft.com/office/drawing/2014/main" id="{1FAF0083-8153-754A-211F-B9272746FE22}"/>
                  </a:ext>
                </a:extLst>
              </p:cNvPr>
              <p:cNvGraphicFramePr>
                <a:graphicFrameLocks noGrp="1"/>
              </p:cNvGraphicFramePr>
              <p:nvPr>
                <p:extLst>
                  <p:ext uri="{D42A27DB-BD31-4B8C-83A1-F6EECF244321}">
                    <p14:modId xmlns:p14="http://schemas.microsoft.com/office/powerpoint/2010/main" val="318210050"/>
                  </p:ext>
                </p:extLst>
              </p:nvPr>
            </p:nvGraphicFramePr>
            <p:xfrm>
              <a:off x="-38102" y="1071344"/>
              <a:ext cx="9144000" cy="4951163"/>
            </p:xfrm>
            <a:graphic>
              <a:graphicData uri="http://schemas.openxmlformats.org/drawingml/2006/table">
                <a:tbl>
                  <a:tblPr bandRow="1">
                    <a:tableStyleId>{5C22544A-7EE6-4342-B048-85BDC9FD1C3A}</a:tableStyleId>
                  </a:tblPr>
                  <a:tblGrid>
                    <a:gridCol w="490138">
                      <a:extLst>
                        <a:ext uri="{9D8B030D-6E8A-4147-A177-3AD203B41FA5}">
                          <a16:colId xmlns:a16="http://schemas.microsoft.com/office/drawing/2014/main" val="4284365904"/>
                        </a:ext>
                      </a:extLst>
                    </a:gridCol>
                    <a:gridCol w="4326931">
                      <a:extLst>
                        <a:ext uri="{9D8B030D-6E8A-4147-A177-3AD203B41FA5}">
                          <a16:colId xmlns:a16="http://schemas.microsoft.com/office/drawing/2014/main" val="538284200"/>
                        </a:ext>
                      </a:extLst>
                    </a:gridCol>
                    <a:gridCol w="4326931">
                      <a:extLst>
                        <a:ext uri="{9D8B030D-6E8A-4147-A177-3AD203B41FA5}">
                          <a16:colId xmlns:a16="http://schemas.microsoft.com/office/drawing/2014/main" val="3389261291"/>
                        </a:ext>
                      </a:extLst>
                    </a:gridCol>
                  </a:tblGrid>
                  <a:tr h="332668">
                    <a:tc>
                      <a:txBody>
                        <a:bodyPr/>
                        <a:lstStyle/>
                        <a:p>
                          <a:pPr algn="ctr" fontAlgn="auto"/>
                          <a:endParaRPr lang="zh-TW" altLang="en-US" sz="1800" b="1" i="0" dirty="0">
                            <a:solidFill>
                              <a:srgbClr val="FFFFFF"/>
                            </a:solidFill>
                            <a:effectLst/>
                            <a:latin typeface="+mj-ea"/>
                            <a:ea typeface="+mj-ea"/>
                          </a:endParaRPr>
                        </a:p>
                      </a:txBody>
                      <a:tcPr anchor="ctr">
                        <a:lnL w="12754" cap="flat" cmpd="sng" algn="ctr">
                          <a:solidFill>
                            <a:srgbClr val="FFFFFF"/>
                          </a:solidFill>
                          <a:prstDash val="solid"/>
                          <a:round/>
                          <a:headEnd type="none" w="med" len="med"/>
                          <a:tailEnd type="none" w="med" len="med"/>
                        </a:lnL>
                        <a:lnR w="12754" cap="flat" cmpd="sng" algn="ctr">
                          <a:solidFill>
                            <a:srgbClr val="FFFFFF"/>
                          </a:solidFill>
                          <a:prstDash val="solid"/>
                          <a:round/>
                          <a:headEnd type="none" w="med" len="med"/>
                          <a:tailEnd type="none" w="med" len="med"/>
                        </a:lnR>
                        <a:lnT w="12754" cap="flat" cmpd="sng" algn="ctr">
                          <a:solidFill>
                            <a:srgbClr val="FFFFFF"/>
                          </a:solidFill>
                          <a:prstDash val="solid"/>
                          <a:round/>
                          <a:headEnd type="none" w="med" len="med"/>
                          <a:tailEnd type="none" w="med" len="med"/>
                        </a:lnT>
                        <a:lnB w="38271" cap="flat" cmpd="sng" algn="ctr">
                          <a:solidFill>
                            <a:srgbClr val="FFFFFF"/>
                          </a:solidFill>
                          <a:prstDash val="solid"/>
                          <a:round/>
                          <a:headEnd type="none" w="med" len="med"/>
                          <a:tailEnd type="none" w="med" len="med"/>
                        </a:lnB>
                        <a:solidFill>
                          <a:srgbClr val="5B9BD5"/>
                        </a:solidFill>
                      </a:tcPr>
                    </a:tc>
                    <a:tc>
                      <a:txBody>
                        <a:bodyPr/>
                        <a:lstStyle/>
                        <a:p>
                          <a:pPr algn="ctr" fontAlgn="base"/>
                          <a:r>
                            <a:rPr lang="zh-TW" altLang="en-US" sz="1800" b="1" i="0" dirty="0">
                              <a:solidFill>
                                <a:srgbClr val="FFFFFF"/>
                              </a:solidFill>
                              <a:effectLst/>
                              <a:latin typeface="+mj-ea"/>
                              <a:ea typeface="+mj-ea"/>
                            </a:rPr>
                            <a:t>時間風險</a:t>
                          </a:r>
                          <a:endParaRPr lang="zh-TW" altLang="en-US" b="1" i="0" dirty="0">
                            <a:solidFill>
                              <a:srgbClr val="FFFFFF"/>
                            </a:solidFill>
                            <a:effectLst/>
                            <a:latin typeface="+mj-ea"/>
                            <a:ea typeface="+mj-ea"/>
                          </a:endParaRPr>
                        </a:p>
                      </a:txBody>
                      <a:tcPr anchor="ctr">
                        <a:lnL w="12754" cap="flat" cmpd="sng" algn="ctr">
                          <a:solidFill>
                            <a:srgbClr val="FFFFFF"/>
                          </a:solidFill>
                          <a:prstDash val="solid"/>
                          <a:round/>
                          <a:headEnd type="none" w="med" len="med"/>
                          <a:tailEnd type="none" w="med" len="med"/>
                        </a:lnL>
                        <a:lnR w="12754" cap="flat" cmpd="sng" algn="ctr">
                          <a:solidFill>
                            <a:srgbClr val="FFFFFF"/>
                          </a:solidFill>
                          <a:prstDash val="solid"/>
                          <a:round/>
                          <a:headEnd type="none" w="med" len="med"/>
                          <a:tailEnd type="none" w="med" len="med"/>
                        </a:lnR>
                        <a:lnT w="12754" cap="flat" cmpd="sng" algn="ctr">
                          <a:solidFill>
                            <a:srgbClr val="FFFFFF"/>
                          </a:solidFill>
                          <a:prstDash val="solid"/>
                          <a:round/>
                          <a:headEnd type="none" w="med" len="med"/>
                          <a:tailEnd type="none" w="med" len="med"/>
                        </a:lnT>
                        <a:lnB w="38271" cap="flat" cmpd="sng" algn="ctr">
                          <a:solidFill>
                            <a:srgbClr val="FFFFFF"/>
                          </a:solidFill>
                          <a:prstDash val="solid"/>
                          <a:round/>
                          <a:headEnd type="none" w="med" len="med"/>
                          <a:tailEnd type="none" w="med" len="med"/>
                        </a:lnB>
                        <a:solidFill>
                          <a:srgbClr val="5B9BD5"/>
                        </a:solidFill>
                      </a:tcPr>
                    </a:tc>
                    <a:tc>
                      <a:txBody>
                        <a:bodyPr/>
                        <a:lstStyle/>
                        <a:p>
                          <a:pPr algn="ctr" fontAlgn="base"/>
                          <a:r>
                            <a:rPr lang="zh-TW" altLang="en-US" sz="1800" b="1" i="0" dirty="0">
                              <a:solidFill>
                                <a:srgbClr val="FFFFFF"/>
                              </a:solidFill>
                              <a:effectLst/>
                              <a:latin typeface="+mj-ea"/>
                              <a:ea typeface="+mj-ea"/>
                            </a:rPr>
                            <a:t>機率風險</a:t>
                          </a:r>
                          <a:endParaRPr lang="zh-TW" altLang="en-US" b="1" i="0" dirty="0">
                            <a:solidFill>
                              <a:srgbClr val="FFFFFF"/>
                            </a:solidFill>
                            <a:effectLst/>
                            <a:latin typeface="+mj-ea"/>
                            <a:ea typeface="+mj-ea"/>
                          </a:endParaRPr>
                        </a:p>
                      </a:txBody>
                      <a:tcPr anchor="ctr">
                        <a:lnL w="12754" cap="flat" cmpd="sng" algn="ctr">
                          <a:solidFill>
                            <a:srgbClr val="FFFFFF"/>
                          </a:solidFill>
                          <a:prstDash val="solid"/>
                          <a:round/>
                          <a:headEnd type="none" w="med" len="med"/>
                          <a:tailEnd type="none" w="med" len="med"/>
                        </a:lnL>
                        <a:lnR w="12754" cap="flat" cmpd="sng" algn="ctr">
                          <a:solidFill>
                            <a:srgbClr val="FFFFFF"/>
                          </a:solidFill>
                          <a:prstDash val="solid"/>
                          <a:round/>
                          <a:headEnd type="none" w="med" len="med"/>
                          <a:tailEnd type="none" w="med" len="med"/>
                        </a:lnR>
                        <a:lnT w="12754" cap="flat" cmpd="sng" algn="ctr">
                          <a:solidFill>
                            <a:srgbClr val="FFFFFF"/>
                          </a:solidFill>
                          <a:prstDash val="solid"/>
                          <a:round/>
                          <a:headEnd type="none" w="med" len="med"/>
                          <a:tailEnd type="none" w="med" len="med"/>
                        </a:lnT>
                        <a:lnB w="38271" cap="flat" cmpd="sng" algn="ctr">
                          <a:solidFill>
                            <a:srgbClr val="FFFFFF"/>
                          </a:solidFill>
                          <a:prstDash val="solid"/>
                          <a:round/>
                          <a:headEnd type="none" w="med" len="med"/>
                          <a:tailEnd type="none" w="med" len="med"/>
                        </a:lnB>
                        <a:solidFill>
                          <a:srgbClr val="5B9BD5"/>
                        </a:solidFill>
                      </a:tcPr>
                    </a:tc>
                    <a:extLst>
                      <a:ext uri="{0D108BD9-81ED-4DB2-BD59-A6C34878D82A}">
                        <a16:rowId xmlns:a16="http://schemas.microsoft.com/office/drawing/2014/main" val="3399861441"/>
                      </a:ext>
                    </a:extLst>
                  </a:tr>
                  <a:tr h="2897686">
                    <a:tc>
                      <a:txBody>
                        <a:bodyPr/>
                        <a:lstStyle/>
                        <a:p>
                          <a:pPr algn="ctr" fontAlgn="base"/>
                          <a:endParaRPr lang="zh-TW" altLang="en-US" b="0" i="0" dirty="0">
                            <a:solidFill>
                              <a:srgbClr val="000000"/>
                            </a:solidFill>
                            <a:effectLst/>
                            <a:latin typeface="+mj-ea"/>
                            <a:ea typeface="+mj-ea"/>
                          </a:endParaRPr>
                        </a:p>
                      </a:txBody>
                      <a:tcPr anchor="ctr">
                        <a:lnL w="12754" cap="flat" cmpd="sng" algn="ctr">
                          <a:solidFill>
                            <a:srgbClr val="FFFFFF"/>
                          </a:solidFill>
                          <a:prstDash val="solid"/>
                          <a:round/>
                          <a:headEnd type="none" w="med" len="med"/>
                          <a:tailEnd type="none" w="med" len="med"/>
                        </a:lnL>
                        <a:lnR w="12754" cap="flat" cmpd="sng" algn="ctr">
                          <a:solidFill>
                            <a:srgbClr val="FFFFFF"/>
                          </a:solidFill>
                          <a:prstDash val="solid"/>
                          <a:round/>
                          <a:headEnd type="none" w="med" len="med"/>
                          <a:tailEnd type="none" w="med" len="med"/>
                        </a:lnR>
                        <a:lnT w="38271" cap="flat" cmpd="sng" algn="ctr">
                          <a:solidFill>
                            <a:srgbClr val="FFFFFF"/>
                          </a:solidFill>
                          <a:prstDash val="solid"/>
                          <a:round/>
                          <a:headEnd type="none" w="med" len="med"/>
                          <a:tailEnd type="none" w="med" len="med"/>
                        </a:lnT>
                        <a:lnB w="38271" cap="flat" cmpd="sng" algn="ctr">
                          <a:solidFill>
                            <a:srgbClr val="FFFFFF"/>
                          </a:solidFill>
                          <a:prstDash val="solid"/>
                          <a:round/>
                          <a:headEnd type="none" w="med" len="med"/>
                          <a:tailEnd type="none" w="med" len="med"/>
                        </a:lnB>
                        <a:solidFill>
                          <a:srgbClr val="EAEFF7"/>
                        </a:solidFill>
                      </a:tcPr>
                    </a:tc>
                    <a:tc>
                      <a:txBody>
                        <a:bodyPr/>
                        <a:lstStyle/>
                        <a:p>
                          <a:pPr algn="ctr" fontAlgn="base"/>
                          <a:endParaRPr lang="en-US" altLang="zh-TW" b="0" i="1" dirty="0">
                            <a:solidFill>
                              <a:srgbClr val="000000"/>
                            </a:solidFill>
                            <a:effectLst/>
                            <a:latin typeface="Cambria Math" panose="02040503050406030204" pitchFamily="18" charset="0"/>
                            <a:ea typeface="+mj-ea"/>
                          </a:endParaRPr>
                        </a:p>
                        <a:p>
                          <a:pPr algn="ctr" fontAlgn="base"/>
                          <a:endParaRPr lang="en-US" altLang="zh-TW" b="0" i="1" dirty="0">
                            <a:solidFill>
                              <a:srgbClr val="000000"/>
                            </a:solidFill>
                            <a:effectLst/>
                            <a:latin typeface="Cambria Math" panose="02040503050406030204" pitchFamily="18" charset="0"/>
                            <a:ea typeface="+mj-ea"/>
                          </a:endParaRPr>
                        </a:p>
                        <a:p>
                          <a:pPr algn="ctr" fontAlgn="base"/>
                          <a:endParaRPr lang="en-US" altLang="zh-TW" b="0" i="1" dirty="0">
                            <a:solidFill>
                              <a:srgbClr val="000000"/>
                            </a:solidFill>
                            <a:effectLst/>
                            <a:latin typeface="Cambria Math" panose="02040503050406030204" pitchFamily="18" charset="0"/>
                            <a:ea typeface="+mj-ea"/>
                          </a:endParaRPr>
                        </a:p>
                        <a:p>
                          <a:pPr algn="ctr" fontAlgn="base"/>
                          <a:endParaRPr lang="en-US" altLang="zh-TW" b="0" i="1" dirty="0">
                            <a:solidFill>
                              <a:srgbClr val="000000"/>
                            </a:solidFill>
                            <a:effectLst/>
                            <a:latin typeface="Cambria Math" panose="02040503050406030204" pitchFamily="18" charset="0"/>
                            <a:ea typeface="+mj-ea"/>
                          </a:endParaRPr>
                        </a:p>
                        <a:p>
                          <a:pPr algn="ctr" fontAlgn="base"/>
                          <a:endParaRPr lang="en-US" altLang="zh-TW" b="0" i="1" dirty="0">
                            <a:solidFill>
                              <a:srgbClr val="000000"/>
                            </a:solidFill>
                            <a:effectLst/>
                            <a:latin typeface="Cambria Math" panose="02040503050406030204" pitchFamily="18" charset="0"/>
                            <a:ea typeface="+mj-ea"/>
                          </a:endParaRPr>
                        </a:p>
                        <a:p>
                          <a:pPr algn="ctr" fontAlgn="base"/>
                          <a:endParaRPr lang="en-US" altLang="zh-TW" b="0" i="1" dirty="0">
                            <a:solidFill>
                              <a:srgbClr val="000000"/>
                            </a:solidFill>
                            <a:effectLst/>
                            <a:latin typeface="Cambria Math" panose="02040503050406030204" pitchFamily="18" charset="0"/>
                            <a:ea typeface="+mj-ea"/>
                          </a:endParaRPr>
                        </a:p>
                        <a:p>
                          <a:pPr algn="ctr" fontAlgn="base"/>
                          <a14:m>
                            <m:oMathPara xmlns:m="http://schemas.openxmlformats.org/officeDocument/2006/math">
                              <m:oMathParaPr>
                                <m:jc m:val="centerGroup"/>
                              </m:oMathParaPr>
                              <m:oMath xmlns:m="http://schemas.openxmlformats.org/officeDocument/2006/math">
                                <m:r>
                                  <a:rPr lang="en-US" altLang="zh-TW" b="0" i="1" smtClean="0">
                                    <a:solidFill>
                                      <a:srgbClr val="000000"/>
                                    </a:solidFill>
                                    <a:effectLst/>
                                    <a:latin typeface="Cambria Math" panose="02040503050406030204" pitchFamily="18" charset="0"/>
                                    <a:ea typeface="+mj-ea"/>
                                  </a:rPr>
                                  <m:t>𝑇𝑇𝐶</m:t>
                                </m:r>
                                <m:r>
                                  <a:rPr lang="en-US" altLang="zh-TW" b="0" i="1" smtClean="0">
                                    <a:solidFill>
                                      <a:srgbClr val="000000"/>
                                    </a:solidFill>
                                    <a:effectLst/>
                                    <a:latin typeface="Cambria Math" panose="02040503050406030204" pitchFamily="18" charset="0"/>
                                    <a:ea typeface="+mj-ea"/>
                                  </a:rPr>
                                  <m:t>=</m:t>
                                </m:r>
                                <m:f>
                                  <m:fPr>
                                    <m:ctrlPr>
                                      <a:rPr lang="en-US" altLang="zh-TW" b="0" i="1" smtClean="0">
                                        <a:solidFill>
                                          <a:srgbClr val="000000"/>
                                        </a:solidFill>
                                        <a:effectLst/>
                                        <a:latin typeface="Cambria Math" panose="02040503050406030204" pitchFamily="18" charset="0"/>
                                        <a:ea typeface="+mj-ea"/>
                                      </a:rPr>
                                    </m:ctrlPr>
                                  </m:fPr>
                                  <m:num>
                                    <m:sSub>
                                      <m:sSubPr>
                                        <m:ctrlPr>
                                          <a:rPr lang="en-US" altLang="zh-TW" sz="1800" b="0" i="1" kern="1200" smtClean="0">
                                            <a:solidFill>
                                              <a:srgbClr val="000000"/>
                                            </a:solidFill>
                                            <a:effectLst/>
                                            <a:latin typeface="Cambria Math" panose="02040503050406030204" pitchFamily="18" charset="0"/>
                                            <a:ea typeface="+mn-ea"/>
                                            <a:cs typeface="+mn-cs"/>
                                          </a:rPr>
                                        </m:ctrlPr>
                                      </m:sSubPr>
                                      <m:e>
                                        <m:r>
                                          <a:rPr lang="en-US" altLang="zh-TW" sz="1800" b="0" i="1" kern="1200" smtClean="0">
                                            <a:solidFill>
                                              <a:srgbClr val="000000"/>
                                            </a:solidFill>
                                            <a:effectLst/>
                                            <a:latin typeface="Cambria Math" panose="02040503050406030204" pitchFamily="18" charset="0"/>
                                            <a:ea typeface="+mn-ea"/>
                                            <a:cs typeface="+mn-cs"/>
                                          </a:rPr>
                                          <m:t>𝑋</m:t>
                                        </m:r>
                                      </m:e>
                                      <m:sub>
                                        <m:r>
                                          <a:rPr lang="en-US" altLang="zh-TW" sz="1800" b="0" i="1" kern="1200" smtClean="0">
                                            <a:solidFill>
                                              <a:srgbClr val="000000"/>
                                            </a:solidFill>
                                            <a:effectLst/>
                                            <a:latin typeface="Cambria Math" panose="02040503050406030204" pitchFamily="18" charset="0"/>
                                            <a:ea typeface="+mn-ea"/>
                                            <a:cs typeface="+mn-cs"/>
                                          </a:rPr>
                                          <m:t>2</m:t>
                                        </m:r>
                                      </m:sub>
                                    </m:sSub>
                                    <m:r>
                                      <a:rPr lang="en-US" altLang="zh-TW" sz="1800" b="0" i="1" kern="1200" smtClean="0">
                                        <a:solidFill>
                                          <a:srgbClr val="000000"/>
                                        </a:solidFill>
                                        <a:effectLst/>
                                        <a:latin typeface="Cambria Math" panose="02040503050406030204" pitchFamily="18" charset="0"/>
                                        <a:ea typeface="+mn-ea"/>
                                        <a:cs typeface="+mn-cs"/>
                                      </a:rPr>
                                      <m:t>−</m:t>
                                    </m:r>
                                    <m:sSub>
                                      <m:sSubPr>
                                        <m:ctrlPr>
                                          <a:rPr lang="en-US" altLang="zh-TW" sz="1800" b="0" i="1" kern="1200" smtClean="0">
                                            <a:solidFill>
                                              <a:srgbClr val="000000"/>
                                            </a:solidFill>
                                            <a:effectLst/>
                                            <a:latin typeface="Cambria Math" panose="02040503050406030204" pitchFamily="18" charset="0"/>
                                            <a:ea typeface="+mn-ea"/>
                                            <a:cs typeface="+mn-cs"/>
                                          </a:rPr>
                                        </m:ctrlPr>
                                      </m:sSubPr>
                                      <m:e>
                                        <m:r>
                                          <a:rPr lang="en-US" altLang="zh-TW" sz="1800" b="0" i="1" kern="1200" smtClean="0">
                                            <a:solidFill>
                                              <a:srgbClr val="000000"/>
                                            </a:solidFill>
                                            <a:effectLst/>
                                            <a:latin typeface="Cambria Math" panose="02040503050406030204" pitchFamily="18" charset="0"/>
                                            <a:ea typeface="+mn-ea"/>
                                            <a:cs typeface="+mn-cs"/>
                                          </a:rPr>
                                          <m:t>𝑋</m:t>
                                        </m:r>
                                      </m:e>
                                      <m:sub>
                                        <m:r>
                                          <a:rPr lang="en-US" altLang="zh-TW" sz="1800" b="0" i="1" kern="1200" smtClean="0">
                                            <a:solidFill>
                                              <a:srgbClr val="000000"/>
                                            </a:solidFill>
                                            <a:effectLst/>
                                            <a:latin typeface="Cambria Math" panose="02040503050406030204" pitchFamily="18" charset="0"/>
                                            <a:ea typeface="+mn-ea"/>
                                            <a:cs typeface="+mn-cs"/>
                                          </a:rPr>
                                          <m:t>1</m:t>
                                        </m:r>
                                      </m:sub>
                                    </m:sSub>
                                    <m:r>
                                      <a:rPr lang="en-US" altLang="zh-TW" sz="1800" b="0" i="1" kern="1200" smtClean="0">
                                        <a:solidFill>
                                          <a:srgbClr val="000000"/>
                                        </a:solidFill>
                                        <a:effectLst/>
                                        <a:latin typeface="Cambria Math" panose="02040503050406030204" pitchFamily="18" charset="0"/>
                                        <a:ea typeface="+mn-ea"/>
                                        <a:cs typeface="+mn-cs"/>
                                      </a:rPr>
                                      <m:t>−</m:t>
                                    </m:r>
                                    <m:sSub>
                                      <m:sSubPr>
                                        <m:ctrlPr>
                                          <a:rPr lang="en-US" altLang="zh-TW" sz="1800" b="0" i="1" kern="1200" smtClean="0">
                                            <a:solidFill>
                                              <a:srgbClr val="000000"/>
                                            </a:solidFill>
                                            <a:effectLst/>
                                            <a:latin typeface="Cambria Math" panose="02040503050406030204" pitchFamily="18" charset="0"/>
                                            <a:ea typeface="+mn-ea"/>
                                            <a:cs typeface="+mn-cs"/>
                                          </a:rPr>
                                        </m:ctrlPr>
                                      </m:sSubPr>
                                      <m:e>
                                        <m:r>
                                          <a:rPr lang="en-US" altLang="zh-TW" sz="1800" b="0" i="1" kern="1200" smtClean="0">
                                            <a:solidFill>
                                              <a:srgbClr val="000000"/>
                                            </a:solidFill>
                                            <a:effectLst/>
                                            <a:latin typeface="Cambria Math" panose="02040503050406030204" pitchFamily="18" charset="0"/>
                                            <a:ea typeface="+mn-ea"/>
                                            <a:cs typeface="+mn-cs"/>
                                          </a:rPr>
                                          <m:t>𝑙</m:t>
                                        </m:r>
                                      </m:e>
                                      <m:sub>
                                        <m:r>
                                          <a:rPr lang="en-US" altLang="zh-TW" sz="1800" b="0" i="1" kern="1200" smtClean="0">
                                            <a:solidFill>
                                              <a:srgbClr val="000000"/>
                                            </a:solidFill>
                                            <a:effectLst/>
                                            <a:latin typeface="Cambria Math" panose="02040503050406030204" pitchFamily="18" charset="0"/>
                                            <a:ea typeface="+mn-ea"/>
                                            <a:cs typeface="+mn-cs"/>
                                          </a:rPr>
                                          <m:t>1</m:t>
                                        </m:r>
                                      </m:sub>
                                    </m:sSub>
                                  </m:num>
                                  <m:den>
                                    <m:sSub>
                                      <m:sSubPr>
                                        <m:ctrlPr>
                                          <a:rPr lang="en-US" altLang="zh-TW" sz="1800" b="0" i="1" kern="1200" smtClean="0">
                                            <a:solidFill>
                                              <a:srgbClr val="000000"/>
                                            </a:solidFill>
                                            <a:effectLst/>
                                            <a:latin typeface="Cambria Math" panose="02040503050406030204" pitchFamily="18" charset="0"/>
                                            <a:ea typeface="+mn-ea"/>
                                            <a:cs typeface="+mn-cs"/>
                                          </a:rPr>
                                        </m:ctrlPr>
                                      </m:sSubPr>
                                      <m:e>
                                        <m:r>
                                          <a:rPr lang="en-US" altLang="zh-TW" sz="1800" b="0" i="1" kern="1200" smtClean="0">
                                            <a:solidFill>
                                              <a:srgbClr val="000000"/>
                                            </a:solidFill>
                                            <a:effectLst/>
                                            <a:latin typeface="Cambria Math" panose="02040503050406030204" pitchFamily="18" charset="0"/>
                                            <a:ea typeface="+mn-ea"/>
                                            <a:cs typeface="+mn-cs"/>
                                          </a:rPr>
                                          <m:t>𝑉</m:t>
                                        </m:r>
                                      </m:e>
                                      <m:sub>
                                        <m:r>
                                          <a:rPr lang="en-US" altLang="zh-TW" sz="1800" b="0" i="1" kern="1200" smtClean="0">
                                            <a:solidFill>
                                              <a:srgbClr val="000000"/>
                                            </a:solidFill>
                                            <a:effectLst/>
                                            <a:latin typeface="Cambria Math" panose="02040503050406030204" pitchFamily="18" charset="0"/>
                                            <a:ea typeface="+mn-ea"/>
                                            <a:cs typeface="+mn-cs"/>
                                          </a:rPr>
                                          <m:t>2</m:t>
                                        </m:r>
                                      </m:sub>
                                    </m:sSub>
                                    <m:r>
                                      <a:rPr lang="en-US" altLang="zh-TW" sz="1800" b="0" i="1" kern="1200" smtClean="0">
                                        <a:solidFill>
                                          <a:srgbClr val="000000"/>
                                        </a:solidFill>
                                        <a:effectLst/>
                                        <a:latin typeface="Cambria Math" panose="02040503050406030204" pitchFamily="18" charset="0"/>
                                        <a:ea typeface="+mn-ea"/>
                                        <a:cs typeface="+mn-cs"/>
                                      </a:rPr>
                                      <m:t>−</m:t>
                                    </m:r>
                                    <m:sSub>
                                      <m:sSubPr>
                                        <m:ctrlPr>
                                          <a:rPr lang="en-US" altLang="zh-TW" sz="1800" b="0" i="1" kern="1200" smtClean="0">
                                            <a:solidFill>
                                              <a:srgbClr val="000000"/>
                                            </a:solidFill>
                                            <a:effectLst/>
                                            <a:latin typeface="Cambria Math" panose="02040503050406030204" pitchFamily="18" charset="0"/>
                                            <a:ea typeface="+mn-ea"/>
                                            <a:cs typeface="+mn-cs"/>
                                          </a:rPr>
                                        </m:ctrlPr>
                                      </m:sSubPr>
                                      <m:e>
                                        <m:r>
                                          <a:rPr lang="en-US" altLang="zh-TW" sz="1800" b="0" i="1" kern="1200" smtClean="0">
                                            <a:solidFill>
                                              <a:srgbClr val="000000"/>
                                            </a:solidFill>
                                            <a:effectLst/>
                                            <a:latin typeface="Cambria Math" panose="02040503050406030204" pitchFamily="18" charset="0"/>
                                            <a:ea typeface="+mn-ea"/>
                                            <a:cs typeface="+mn-cs"/>
                                          </a:rPr>
                                          <m:t>𝑉</m:t>
                                        </m:r>
                                      </m:e>
                                      <m:sub>
                                        <m:r>
                                          <a:rPr lang="en-US" altLang="zh-TW" sz="1800" b="0" i="1" kern="1200" smtClean="0">
                                            <a:solidFill>
                                              <a:srgbClr val="000000"/>
                                            </a:solidFill>
                                            <a:effectLst/>
                                            <a:latin typeface="Cambria Math" panose="02040503050406030204" pitchFamily="18" charset="0"/>
                                            <a:ea typeface="+mn-ea"/>
                                            <a:cs typeface="+mn-cs"/>
                                          </a:rPr>
                                          <m:t>1</m:t>
                                        </m:r>
                                      </m:sub>
                                    </m:sSub>
                                  </m:den>
                                </m:f>
                              </m:oMath>
                            </m:oMathPara>
                          </a14:m>
                          <a:endParaRPr lang="zh-TW" altLang="en-US" b="0" i="0" dirty="0">
                            <a:solidFill>
                              <a:srgbClr val="000000"/>
                            </a:solidFill>
                            <a:effectLst/>
                            <a:latin typeface="+mj-ea"/>
                            <a:ea typeface="+mj-ea"/>
                          </a:endParaRPr>
                        </a:p>
                      </a:txBody>
                      <a:tcPr anchor="ctr">
                        <a:lnL w="12754" cap="flat" cmpd="sng" algn="ctr">
                          <a:solidFill>
                            <a:srgbClr val="FFFFFF"/>
                          </a:solidFill>
                          <a:prstDash val="solid"/>
                          <a:round/>
                          <a:headEnd type="none" w="med" len="med"/>
                          <a:tailEnd type="none" w="med" len="med"/>
                        </a:lnL>
                        <a:lnR w="12754" cap="flat" cmpd="sng" algn="ctr">
                          <a:solidFill>
                            <a:srgbClr val="FFFFFF"/>
                          </a:solidFill>
                          <a:prstDash val="solid"/>
                          <a:round/>
                          <a:headEnd type="none" w="med" len="med"/>
                          <a:tailEnd type="none" w="med" len="med"/>
                        </a:lnR>
                        <a:lnT w="38271" cap="flat" cmpd="sng" algn="ctr">
                          <a:solidFill>
                            <a:srgbClr val="FFFFFF"/>
                          </a:solidFill>
                          <a:prstDash val="solid"/>
                          <a:round/>
                          <a:headEnd type="none" w="med" len="med"/>
                          <a:tailEnd type="none" w="med" len="med"/>
                        </a:lnT>
                        <a:lnB w="38271" cap="flat" cmpd="sng" algn="ctr">
                          <a:solidFill>
                            <a:srgbClr val="FFFFFF"/>
                          </a:solidFill>
                          <a:prstDash val="solid"/>
                          <a:round/>
                          <a:headEnd type="none" w="med" len="med"/>
                          <a:tailEnd type="none" w="med" len="med"/>
                        </a:lnB>
                        <a:solidFill>
                          <a:srgbClr val="EAEFF7"/>
                        </a:solidFill>
                      </a:tcPr>
                    </a:tc>
                    <a:tc>
                      <a:txBody>
                        <a:bodyPr/>
                        <a:lstStyle/>
                        <a:p>
                          <a:pPr algn="ctr" fontAlgn="base"/>
                          <a:endParaRPr lang="en-US" altLang="zh-TW" sz="1400" b="0" i="0" dirty="0">
                            <a:solidFill>
                              <a:srgbClr val="000000"/>
                            </a:solidFill>
                            <a:effectLst/>
                            <a:latin typeface="+mj-ea"/>
                            <a:ea typeface="+mj-ea"/>
                          </a:endParaRPr>
                        </a:p>
                        <a:p>
                          <a:pPr algn="ctr" fontAlgn="base"/>
                          <a:endParaRPr lang="en-US" altLang="zh-TW" sz="1400" b="0" i="0" dirty="0">
                            <a:solidFill>
                              <a:srgbClr val="000000"/>
                            </a:solidFill>
                            <a:effectLst/>
                            <a:latin typeface="+mj-ea"/>
                            <a:ea typeface="+mj-ea"/>
                          </a:endParaRPr>
                        </a:p>
                        <a:p>
                          <a:pPr algn="ctr" fontAlgn="base"/>
                          <a:endParaRPr lang="en-US" altLang="zh-TW" sz="1400" b="0" i="0" dirty="0">
                            <a:solidFill>
                              <a:srgbClr val="000000"/>
                            </a:solidFill>
                            <a:effectLst/>
                            <a:latin typeface="+mj-ea"/>
                            <a:ea typeface="+mj-ea"/>
                          </a:endParaRPr>
                        </a:p>
                        <a:p>
                          <a:pPr algn="ctr" fontAlgn="base"/>
                          <a:endParaRPr lang="en-US" altLang="zh-TW" sz="1400" b="0" i="0" dirty="0">
                            <a:solidFill>
                              <a:srgbClr val="000000"/>
                            </a:solidFill>
                            <a:effectLst/>
                            <a:latin typeface="+mj-ea"/>
                            <a:ea typeface="+mj-ea"/>
                          </a:endParaRPr>
                        </a:p>
                        <a:p>
                          <a:pPr marL="0" marR="0" lvl="0" indent="0" algn="ctr" defTabSz="914400" rtl="0" eaLnBrk="1" fontAlgn="base" latinLnBrk="0" hangingPunct="1">
                            <a:lnSpc>
                              <a:spcPct val="100000"/>
                            </a:lnSpc>
                            <a:spcBef>
                              <a:spcPts val="0"/>
                            </a:spcBef>
                            <a:spcAft>
                              <a:spcPts val="0"/>
                            </a:spcAft>
                            <a:buClrTx/>
                            <a:buSzTx/>
                            <a:buFontTx/>
                            <a:buNone/>
                            <a:tabLst/>
                            <a:defRPr/>
                          </a:pPr>
                          <a:endParaRPr kumimoji="1" lang="en-US" altLang="zh-TW" sz="1400" b="0" i="1" dirty="0">
                            <a:latin typeface="Cambria Math" panose="02040503050406030204" pitchFamily="18" charset="0"/>
                          </a:endParaRPr>
                        </a:p>
                        <a:p>
                          <a:pPr marL="0" marR="0" lvl="0" indent="0" algn="ctr" defTabSz="914400" rtl="0" eaLnBrk="1" fontAlgn="base" latinLnBrk="0" hangingPunct="1">
                            <a:lnSpc>
                              <a:spcPct val="100000"/>
                            </a:lnSpc>
                            <a:spcBef>
                              <a:spcPts val="0"/>
                            </a:spcBef>
                            <a:spcAft>
                              <a:spcPts val="0"/>
                            </a:spcAft>
                            <a:buClrTx/>
                            <a:buSzTx/>
                            <a:buFontTx/>
                            <a:buNone/>
                            <a:tabLst/>
                            <a:defRPr/>
                          </a:pPr>
                          <a:endParaRPr kumimoji="1" lang="en-US" altLang="zh-TW" sz="1400" b="0" i="1" dirty="0">
                            <a:latin typeface="Cambria Math" panose="02040503050406030204" pitchFamily="18" charset="0"/>
                          </a:endParaRPr>
                        </a:p>
                        <a:p>
                          <a:pPr marL="0" marR="0" lvl="0" indent="0" algn="ctr" defTabSz="914400" rtl="0" eaLnBrk="1" fontAlgn="base" latinLnBrk="0" hangingPunct="1">
                            <a:lnSpc>
                              <a:spcPct val="100000"/>
                            </a:lnSpc>
                            <a:spcBef>
                              <a:spcPts val="0"/>
                            </a:spcBef>
                            <a:spcAft>
                              <a:spcPts val="0"/>
                            </a:spcAft>
                            <a:buClrTx/>
                            <a:buSzTx/>
                            <a:buFontTx/>
                            <a:buNone/>
                            <a:tabLst/>
                            <a:defRPr/>
                          </a:pPr>
                          <a:endParaRPr kumimoji="1" lang="en-US" altLang="zh-TW" sz="1400" b="0" i="1" dirty="0">
                            <a:latin typeface="Cambria Math" panose="02040503050406030204" pitchFamily="18" charset="0"/>
                          </a:endParaRPr>
                        </a:p>
                        <a:p>
                          <a:pPr marL="0" marR="0" lvl="0" indent="0" algn="ctr" defTabSz="914400" rtl="0" eaLnBrk="1" fontAlgn="base" latinLnBrk="0" hangingPunct="1">
                            <a:lnSpc>
                              <a:spcPct val="100000"/>
                            </a:lnSpc>
                            <a:spcBef>
                              <a:spcPts val="0"/>
                            </a:spcBef>
                            <a:spcAft>
                              <a:spcPts val="0"/>
                            </a:spcAft>
                            <a:buClrTx/>
                            <a:buSzTx/>
                            <a:buFontTx/>
                            <a:buNone/>
                            <a:tabLst/>
                            <a:defRPr/>
                          </a:pPr>
                          <a:endParaRPr kumimoji="1" lang="en-US" altLang="zh-TW" sz="1400" b="0" i="1" dirty="0">
                            <a:latin typeface="Cambria Math" panose="02040503050406030204" pitchFamily="18" charset="0"/>
                          </a:endParaRPr>
                        </a:p>
                        <a:p>
                          <a:pPr marL="0" marR="0" lvl="0" indent="0" algn="ctr" defTabSz="914400" rtl="0" eaLnBrk="1" fontAlgn="base" latinLnBrk="0" hangingPunct="1">
                            <a:lnSpc>
                              <a:spcPct val="100000"/>
                            </a:lnSpc>
                            <a:spcBef>
                              <a:spcPts val="0"/>
                            </a:spcBef>
                            <a:spcAft>
                              <a:spcPts val="0"/>
                            </a:spcAft>
                            <a:buClrTx/>
                            <a:buSzTx/>
                            <a:buFontTx/>
                            <a:buNone/>
                            <a:tabLst/>
                            <a:defRPr/>
                          </a:pPr>
                          <a:endParaRPr kumimoji="1" lang="en-US" altLang="zh-TW" sz="1400" b="0" i="1" dirty="0">
                            <a:latin typeface="Cambria Math" panose="02040503050406030204" pitchFamily="18" charset="0"/>
                          </a:endParaRPr>
                        </a:p>
                        <a:p>
                          <a:pPr marL="0" marR="0" lvl="0" indent="0" algn="ctr" defTabSz="914400" rtl="0" eaLnBrk="1" fontAlgn="base"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zh-TW" sz="1800" b="0" i="1" smtClean="0">
                                    <a:latin typeface="Cambria Math" panose="02040503050406030204" pitchFamily="18" charset="0"/>
                                  </a:rPr>
                                  <m:t>𝑃</m:t>
                                </m:r>
                                <m:r>
                                  <a:rPr kumimoji="1" lang="en" altLang="zh-TW" sz="1800" i="1" smtClean="0">
                                    <a:latin typeface="Cambria Math" panose="02040503050406030204" pitchFamily="18" charset="0"/>
                                  </a:rPr>
                                  <m:t>=</m:t>
                                </m:r>
                                <m:nary>
                                  <m:naryPr>
                                    <m:chr m:val="∬"/>
                                    <m:limLoc m:val="undOvr"/>
                                    <m:ctrlPr>
                                      <a:rPr kumimoji="1" lang="en" altLang="zh-TW" sz="1800" i="1" smtClean="0">
                                        <a:latin typeface="Cambria Math" panose="02040503050406030204" pitchFamily="18" charset="0"/>
                                      </a:rPr>
                                    </m:ctrlPr>
                                  </m:naryPr>
                                  <m:sub>
                                    <m:r>
                                      <m:rPr>
                                        <m:brk m:alnAt="24"/>
                                      </m:rPr>
                                      <a:rPr kumimoji="1" lang="en-US" altLang="zh-TW" sz="1800" b="1" i="1" smtClean="0">
                                        <a:latin typeface="Cambria Math" panose="02040503050406030204" pitchFamily="18" charset="0"/>
                                      </a:rPr>
                                      <m:t>𝒙</m:t>
                                    </m:r>
                                    <m:r>
                                      <a:rPr kumimoji="1" lang="en-US" altLang="zh-TW" sz="1800" b="1" i="1" smtClean="0">
                                        <a:latin typeface="Cambria Math" panose="02040503050406030204" pitchFamily="18" charset="0"/>
                                      </a:rPr>
                                      <m:t>𝒚</m:t>
                                    </m:r>
                                  </m:sub>
                                  <m:sup>
                                    <m:r>
                                      <a:rPr kumimoji="1" lang="en-US" altLang="zh-TW" sz="1800" b="0" i="1" smtClean="0">
                                        <a:latin typeface="Cambria Math" panose="02040503050406030204" pitchFamily="18" charset="0"/>
                                      </a:rPr>
                                      <m:t> </m:t>
                                    </m:r>
                                  </m:sup>
                                  <m:e>
                                    <m:r>
                                      <a:rPr kumimoji="1" lang="en-US" altLang="zh-TW" sz="1800" b="0" i="1" smtClean="0">
                                        <a:latin typeface="Cambria Math" panose="02040503050406030204" pitchFamily="18" charset="0"/>
                                      </a:rPr>
                                      <m:t>𝑓</m:t>
                                    </m:r>
                                    <m:d>
                                      <m:dPr>
                                        <m:ctrlPr>
                                          <a:rPr kumimoji="1" lang="en-US" altLang="zh-TW" sz="1800" b="0" i="1" smtClean="0">
                                            <a:latin typeface="Cambria Math" panose="02040503050406030204" pitchFamily="18" charset="0"/>
                                          </a:rPr>
                                        </m:ctrlPr>
                                      </m:dPr>
                                      <m:e>
                                        <m:r>
                                          <a:rPr kumimoji="1" lang="en-US" altLang="zh-TW" sz="1800" b="0" i="1" smtClean="0">
                                            <a:latin typeface="Cambria Math" panose="02040503050406030204" pitchFamily="18" charset="0"/>
                                          </a:rPr>
                                          <m:t>𝑥</m:t>
                                        </m:r>
                                        <m:r>
                                          <a:rPr kumimoji="1" lang="en-US" altLang="zh-TW" sz="1800" b="0" i="1" smtClean="0">
                                            <a:latin typeface="Cambria Math" panose="02040503050406030204" pitchFamily="18" charset="0"/>
                                          </a:rPr>
                                          <m:t>,</m:t>
                                        </m:r>
                                        <m:r>
                                          <a:rPr kumimoji="1" lang="en-US" altLang="zh-TW" sz="1800" b="0" i="1" smtClean="0">
                                            <a:latin typeface="Cambria Math" panose="02040503050406030204" pitchFamily="18" charset="0"/>
                                          </a:rPr>
                                          <m:t>𝑦</m:t>
                                        </m:r>
                                      </m:e>
                                    </m:d>
                                    <m:r>
                                      <a:rPr kumimoji="1" lang="en-US" altLang="zh-TW" sz="1800" b="0" i="1" smtClean="0">
                                        <a:latin typeface="Cambria Math" panose="02040503050406030204" pitchFamily="18" charset="0"/>
                                      </a:rPr>
                                      <m:t>𝑑𝑥</m:t>
                                    </m:r>
                                    <m:r>
                                      <a:rPr kumimoji="1" lang="en-US" altLang="zh-TW" sz="1800" b="0" i="1" smtClean="0">
                                        <a:latin typeface="Cambria Math" panose="02040503050406030204" pitchFamily="18" charset="0"/>
                                      </a:rPr>
                                      <m:t> </m:t>
                                    </m:r>
                                    <m:r>
                                      <a:rPr kumimoji="1" lang="en-US" altLang="zh-TW" sz="1800" b="0" i="1" smtClean="0">
                                        <a:latin typeface="Cambria Math" panose="02040503050406030204" pitchFamily="18" charset="0"/>
                                      </a:rPr>
                                      <m:t>𝑑𝑦</m:t>
                                    </m:r>
                                  </m:e>
                                </m:nary>
                              </m:oMath>
                            </m:oMathPara>
                          </a14:m>
                          <a:endParaRPr kumimoji="1" lang="en-US" altLang="zh-TW" sz="1800" dirty="0"/>
                        </a:p>
                        <a:p>
                          <a:pPr algn="ctr" fontAlgn="base"/>
                          <a:endParaRPr lang="zh-TW" altLang="en-US" sz="1400" b="0" i="0" dirty="0">
                            <a:solidFill>
                              <a:srgbClr val="000000"/>
                            </a:solidFill>
                            <a:effectLst/>
                            <a:latin typeface="+mj-ea"/>
                            <a:ea typeface="+mj-ea"/>
                          </a:endParaRPr>
                        </a:p>
                      </a:txBody>
                      <a:tcPr anchor="ctr">
                        <a:lnL w="12754" cap="flat" cmpd="sng" algn="ctr">
                          <a:solidFill>
                            <a:srgbClr val="FFFFFF"/>
                          </a:solidFill>
                          <a:prstDash val="solid"/>
                          <a:round/>
                          <a:headEnd type="none" w="med" len="med"/>
                          <a:tailEnd type="none" w="med" len="med"/>
                        </a:lnL>
                        <a:lnR w="12754" cap="flat" cmpd="sng" algn="ctr">
                          <a:solidFill>
                            <a:srgbClr val="FFFFFF"/>
                          </a:solidFill>
                          <a:prstDash val="solid"/>
                          <a:round/>
                          <a:headEnd type="none" w="med" len="med"/>
                          <a:tailEnd type="none" w="med" len="med"/>
                        </a:lnR>
                        <a:lnT w="38271" cap="flat" cmpd="sng" algn="ctr">
                          <a:solidFill>
                            <a:srgbClr val="FFFFFF"/>
                          </a:solidFill>
                          <a:prstDash val="solid"/>
                          <a:round/>
                          <a:headEnd type="none" w="med" len="med"/>
                          <a:tailEnd type="none" w="med" len="med"/>
                        </a:lnT>
                        <a:lnB w="38271" cap="flat" cmpd="sng" algn="ctr">
                          <a:solidFill>
                            <a:srgbClr val="FFFFFF"/>
                          </a:solidFill>
                          <a:prstDash val="solid"/>
                          <a:round/>
                          <a:headEnd type="none" w="med" len="med"/>
                          <a:tailEnd type="none" w="med" len="med"/>
                        </a:lnB>
                        <a:solidFill>
                          <a:srgbClr val="EAEFF7"/>
                        </a:solidFill>
                      </a:tcPr>
                    </a:tc>
                    <a:extLst>
                      <a:ext uri="{0D108BD9-81ED-4DB2-BD59-A6C34878D82A}">
                        <a16:rowId xmlns:a16="http://schemas.microsoft.com/office/drawing/2014/main" val="3374534379"/>
                      </a:ext>
                    </a:extLst>
                  </a:tr>
                  <a:tr h="799297">
                    <a:tc>
                      <a:txBody>
                        <a:bodyPr/>
                        <a:lstStyle/>
                        <a:p>
                          <a:pPr algn="ctr" fontAlgn="base"/>
                          <a:r>
                            <a:rPr lang="zh-TW" altLang="en-US" sz="1800" b="0" i="0" dirty="0">
                              <a:solidFill>
                                <a:srgbClr val="000000"/>
                              </a:solidFill>
                              <a:effectLst/>
                              <a:latin typeface="+mj-ea"/>
                              <a:ea typeface="+mj-ea"/>
                            </a:rPr>
                            <a:t>優</a:t>
                          </a:r>
                          <a:endParaRPr lang="en-US" altLang="zh-TW" sz="1800" b="0" i="0" dirty="0">
                            <a:solidFill>
                              <a:srgbClr val="000000"/>
                            </a:solidFill>
                            <a:effectLst/>
                            <a:latin typeface="+mj-ea"/>
                            <a:ea typeface="+mj-ea"/>
                          </a:endParaRPr>
                        </a:p>
                        <a:p>
                          <a:pPr algn="ctr" fontAlgn="base"/>
                          <a:r>
                            <a:rPr lang="zh-TW" altLang="en-US" sz="1800" b="0" i="0" dirty="0">
                              <a:solidFill>
                                <a:srgbClr val="000000"/>
                              </a:solidFill>
                              <a:effectLst/>
                              <a:latin typeface="+mj-ea"/>
                              <a:ea typeface="+mj-ea"/>
                            </a:rPr>
                            <a:t>點</a:t>
                          </a:r>
                          <a:endParaRPr lang="zh-TW" altLang="en-US" b="0" i="0" dirty="0">
                            <a:solidFill>
                              <a:srgbClr val="000000"/>
                            </a:solidFill>
                            <a:effectLst/>
                            <a:latin typeface="+mj-ea"/>
                            <a:ea typeface="+mj-ea"/>
                          </a:endParaRPr>
                        </a:p>
                      </a:txBody>
                      <a:tcPr anchor="ctr">
                        <a:lnL w="12754" cap="flat" cmpd="sng" algn="ctr">
                          <a:solidFill>
                            <a:srgbClr val="FFFFFF"/>
                          </a:solidFill>
                          <a:prstDash val="solid"/>
                          <a:round/>
                          <a:headEnd type="none" w="med" len="med"/>
                          <a:tailEnd type="none" w="med" len="med"/>
                        </a:lnL>
                        <a:lnR w="12754" cap="flat" cmpd="sng" algn="ctr">
                          <a:solidFill>
                            <a:srgbClr val="FFFFFF"/>
                          </a:solidFill>
                          <a:prstDash val="solid"/>
                          <a:round/>
                          <a:headEnd type="none" w="med" len="med"/>
                          <a:tailEnd type="none" w="med" len="med"/>
                        </a:lnR>
                        <a:lnT w="38271" cap="flat" cmpd="sng" algn="ctr">
                          <a:solidFill>
                            <a:srgbClr val="FFFFFF"/>
                          </a:solidFill>
                          <a:prstDash val="solid"/>
                          <a:round/>
                          <a:headEnd type="none" w="med" len="med"/>
                          <a:tailEnd type="none" w="med" len="med"/>
                        </a:lnT>
                        <a:lnB w="12754" cap="flat" cmpd="sng" algn="ctr">
                          <a:solidFill>
                            <a:srgbClr val="FFFFFF"/>
                          </a:solidFill>
                          <a:prstDash val="solid"/>
                          <a:round/>
                          <a:headEnd type="none" w="med" len="med"/>
                          <a:tailEnd type="none" w="med" len="med"/>
                        </a:lnB>
                        <a:solidFill>
                          <a:srgbClr val="EAEFF7"/>
                        </a:solidFill>
                      </a:tcPr>
                    </a:tc>
                    <a:tc>
                      <a:txBody>
                        <a:bodyPr/>
                        <a:lstStyle/>
                        <a:p>
                          <a:pPr algn="ctr" fontAlgn="base"/>
                          <a:r>
                            <a:rPr lang="zh-TW" altLang="en-US" sz="1400" b="0" i="0" dirty="0">
                              <a:solidFill>
                                <a:srgbClr val="000000"/>
                              </a:solidFill>
                              <a:effectLst/>
                              <a:latin typeface="+mj-ea"/>
                              <a:ea typeface="+mj-ea"/>
                            </a:rPr>
                            <a:t>考慮車速、駕駛反應時間</a:t>
                          </a:r>
                          <a:r>
                            <a:rPr lang="en-US" altLang="zh-TW" sz="1400" b="0" i="0" dirty="0">
                              <a:solidFill>
                                <a:srgbClr val="000000"/>
                              </a:solidFill>
                              <a:effectLst/>
                              <a:latin typeface="+mj-ea"/>
                              <a:ea typeface="+mj-ea"/>
                            </a:rPr>
                            <a:t>(TTR)</a:t>
                          </a:r>
                          <a:endParaRPr lang="zh-TW" altLang="en-US" b="0" i="0" dirty="0">
                            <a:solidFill>
                              <a:srgbClr val="000000"/>
                            </a:solidFill>
                            <a:effectLst/>
                            <a:latin typeface="+mj-ea"/>
                            <a:ea typeface="+mj-ea"/>
                          </a:endParaRPr>
                        </a:p>
                      </a:txBody>
                      <a:tcPr anchor="ctr">
                        <a:lnL w="12754" cap="flat" cmpd="sng" algn="ctr">
                          <a:solidFill>
                            <a:srgbClr val="FFFFFF"/>
                          </a:solidFill>
                          <a:prstDash val="solid"/>
                          <a:round/>
                          <a:headEnd type="none" w="med" len="med"/>
                          <a:tailEnd type="none" w="med" len="med"/>
                        </a:lnL>
                        <a:lnR w="12754" cap="flat" cmpd="sng" algn="ctr">
                          <a:solidFill>
                            <a:srgbClr val="FFFFFF"/>
                          </a:solidFill>
                          <a:prstDash val="solid"/>
                          <a:round/>
                          <a:headEnd type="none" w="med" len="med"/>
                          <a:tailEnd type="none" w="med" len="med"/>
                        </a:lnR>
                        <a:lnT w="38271" cap="flat" cmpd="sng" algn="ctr">
                          <a:solidFill>
                            <a:srgbClr val="FFFFFF"/>
                          </a:solidFill>
                          <a:prstDash val="solid"/>
                          <a:round/>
                          <a:headEnd type="none" w="med" len="med"/>
                          <a:tailEnd type="none" w="med" len="med"/>
                        </a:lnT>
                        <a:lnB w="12754" cap="flat" cmpd="sng" algn="ctr">
                          <a:solidFill>
                            <a:srgbClr val="FFFFFF"/>
                          </a:solidFill>
                          <a:prstDash val="solid"/>
                          <a:round/>
                          <a:headEnd type="none" w="med" len="med"/>
                          <a:tailEnd type="none" w="med" len="med"/>
                        </a:lnB>
                        <a:solidFill>
                          <a:srgbClr val="EAEFF7"/>
                        </a:solidFill>
                      </a:tcPr>
                    </a:tc>
                    <a:tc>
                      <a:txBody>
                        <a:bodyPr/>
                        <a:lstStyle/>
                        <a:p>
                          <a:pPr algn="ctr" fontAlgn="base"/>
                          <a:r>
                            <a:rPr lang="zh-TW" altLang="en-US" sz="1400" b="0" i="0" dirty="0">
                              <a:solidFill>
                                <a:srgbClr val="000000"/>
                              </a:solidFill>
                              <a:effectLst/>
                              <a:latin typeface="+mj-ea"/>
                              <a:ea typeface="+mj-ea"/>
                            </a:rPr>
                            <a:t>可應用於二維空間各種場景、能處理不確定性</a:t>
                          </a:r>
                        </a:p>
                      </a:txBody>
                      <a:tcPr anchor="ctr">
                        <a:lnL w="12754" cap="flat" cmpd="sng" algn="ctr">
                          <a:solidFill>
                            <a:srgbClr val="FFFFFF"/>
                          </a:solidFill>
                          <a:prstDash val="solid"/>
                          <a:round/>
                          <a:headEnd type="none" w="med" len="med"/>
                          <a:tailEnd type="none" w="med" len="med"/>
                        </a:lnL>
                        <a:lnR w="12754" cap="flat" cmpd="sng" algn="ctr">
                          <a:solidFill>
                            <a:srgbClr val="FFFFFF"/>
                          </a:solidFill>
                          <a:prstDash val="solid"/>
                          <a:round/>
                          <a:headEnd type="none" w="med" len="med"/>
                          <a:tailEnd type="none" w="med" len="med"/>
                        </a:lnR>
                        <a:lnT w="38271" cap="flat" cmpd="sng" algn="ctr">
                          <a:solidFill>
                            <a:srgbClr val="FFFFFF"/>
                          </a:solidFill>
                          <a:prstDash val="solid"/>
                          <a:round/>
                          <a:headEnd type="none" w="med" len="med"/>
                          <a:tailEnd type="none" w="med" len="med"/>
                        </a:lnT>
                        <a:lnB w="12754" cap="flat" cmpd="sng" algn="ctr">
                          <a:solidFill>
                            <a:srgbClr val="FFFFFF"/>
                          </a:solidFill>
                          <a:prstDash val="solid"/>
                          <a:round/>
                          <a:headEnd type="none" w="med" len="med"/>
                          <a:tailEnd type="none" w="med" len="med"/>
                        </a:lnB>
                        <a:solidFill>
                          <a:srgbClr val="EAEFF7"/>
                        </a:solidFill>
                      </a:tcPr>
                    </a:tc>
                    <a:extLst>
                      <a:ext uri="{0D108BD9-81ED-4DB2-BD59-A6C34878D82A}">
                        <a16:rowId xmlns:a16="http://schemas.microsoft.com/office/drawing/2014/main" val="3911882253"/>
                      </a:ext>
                    </a:extLst>
                  </a:tr>
                  <a:tr h="805987">
                    <a:tc>
                      <a:txBody>
                        <a:bodyPr/>
                        <a:lstStyle/>
                        <a:p>
                          <a:pPr algn="ctr" fontAlgn="base"/>
                          <a:r>
                            <a:rPr lang="zh-TW" altLang="en-US" sz="1800" b="0" i="0" dirty="0">
                              <a:solidFill>
                                <a:srgbClr val="000000"/>
                              </a:solidFill>
                              <a:effectLst/>
                              <a:latin typeface="+mj-ea"/>
                              <a:ea typeface="+mj-ea"/>
                            </a:rPr>
                            <a:t>缺</a:t>
                          </a:r>
                          <a:endParaRPr lang="en-US" altLang="zh-TW" sz="1800" b="0" i="0" dirty="0">
                            <a:solidFill>
                              <a:srgbClr val="000000"/>
                            </a:solidFill>
                            <a:effectLst/>
                            <a:latin typeface="+mj-ea"/>
                            <a:ea typeface="+mj-ea"/>
                          </a:endParaRPr>
                        </a:p>
                        <a:p>
                          <a:pPr algn="ctr" fontAlgn="base"/>
                          <a:r>
                            <a:rPr lang="zh-TW" altLang="en-US" sz="1800" b="0" i="0" dirty="0">
                              <a:solidFill>
                                <a:srgbClr val="000000"/>
                              </a:solidFill>
                              <a:effectLst/>
                              <a:latin typeface="+mj-ea"/>
                              <a:ea typeface="+mj-ea"/>
                            </a:rPr>
                            <a:t>點</a:t>
                          </a:r>
                          <a:endParaRPr lang="zh-TW" altLang="en-US" b="0" i="0" dirty="0">
                            <a:solidFill>
                              <a:srgbClr val="000000"/>
                            </a:solidFill>
                            <a:effectLst/>
                            <a:latin typeface="+mj-ea"/>
                            <a:ea typeface="+mj-ea"/>
                          </a:endParaRPr>
                        </a:p>
                      </a:txBody>
                      <a:tcPr anchor="ctr">
                        <a:lnL w="12754" cap="flat" cmpd="sng" algn="ctr">
                          <a:solidFill>
                            <a:srgbClr val="FFFFFF"/>
                          </a:solidFill>
                          <a:prstDash val="solid"/>
                          <a:round/>
                          <a:headEnd type="none" w="med" len="med"/>
                          <a:tailEnd type="none" w="med" len="med"/>
                        </a:lnL>
                        <a:lnR w="12754" cap="flat" cmpd="sng" algn="ctr">
                          <a:solidFill>
                            <a:srgbClr val="FFFFFF"/>
                          </a:solidFill>
                          <a:prstDash val="solid"/>
                          <a:round/>
                          <a:headEnd type="none" w="med" len="med"/>
                          <a:tailEnd type="none" w="med" len="med"/>
                        </a:lnR>
                        <a:lnT w="12754" cap="flat" cmpd="sng" algn="ctr">
                          <a:solidFill>
                            <a:srgbClr val="FFFFFF"/>
                          </a:solidFill>
                          <a:prstDash val="solid"/>
                          <a:round/>
                          <a:headEnd type="none" w="med" len="med"/>
                          <a:tailEnd type="none" w="med" len="med"/>
                        </a:lnT>
                        <a:lnB w="12754" cap="flat" cmpd="sng" algn="ctr">
                          <a:solidFill>
                            <a:srgbClr val="FFFFFF"/>
                          </a:solidFill>
                          <a:prstDash val="solid"/>
                          <a:round/>
                          <a:headEnd type="none" w="med" len="med"/>
                          <a:tailEnd type="none" w="med" len="med"/>
                        </a:lnB>
                        <a:solidFill>
                          <a:srgbClr val="D2DEEF"/>
                        </a:solidFill>
                      </a:tcPr>
                    </a:tc>
                    <a:tc>
                      <a:txBody>
                        <a:bodyPr/>
                        <a:lstStyle/>
                        <a:p>
                          <a:pPr algn="ctr" fontAlgn="base"/>
                          <a:r>
                            <a:rPr lang="zh-TW" altLang="en-US" sz="1400" b="0" i="0" dirty="0">
                              <a:solidFill>
                                <a:srgbClr val="000000"/>
                              </a:solidFill>
                              <a:effectLst/>
                              <a:latin typeface="+mj-ea"/>
                              <a:ea typeface="+mj-ea"/>
                            </a:rPr>
                            <a:t>需要有碰撞可能才能，計算無法考量車輛並排風險</a:t>
                          </a:r>
                          <a:endParaRPr lang="zh-TW" altLang="en-US" b="0" i="0" dirty="0">
                            <a:solidFill>
                              <a:srgbClr val="000000"/>
                            </a:solidFill>
                            <a:effectLst/>
                            <a:latin typeface="+mj-ea"/>
                            <a:ea typeface="+mj-ea"/>
                          </a:endParaRPr>
                        </a:p>
                      </a:txBody>
                      <a:tcPr anchor="ctr">
                        <a:lnL w="12754" cap="flat" cmpd="sng" algn="ctr">
                          <a:solidFill>
                            <a:srgbClr val="FFFFFF"/>
                          </a:solidFill>
                          <a:prstDash val="solid"/>
                          <a:round/>
                          <a:headEnd type="none" w="med" len="med"/>
                          <a:tailEnd type="none" w="med" len="med"/>
                        </a:lnL>
                        <a:lnR w="12754" cap="flat" cmpd="sng" algn="ctr">
                          <a:solidFill>
                            <a:srgbClr val="FFFFFF"/>
                          </a:solidFill>
                          <a:prstDash val="solid"/>
                          <a:round/>
                          <a:headEnd type="none" w="med" len="med"/>
                          <a:tailEnd type="none" w="med" len="med"/>
                        </a:lnR>
                        <a:lnT w="12754" cap="flat" cmpd="sng" algn="ctr">
                          <a:solidFill>
                            <a:srgbClr val="FFFFFF"/>
                          </a:solidFill>
                          <a:prstDash val="solid"/>
                          <a:round/>
                          <a:headEnd type="none" w="med" len="med"/>
                          <a:tailEnd type="none" w="med" len="med"/>
                        </a:lnT>
                        <a:lnB w="12754" cap="flat" cmpd="sng" algn="ctr">
                          <a:solidFill>
                            <a:srgbClr val="FFFFFF"/>
                          </a:solidFill>
                          <a:prstDash val="solid"/>
                          <a:round/>
                          <a:headEnd type="none" w="med" len="med"/>
                          <a:tailEnd type="none" w="med" len="med"/>
                        </a:lnB>
                        <a:solidFill>
                          <a:srgbClr val="D2DEEF"/>
                        </a:solidFill>
                      </a:tcPr>
                    </a:tc>
                    <a:tc>
                      <a:txBody>
                        <a:bodyPr/>
                        <a:lstStyle/>
                        <a:p>
                          <a:pPr algn="ctr" fontAlgn="base"/>
                          <a:r>
                            <a:rPr lang="zh-TW" altLang="en-US" sz="1400" b="0" i="0" dirty="0">
                              <a:solidFill>
                                <a:srgbClr val="000000"/>
                              </a:solidFill>
                              <a:effectLst/>
                              <a:latin typeface="+mj-ea"/>
                              <a:ea typeface="+mj-ea"/>
                            </a:rPr>
                            <a:t>計算方法較複雜導致速度較慢</a:t>
                          </a:r>
                          <a:endParaRPr lang="zh-TW" altLang="en-US" b="0" i="0" dirty="0">
                            <a:solidFill>
                              <a:srgbClr val="000000"/>
                            </a:solidFill>
                            <a:effectLst/>
                            <a:latin typeface="+mj-ea"/>
                            <a:ea typeface="+mj-ea"/>
                          </a:endParaRPr>
                        </a:p>
                      </a:txBody>
                      <a:tcPr anchor="ctr">
                        <a:lnL w="12754" cap="flat" cmpd="sng" algn="ctr">
                          <a:solidFill>
                            <a:srgbClr val="FFFFFF"/>
                          </a:solidFill>
                          <a:prstDash val="solid"/>
                          <a:round/>
                          <a:headEnd type="none" w="med" len="med"/>
                          <a:tailEnd type="none" w="med" len="med"/>
                        </a:lnL>
                        <a:lnR w="12754" cap="flat" cmpd="sng" algn="ctr">
                          <a:solidFill>
                            <a:srgbClr val="FFFFFF"/>
                          </a:solidFill>
                          <a:prstDash val="solid"/>
                          <a:round/>
                          <a:headEnd type="none" w="med" len="med"/>
                          <a:tailEnd type="none" w="med" len="med"/>
                        </a:lnR>
                        <a:lnT w="12754" cap="flat" cmpd="sng" algn="ctr">
                          <a:solidFill>
                            <a:srgbClr val="FFFFFF"/>
                          </a:solidFill>
                          <a:prstDash val="solid"/>
                          <a:round/>
                          <a:headEnd type="none" w="med" len="med"/>
                          <a:tailEnd type="none" w="med" len="med"/>
                        </a:lnT>
                        <a:lnB w="12754" cap="flat" cmpd="sng" algn="ctr">
                          <a:solidFill>
                            <a:srgbClr val="FFFFFF"/>
                          </a:solidFill>
                          <a:prstDash val="solid"/>
                          <a:round/>
                          <a:headEnd type="none" w="med" len="med"/>
                          <a:tailEnd type="none" w="med" len="med"/>
                        </a:lnB>
                        <a:solidFill>
                          <a:srgbClr val="D2DEEF"/>
                        </a:solidFill>
                      </a:tcPr>
                    </a:tc>
                    <a:extLst>
                      <a:ext uri="{0D108BD9-81ED-4DB2-BD59-A6C34878D82A}">
                        <a16:rowId xmlns:a16="http://schemas.microsoft.com/office/drawing/2014/main" val="817684928"/>
                      </a:ext>
                    </a:extLst>
                  </a:tr>
                </a:tbl>
              </a:graphicData>
            </a:graphic>
          </p:graphicFrame>
        </mc:Choice>
        <mc:Fallback xmlns="">
          <p:graphicFrame>
            <p:nvGraphicFramePr>
              <p:cNvPr id="7" name="表格 6">
                <a:extLst>
                  <a:ext uri="{FF2B5EF4-FFF2-40B4-BE49-F238E27FC236}">
                    <a16:creationId xmlns:a16="http://schemas.microsoft.com/office/drawing/2014/main" id="{1FAF0083-8153-754A-211F-B9272746FE22}"/>
                  </a:ext>
                </a:extLst>
              </p:cNvPr>
              <p:cNvGraphicFramePr>
                <a:graphicFrameLocks noGrp="1"/>
              </p:cNvGraphicFramePr>
              <p:nvPr>
                <p:extLst>
                  <p:ext uri="{D42A27DB-BD31-4B8C-83A1-F6EECF244321}">
                    <p14:modId xmlns:p14="http://schemas.microsoft.com/office/powerpoint/2010/main" val="318210050"/>
                  </p:ext>
                </p:extLst>
              </p:nvPr>
            </p:nvGraphicFramePr>
            <p:xfrm>
              <a:off x="-38102" y="1071344"/>
              <a:ext cx="9144000" cy="4951163"/>
            </p:xfrm>
            <a:graphic>
              <a:graphicData uri="http://schemas.openxmlformats.org/drawingml/2006/table">
                <a:tbl>
                  <a:tblPr bandRow="1">
                    <a:tableStyleId>{5C22544A-7EE6-4342-B048-85BDC9FD1C3A}</a:tableStyleId>
                  </a:tblPr>
                  <a:tblGrid>
                    <a:gridCol w="490138">
                      <a:extLst>
                        <a:ext uri="{9D8B030D-6E8A-4147-A177-3AD203B41FA5}">
                          <a16:colId xmlns:a16="http://schemas.microsoft.com/office/drawing/2014/main" val="4284365904"/>
                        </a:ext>
                      </a:extLst>
                    </a:gridCol>
                    <a:gridCol w="4326931">
                      <a:extLst>
                        <a:ext uri="{9D8B030D-6E8A-4147-A177-3AD203B41FA5}">
                          <a16:colId xmlns:a16="http://schemas.microsoft.com/office/drawing/2014/main" val="538284200"/>
                        </a:ext>
                      </a:extLst>
                    </a:gridCol>
                    <a:gridCol w="4326931">
                      <a:extLst>
                        <a:ext uri="{9D8B030D-6E8A-4147-A177-3AD203B41FA5}">
                          <a16:colId xmlns:a16="http://schemas.microsoft.com/office/drawing/2014/main" val="3389261291"/>
                        </a:ext>
                      </a:extLst>
                    </a:gridCol>
                  </a:tblGrid>
                  <a:tr h="365760">
                    <a:tc>
                      <a:txBody>
                        <a:bodyPr/>
                        <a:lstStyle/>
                        <a:p>
                          <a:pPr algn="ctr" fontAlgn="auto"/>
                          <a:endParaRPr lang="zh-TW" altLang="en-US" sz="1800" b="1" i="0" dirty="0">
                            <a:solidFill>
                              <a:srgbClr val="FFFFFF"/>
                            </a:solidFill>
                            <a:effectLst/>
                            <a:latin typeface="+mj-ea"/>
                            <a:ea typeface="+mj-ea"/>
                          </a:endParaRPr>
                        </a:p>
                      </a:txBody>
                      <a:tcPr anchor="ctr">
                        <a:lnL w="12754" cap="flat" cmpd="sng" algn="ctr">
                          <a:solidFill>
                            <a:srgbClr val="FFFFFF"/>
                          </a:solidFill>
                          <a:prstDash val="solid"/>
                          <a:round/>
                          <a:headEnd type="none" w="med" len="med"/>
                          <a:tailEnd type="none" w="med" len="med"/>
                        </a:lnL>
                        <a:lnR w="12754" cap="flat" cmpd="sng" algn="ctr">
                          <a:solidFill>
                            <a:srgbClr val="FFFFFF"/>
                          </a:solidFill>
                          <a:prstDash val="solid"/>
                          <a:round/>
                          <a:headEnd type="none" w="med" len="med"/>
                          <a:tailEnd type="none" w="med" len="med"/>
                        </a:lnR>
                        <a:lnT w="12754" cap="flat" cmpd="sng" algn="ctr">
                          <a:solidFill>
                            <a:srgbClr val="FFFFFF"/>
                          </a:solidFill>
                          <a:prstDash val="solid"/>
                          <a:round/>
                          <a:headEnd type="none" w="med" len="med"/>
                          <a:tailEnd type="none" w="med" len="med"/>
                        </a:lnT>
                        <a:lnB w="38271" cap="flat" cmpd="sng" algn="ctr">
                          <a:solidFill>
                            <a:srgbClr val="FFFFFF"/>
                          </a:solidFill>
                          <a:prstDash val="solid"/>
                          <a:round/>
                          <a:headEnd type="none" w="med" len="med"/>
                          <a:tailEnd type="none" w="med" len="med"/>
                        </a:lnB>
                        <a:solidFill>
                          <a:srgbClr val="5B9BD5"/>
                        </a:solidFill>
                      </a:tcPr>
                    </a:tc>
                    <a:tc>
                      <a:txBody>
                        <a:bodyPr/>
                        <a:lstStyle/>
                        <a:p>
                          <a:pPr algn="ctr" fontAlgn="base"/>
                          <a:r>
                            <a:rPr lang="zh-TW" altLang="en-US" sz="1800" b="1" i="0" dirty="0">
                              <a:solidFill>
                                <a:srgbClr val="FFFFFF"/>
                              </a:solidFill>
                              <a:effectLst/>
                              <a:latin typeface="+mj-ea"/>
                              <a:ea typeface="+mj-ea"/>
                            </a:rPr>
                            <a:t>時間風險</a:t>
                          </a:r>
                          <a:endParaRPr lang="zh-TW" altLang="en-US" b="1" i="0" dirty="0">
                            <a:solidFill>
                              <a:srgbClr val="FFFFFF"/>
                            </a:solidFill>
                            <a:effectLst/>
                            <a:latin typeface="+mj-ea"/>
                            <a:ea typeface="+mj-ea"/>
                          </a:endParaRPr>
                        </a:p>
                      </a:txBody>
                      <a:tcPr anchor="ctr">
                        <a:lnL w="12754" cap="flat" cmpd="sng" algn="ctr">
                          <a:solidFill>
                            <a:srgbClr val="FFFFFF"/>
                          </a:solidFill>
                          <a:prstDash val="solid"/>
                          <a:round/>
                          <a:headEnd type="none" w="med" len="med"/>
                          <a:tailEnd type="none" w="med" len="med"/>
                        </a:lnL>
                        <a:lnR w="12754" cap="flat" cmpd="sng" algn="ctr">
                          <a:solidFill>
                            <a:srgbClr val="FFFFFF"/>
                          </a:solidFill>
                          <a:prstDash val="solid"/>
                          <a:round/>
                          <a:headEnd type="none" w="med" len="med"/>
                          <a:tailEnd type="none" w="med" len="med"/>
                        </a:lnR>
                        <a:lnT w="12754" cap="flat" cmpd="sng" algn="ctr">
                          <a:solidFill>
                            <a:srgbClr val="FFFFFF"/>
                          </a:solidFill>
                          <a:prstDash val="solid"/>
                          <a:round/>
                          <a:headEnd type="none" w="med" len="med"/>
                          <a:tailEnd type="none" w="med" len="med"/>
                        </a:lnT>
                        <a:lnB w="38271" cap="flat" cmpd="sng" algn="ctr">
                          <a:solidFill>
                            <a:srgbClr val="FFFFFF"/>
                          </a:solidFill>
                          <a:prstDash val="solid"/>
                          <a:round/>
                          <a:headEnd type="none" w="med" len="med"/>
                          <a:tailEnd type="none" w="med" len="med"/>
                        </a:lnB>
                        <a:solidFill>
                          <a:srgbClr val="5B9BD5"/>
                        </a:solidFill>
                      </a:tcPr>
                    </a:tc>
                    <a:tc>
                      <a:txBody>
                        <a:bodyPr/>
                        <a:lstStyle/>
                        <a:p>
                          <a:pPr algn="ctr" fontAlgn="base"/>
                          <a:r>
                            <a:rPr lang="zh-TW" altLang="en-US" sz="1800" b="1" i="0" dirty="0">
                              <a:solidFill>
                                <a:srgbClr val="FFFFFF"/>
                              </a:solidFill>
                              <a:effectLst/>
                              <a:latin typeface="+mj-ea"/>
                              <a:ea typeface="+mj-ea"/>
                            </a:rPr>
                            <a:t>機率風險</a:t>
                          </a:r>
                          <a:endParaRPr lang="zh-TW" altLang="en-US" b="1" i="0" dirty="0">
                            <a:solidFill>
                              <a:srgbClr val="FFFFFF"/>
                            </a:solidFill>
                            <a:effectLst/>
                            <a:latin typeface="+mj-ea"/>
                            <a:ea typeface="+mj-ea"/>
                          </a:endParaRPr>
                        </a:p>
                      </a:txBody>
                      <a:tcPr anchor="ctr">
                        <a:lnL w="12754" cap="flat" cmpd="sng" algn="ctr">
                          <a:solidFill>
                            <a:srgbClr val="FFFFFF"/>
                          </a:solidFill>
                          <a:prstDash val="solid"/>
                          <a:round/>
                          <a:headEnd type="none" w="med" len="med"/>
                          <a:tailEnd type="none" w="med" len="med"/>
                        </a:lnL>
                        <a:lnR w="12754" cap="flat" cmpd="sng" algn="ctr">
                          <a:solidFill>
                            <a:srgbClr val="FFFFFF"/>
                          </a:solidFill>
                          <a:prstDash val="solid"/>
                          <a:round/>
                          <a:headEnd type="none" w="med" len="med"/>
                          <a:tailEnd type="none" w="med" len="med"/>
                        </a:lnR>
                        <a:lnT w="12754" cap="flat" cmpd="sng" algn="ctr">
                          <a:solidFill>
                            <a:srgbClr val="FFFFFF"/>
                          </a:solidFill>
                          <a:prstDash val="solid"/>
                          <a:round/>
                          <a:headEnd type="none" w="med" len="med"/>
                          <a:tailEnd type="none" w="med" len="med"/>
                        </a:lnT>
                        <a:lnB w="38271" cap="flat" cmpd="sng" algn="ctr">
                          <a:solidFill>
                            <a:srgbClr val="FFFFFF"/>
                          </a:solidFill>
                          <a:prstDash val="solid"/>
                          <a:round/>
                          <a:headEnd type="none" w="med" len="med"/>
                          <a:tailEnd type="none" w="med" len="med"/>
                        </a:lnB>
                        <a:solidFill>
                          <a:srgbClr val="5B9BD5"/>
                        </a:solidFill>
                      </a:tcPr>
                    </a:tc>
                    <a:extLst>
                      <a:ext uri="{0D108BD9-81ED-4DB2-BD59-A6C34878D82A}">
                        <a16:rowId xmlns:a16="http://schemas.microsoft.com/office/drawing/2014/main" val="3399861441"/>
                      </a:ext>
                    </a:extLst>
                  </a:tr>
                  <a:tr h="2980119">
                    <a:tc>
                      <a:txBody>
                        <a:bodyPr/>
                        <a:lstStyle/>
                        <a:p>
                          <a:pPr algn="ctr" fontAlgn="base"/>
                          <a:endParaRPr lang="zh-TW" altLang="en-US" b="0" i="0" dirty="0">
                            <a:solidFill>
                              <a:srgbClr val="000000"/>
                            </a:solidFill>
                            <a:effectLst/>
                            <a:latin typeface="+mj-ea"/>
                            <a:ea typeface="+mj-ea"/>
                          </a:endParaRPr>
                        </a:p>
                      </a:txBody>
                      <a:tcPr anchor="ctr">
                        <a:lnL w="12754" cap="flat" cmpd="sng" algn="ctr">
                          <a:solidFill>
                            <a:srgbClr val="FFFFFF"/>
                          </a:solidFill>
                          <a:prstDash val="solid"/>
                          <a:round/>
                          <a:headEnd type="none" w="med" len="med"/>
                          <a:tailEnd type="none" w="med" len="med"/>
                        </a:lnL>
                        <a:lnR w="12754" cap="flat" cmpd="sng" algn="ctr">
                          <a:solidFill>
                            <a:srgbClr val="FFFFFF"/>
                          </a:solidFill>
                          <a:prstDash val="solid"/>
                          <a:round/>
                          <a:headEnd type="none" w="med" len="med"/>
                          <a:tailEnd type="none" w="med" len="med"/>
                        </a:lnR>
                        <a:lnT w="38271" cap="flat" cmpd="sng" algn="ctr">
                          <a:solidFill>
                            <a:srgbClr val="FFFFFF"/>
                          </a:solidFill>
                          <a:prstDash val="solid"/>
                          <a:round/>
                          <a:headEnd type="none" w="med" len="med"/>
                          <a:tailEnd type="none" w="med" len="med"/>
                        </a:lnT>
                        <a:lnB w="38271" cap="flat" cmpd="sng" algn="ctr">
                          <a:solidFill>
                            <a:srgbClr val="FFFFFF"/>
                          </a:solidFill>
                          <a:prstDash val="solid"/>
                          <a:round/>
                          <a:headEnd type="none" w="med" len="med"/>
                          <a:tailEnd type="none" w="med" len="med"/>
                        </a:lnB>
                        <a:solidFill>
                          <a:srgbClr val="EAEFF7"/>
                        </a:solidFill>
                      </a:tcPr>
                    </a:tc>
                    <a:tc>
                      <a:txBody>
                        <a:bodyPr/>
                        <a:lstStyle/>
                        <a:p>
                          <a:endParaRPr lang="zh-TW"/>
                        </a:p>
                      </a:txBody>
                      <a:tcPr anchor="ctr">
                        <a:lnL w="12754" cap="flat" cmpd="sng" algn="ctr">
                          <a:solidFill>
                            <a:srgbClr val="FFFFFF"/>
                          </a:solidFill>
                          <a:prstDash val="solid"/>
                          <a:round/>
                          <a:headEnd type="none" w="med" len="med"/>
                          <a:tailEnd type="none" w="med" len="med"/>
                        </a:lnL>
                        <a:lnR w="12754" cap="flat" cmpd="sng" algn="ctr">
                          <a:solidFill>
                            <a:srgbClr val="FFFFFF"/>
                          </a:solidFill>
                          <a:prstDash val="solid"/>
                          <a:round/>
                          <a:headEnd type="none" w="med" len="med"/>
                          <a:tailEnd type="none" w="med" len="med"/>
                        </a:lnR>
                        <a:lnT w="38271" cap="flat" cmpd="sng" algn="ctr">
                          <a:solidFill>
                            <a:srgbClr val="FFFFFF"/>
                          </a:solidFill>
                          <a:prstDash val="solid"/>
                          <a:round/>
                          <a:headEnd type="none" w="med" len="med"/>
                          <a:tailEnd type="none" w="med" len="med"/>
                        </a:lnT>
                        <a:lnB w="38271" cap="flat" cmpd="sng" algn="ctr">
                          <a:solidFill>
                            <a:srgbClr val="FFFFFF"/>
                          </a:solidFill>
                          <a:prstDash val="solid"/>
                          <a:round/>
                          <a:headEnd type="none" w="med" len="med"/>
                          <a:tailEnd type="none" w="med" len="med"/>
                        </a:lnB>
                        <a:blipFill>
                          <a:blip r:embed="rId3"/>
                          <a:stretch>
                            <a:fillRect l="-11392" t="-13292" r="-100422" b="-54601"/>
                          </a:stretch>
                        </a:blipFill>
                      </a:tcPr>
                    </a:tc>
                    <a:tc>
                      <a:txBody>
                        <a:bodyPr/>
                        <a:lstStyle/>
                        <a:p>
                          <a:endParaRPr lang="zh-TW"/>
                        </a:p>
                      </a:txBody>
                      <a:tcPr anchor="ctr">
                        <a:lnL w="12754" cap="flat" cmpd="sng" algn="ctr">
                          <a:solidFill>
                            <a:srgbClr val="FFFFFF"/>
                          </a:solidFill>
                          <a:prstDash val="solid"/>
                          <a:round/>
                          <a:headEnd type="none" w="med" len="med"/>
                          <a:tailEnd type="none" w="med" len="med"/>
                        </a:lnL>
                        <a:lnR w="12754" cap="flat" cmpd="sng" algn="ctr">
                          <a:solidFill>
                            <a:srgbClr val="FFFFFF"/>
                          </a:solidFill>
                          <a:prstDash val="solid"/>
                          <a:round/>
                          <a:headEnd type="none" w="med" len="med"/>
                          <a:tailEnd type="none" w="med" len="med"/>
                        </a:lnR>
                        <a:lnT w="38271" cap="flat" cmpd="sng" algn="ctr">
                          <a:solidFill>
                            <a:srgbClr val="FFFFFF"/>
                          </a:solidFill>
                          <a:prstDash val="solid"/>
                          <a:round/>
                          <a:headEnd type="none" w="med" len="med"/>
                          <a:tailEnd type="none" w="med" len="med"/>
                        </a:lnT>
                        <a:lnB w="38271" cap="flat" cmpd="sng" algn="ctr">
                          <a:solidFill>
                            <a:srgbClr val="FFFFFF"/>
                          </a:solidFill>
                          <a:prstDash val="solid"/>
                          <a:round/>
                          <a:headEnd type="none" w="med" len="med"/>
                          <a:tailEnd type="none" w="med" len="med"/>
                        </a:lnB>
                        <a:blipFill>
                          <a:blip r:embed="rId3"/>
                          <a:stretch>
                            <a:fillRect l="-111549" t="-13292" r="-563" b="-54601"/>
                          </a:stretch>
                        </a:blipFill>
                      </a:tcPr>
                    </a:tc>
                    <a:extLst>
                      <a:ext uri="{0D108BD9-81ED-4DB2-BD59-A6C34878D82A}">
                        <a16:rowId xmlns:a16="http://schemas.microsoft.com/office/drawing/2014/main" val="3374534379"/>
                      </a:ext>
                    </a:extLst>
                  </a:tr>
                  <a:tr h="799297">
                    <a:tc>
                      <a:txBody>
                        <a:bodyPr/>
                        <a:lstStyle/>
                        <a:p>
                          <a:pPr algn="ctr" fontAlgn="base"/>
                          <a:r>
                            <a:rPr lang="zh-TW" altLang="en-US" sz="1800" b="0" i="0" dirty="0">
                              <a:solidFill>
                                <a:srgbClr val="000000"/>
                              </a:solidFill>
                              <a:effectLst/>
                              <a:latin typeface="+mj-ea"/>
                              <a:ea typeface="+mj-ea"/>
                            </a:rPr>
                            <a:t>優</a:t>
                          </a:r>
                          <a:endParaRPr lang="en-US" altLang="zh-TW" sz="1800" b="0" i="0" dirty="0">
                            <a:solidFill>
                              <a:srgbClr val="000000"/>
                            </a:solidFill>
                            <a:effectLst/>
                            <a:latin typeface="+mj-ea"/>
                            <a:ea typeface="+mj-ea"/>
                          </a:endParaRPr>
                        </a:p>
                        <a:p>
                          <a:pPr algn="ctr" fontAlgn="base"/>
                          <a:r>
                            <a:rPr lang="zh-TW" altLang="en-US" sz="1800" b="0" i="0" dirty="0">
                              <a:solidFill>
                                <a:srgbClr val="000000"/>
                              </a:solidFill>
                              <a:effectLst/>
                              <a:latin typeface="+mj-ea"/>
                              <a:ea typeface="+mj-ea"/>
                            </a:rPr>
                            <a:t>點</a:t>
                          </a:r>
                          <a:endParaRPr lang="zh-TW" altLang="en-US" b="0" i="0" dirty="0">
                            <a:solidFill>
                              <a:srgbClr val="000000"/>
                            </a:solidFill>
                            <a:effectLst/>
                            <a:latin typeface="+mj-ea"/>
                            <a:ea typeface="+mj-ea"/>
                          </a:endParaRPr>
                        </a:p>
                      </a:txBody>
                      <a:tcPr anchor="ctr">
                        <a:lnL w="12754" cap="flat" cmpd="sng" algn="ctr">
                          <a:solidFill>
                            <a:srgbClr val="FFFFFF"/>
                          </a:solidFill>
                          <a:prstDash val="solid"/>
                          <a:round/>
                          <a:headEnd type="none" w="med" len="med"/>
                          <a:tailEnd type="none" w="med" len="med"/>
                        </a:lnL>
                        <a:lnR w="12754" cap="flat" cmpd="sng" algn="ctr">
                          <a:solidFill>
                            <a:srgbClr val="FFFFFF"/>
                          </a:solidFill>
                          <a:prstDash val="solid"/>
                          <a:round/>
                          <a:headEnd type="none" w="med" len="med"/>
                          <a:tailEnd type="none" w="med" len="med"/>
                        </a:lnR>
                        <a:lnT w="38271" cap="flat" cmpd="sng" algn="ctr">
                          <a:solidFill>
                            <a:srgbClr val="FFFFFF"/>
                          </a:solidFill>
                          <a:prstDash val="solid"/>
                          <a:round/>
                          <a:headEnd type="none" w="med" len="med"/>
                          <a:tailEnd type="none" w="med" len="med"/>
                        </a:lnT>
                        <a:lnB w="12754" cap="flat" cmpd="sng" algn="ctr">
                          <a:solidFill>
                            <a:srgbClr val="FFFFFF"/>
                          </a:solidFill>
                          <a:prstDash val="solid"/>
                          <a:round/>
                          <a:headEnd type="none" w="med" len="med"/>
                          <a:tailEnd type="none" w="med" len="med"/>
                        </a:lnB>
                        <a:solidFill>
                          <a:srgbClr val="EAEFF7"/>
                        </a:solidFill>
                      </a:tcPr>
                    </a:tc>
                    <a:tc>
                      <a:txBody>
                        <a:bodyPr/>
                        <a:lstStyle/>
                        <a:p>
                          <a:pPr algn="ctr" fontAlgn="base"/>
                          <a:r>
                            <a:rPr lang="zh-TW" altLang="en-US" sz="1400" b="0" i="0" dirty="0">
                              <a:solidFill>
                                <a:srgbClr val="000000"/>
                              </a:solidFill>
                              <a:effectLst/>
                              <a:latin typeface="+mj-ea"/>
                              <a:ea typeface="+mj-ea"/>
                            </a:rPr>
                            <a:t>考慮車速、駕駛反應時間</a:t>
                          </a:r>
                          <a:r>
                            <a:rPr lang="en-US" altLang="zh-TW" sz="1400" b="0" i="0" dirty="0">
                              <a:solidFill>
                                <a:srgbClr val="000000"/>
                              </a:solidFill>
                              <a:effectLst/>
                              <a:latin typeface="+mj-ea"/>
                              <a:ea typeface="+mj-ea"/>
                            </a:rPr>
                            <a:t>(TTR)</a:t>
                          </a:r>
                          <a:endParaRPr lang="zh-TW" altLang="en-US" b="0" i="0" dirty="0">
                            <a:solidFill>
                              <a:srgbClr val="000000"/>
                            </a:solidFill>
                            <a:effectLst/>
                            <a:latin typeface="+mj-ea"/>
                            <a:ea typeface="+mj-ea"/>
                          </a:endParaRPr>
                        </a:p>
                      </a:txBody>
                      <a:tcPr anchor="ctr">
                        <a:lnL w="12754" cap="flat" cmpd="sng" algn="ctr">
                          <a:solidFill>
                            <a:srgbClr val="FFFFFF"/>
                          </a:solidFill>
                          <a:prstDash val="solid"/>
                          <a:round/>
                          <a:headEnd type="none" w="med" len="med"/>
                          <a:tailEnd type="none" w="med" len="med"/>
                        </a:lnL>
                        <a:lnR w="12754" cap="flat" cmpd="sng" algn="ctr">
                          <a:solidFill>
                            <a:srgbClr val="FFFFFF"/>
                          </a:solidFill>
                          <a:prstDash val="solid"/>
                          <a:round/>
                          <a:headEnd type="none" w="med" len="med"/>
                          <a:tailEnd type="none" w="med" len="med"/>
                        </a:lnR>
                        <a:lnT w="38271" cap="flat" cmpd="sng" algn="ctr">
                          <a:solidFill>
                            <a:srgbClr val="FFFFFF"/>
                          </a:solidFill>
                          <a:prstDash val="solid"/>
                          <a:round/>
                          <a:headEnd type="none" w="med" len="med"/>
                          <a:tailEnd type="none" w="med" len="med"/>
                        </a:lnT>
                        <a:lnB w="12754" cap="flat" cmpd="sng" algn="ctr">
                          <a:solidFill>
                            <a:srgbClr val="FFFFFF"/>
                          </a:solidFill>
                          <a:prstDash val="solid"/>
                          <a:round/>
                          <a:headEnd type="none" w="med" len="med"/>
                          <a:tailEnd type="none" w="med" len="med"/>
                        </a:lnB>
                        <a:solidFill>
                          <a:srgbClr val="EAEFF7"/>
                        </a:solidFill>
                      </a:tcPr>
                    </a:tc>
                    <a:tc>
                      <a:txBody>
                        <a:bodyPr/>
                        <a:lstStyle/>
                        <a:p>
                          <a:pPr algn="ctr" fontAlgn="base"/>
                          <a:r>
                            <a:rPr lang="zh-TW" altLang="en-US" sz="1400" b="0" i="0" dirty="0">
                              <a:solidFill>
                                <a:srgbClr val="000000"/>
                              </a:solidFill>
                              <a:effectLst/>
                              <a:latin typeface="+mj-ea"/>
                              <a:ea typeface="+mj-ea"/>
                            </a:rPr>
                            <a:t>可應用於二維空間各種場景、能處理不確定性</a:t>
                          </a:r>
                        </a:p>
                      </a:txBody>
                      <a:tcPr anchor="ctr">
                        <a:lnL w="12754" cap="flat" cmpd="sng" algn="ctr">
                          <a:solidFill>
                            <a:srgbClr val="FFFFFF"/>
                          </a:solidFill>
                          <a:prstDash val="solid"/>
                          <a:round/>
                          <a:headEnd type="none" w="med" len="med"/>
                          <a:tailEnd type="none" w="med" len="med"/>
                        </a:lnL>
                        <a:lnR w="12754" cap="flat" cmpd="sng" algn="ctr">
                          <a:solidFill>
                            <a:srgbClr val="FFFFFF"/>
                          </a:solidFill>
                          <a:prstDash val="solid"/>
                          <a:round/>
                          <a:headEnd type="none" w="med" len="med"/>
                          <a:tailEnd type="none" w="med" len="med"/>
                        </a:lnR>
                        <a:lnT w="38271" cap="flat" cmpd="sng" algn="ctr">
                          <a:solidFill>
                            <a:srgbClr val="FFFFFF"/>
                          </a:solidFill>
                          <a:prstDash val="solid"/>
                          <a:round/>
                          <a:headEnd type="none" w="med" len="med"/>
                          <a:tailEnd type="none" w="med" len="med"/>
                        </a:lnT>
                        <a:lnB w="12754" cap="flat" cmpd="sng" algn="ctr">
                          <a:solidFill>
                            <a:srgbClr val="FFFFFF"/>
                          </a:solidFill>
                          <a:prstDash val="solid"/>
                          <a:round/>
                          <a:headEnd type="none" w="med" len="med"/>
                          <a:tailEnd type="none" w="med" len="med"/>
                        </a:lnB>
                        <a:solidFill>
                          <a:srgbClr val="EAEFF7"/>
                        </a:solidFill>
                      </a:tcPr>
                    </a:tc>
                    <a:extLst>
                      <a:ext uri="{0D108BD9-81ED-4DB2-BD59-A6C34878D82A}">
                        <a16:rowId xmlns:a16="http://schemas.microsoft.com/office/drawing/2014/main" val="3911882253"/>
                      </a:ext>
                    </a:extLst>
                  </a:tr>
                  <a:tr h="805987">
                    <a:tc>
                      <a:txBody>
                        <a:bodyPr/>
                        <a:lstStyle/>
                        <a:p>
                          <a:pPr algn="ctr" fontAlgn="base"/>
                          <a:r>
                            <a:rPr lang="zh-TW" altLang="en-US" sz="1800" b="0" i="0" dirty="0">
                              <a:solidFill>
                                <a:srgbClr val="000000"/>
                              </a:solidFill>
                              <a:effectLst/>
                              <a:latin typeface="+mj-ea"/>
                              <a:ea typeface="+mj-ea"/>
                            </a:rPr>
                            <a:t>缺</a:t>
                          </a:r>
                          <a:endParaRPr lang="en-US" altLang="zh-TW" sz="1800" b="0" i="0" dirty="0">
                            <a:solidFill>
                              <a:srgbClr val="000000"/>
                            </a:solidFill>
                            <a:effectLst/>
                            <a:latin typeface="+mj-ea"/>
                            <a:ea typeface="+mj-ea"/>
                          </a:endParaRPr>
                        </a:p>
                        <a:p>
                          <a:pPr algn="ctr" fontAlgn="base"/>
                          <a:r>
                            <a:rPr lang="zh-TW" altLang="en-US" sz="1800" b="0" i="0" dirty="0">
                              <a:solidFill>
                                <a:srgbClr val="000000"/>
                              </a:solidFill>
                              <a:effectLst/>
                              <a:latin typeface="+mj-ea"/>
                              <a:ea typeface="+mj-ea"/>
                            </a:rPr>
                            <a:t>點</a:t>
                          </a:r>
                          <a:endParaRPr lang="zh-TW" altLang="en-US" b="0" i="0" dirty="0">
                            <a:solidFill>
                              <a:srgbClr val="000000"/>
                            </a:solidFill>
                            <a:effectLst/>
                            <a:latin typeface="+mj-ea"/>
                            <a:ea typeface="+mj-ea"/>
                          </a:endParaRPr>
                        </a:p>
                      </a:txBody>
                      <a:tcPr anchor="ctr">
                        <a:lnL w="12754" cap="flat" cmpd="sng" algn="ctr">
                          <a:solidFill>
                            <a:srgbClr val="FFFFFF"/>
                          </a:solidFill>
                          <a:prstDash val="solid"/>
                          <a:round/>
                          <a:headEnd type="none" w="med" len="med"/>
                          <a:tailEnd type="none" w="med" len="med"/>
                        </a:lnL>
                        <a:lnR w="12754" cap="flat" cmpd="sng" algn="ctr">
                          <a:solidFill>
                            <a:srgbClr val="FFFFFF"/>
                          </a:solidFill>
                          <a:prstDash val="solid"/>
                          <a:round/>
                          <a:headEnd type="none" w="med" len="med"/>
                          <a:tailEnd type="none" w="med" len="med"/>
                        </a:lnR>
                        <a:lnT w="12754" cap="flat" cmpd="sng" algn="ctr">
                          <a:solidFill>
                            <a:srgbClr val="FFFFFF"/>
                          </a:solidFill>
                          <a:prstDash val="solid"/>
                          <a:round/>
                          <a:headEnd type="none" w="med" len="med"/>
                          <a:tailEnd type="none" w="med" len="med"/>
                        </a:lnT>
                        <a:lnB w="12754" cap="flat" cmpd="sng" algn="ctr">
                          <a:solidFill>
                            <a:srgbClr val="FFFFFF"/>
                          </a:solidFill>
                          <a:prstDash val="solid"/>
                          <a:round/>
                          <a:headEnd type="none" w="med" len="med"/>
                          <a:tailEnd type="none" w="med" len="med"/>
                        </a:lnB>
                        <a:solidFill>
                          <a:srgbClr val="D2DEEF"/>
                        </a:solidFill>
                      </a:tcPr>
                    </a:tc>
                    <a:tc>
                      <a:txBody>
                        <a:bodyPr/>
                        <a:lstStyle/>
                        <a:p>
                          <a:pPr algn="ctr" fontAlgn="base"/>
                          <a:r>
                            <a:rPr lang="zh-TW" altLang="en-US" sz="1400" b="0" i="0" dirty="0">
                              <a:solidFill>
                                <a:srgbClr val="000000"/>
                              </a:solidFill>
                              <a:effectLst/>
                              <a:latin typeface="+mj-ea"/>
                              <a:ea typeface="+mj-ea"/>
                            </a:rPr>
                            <a:t>需要有碰撞可能才能，計算無法考量車輛並排風險</a:t>
                          </a:r>
                          <a:endParaRPr lang="zh-TW" altLang="en-US" b="0" i="0" dirty="0">
                            <a:solidFill>
                              <a:srgbClr val="000000"/>
                            </a:solidFill>
                            <a:effectLst/>
                            <a:latin typeface="+mj-ea"/>
                            <a:ea typeface="+mj-ea"/>
                          </a:endParaRPr>
                        </a:p>
                      </a:txBody>
                      <a:tcPr anchor="ctr">
                        <a:lnL w="12754" cap="flat" cmpd="sng" algn="ctr">
                          <a:solidFill>
                            <a:srgbClr val="FFFFFF"/>
                          </a:solidFill>
                          <a:prstDash val="solid"/>
                          <a:round/>
                          <a:headEnd type="none" w="med" len="med"/>
                          <a:tailEnd type="none" w="med" len="med"/>
                        </a:lnL>
                        <a:lnR w="12754" cap="flat" cmpd="sng" algn="ctr">
                          <a:solidFill>
                            <a:srgbClr val="FFFFFF"/>
                          </a:solidFill>
                          <a:prstDash val="solid"/>
                          <a:round/>
                          <a:headEnd type="none" w="med" len="med"/>
                          <a:tailEnd type="none" w="med" len="med"/>
                        </a:lnR>
                        <a:lnT w="12754" cap="flat" cmpd="sng" algn="ctr">
                          <a:solidFill>
                            <a:srgbClr val="FFFFFF"/>
                          </a:solidFill>
                          <a:prstDash val="solid"/>
                          <a:round/>
                          <a:headEnd type="none" w="med" len="med"/>
                          <a:tailEnd type="none" w="med" len="med"/>
                        </a:lnT>
                        <a:lnB w="12754" cap="flat" cmpd="sng" algn="ctr">
                          <a:solidFill>
                            <a:srgbClr val="FFFFFF"/>
                          </a:solidFill>
                          <a:prstDash val="solid"/>
                          <a:round/>
                          <a:headEnd type="none" w="med" len="med"/>
                          <a:tailEnd type="none" w="med" len="med"/>
                        </a:lnB>
                        <a:solidFill>
                          <a:srgbClr val="D2DEEF"/>
                        </a:solidFill>
                      </a:tcPr>
                    </a:tc>
                    <a:tc>
                      <a:txBody>
                        <a:bodyPr/>
                        <a:lstStyle/>
                        <a:p>
                          <a:pPr algn="ctr" fontAlgn="base"/>
                          <a:r>
                            <a:rPr lang="zh-TW" altLang="en-US" sz="1400" b="0" i="0" dirty="0">
                              <a:solidFill>
                                <a:srgbClr val="000000"/>
                              </a:solidFill>
                              <a:effectLst/>
                              <a:latin typeface="+mj-ea"/>
                              <a:ea typeface="+mj-ea"/>
                            </a:rPr>
                            <a:t>計算方法較複雜導致速度較慢</a:t>
                          </a:r>
                          <a:endParaRPr lang="zh-TW" altLang="en-US" b="0" i="0" dirty="0">
                            <a:solidFill>
                              <a:srgbClr val="000000"/>
                            </a:solidFill>
                            <a:effectLst/>
                            <a:latin typeface="+mj-ea"/>
                            <a:ea typeface="+mj-ea"/>
                          </a:endParaRPr>
                        </a:p>
                      </a:txBody>
                      <a:tcPr anchor="ctr">
                        <a:lnL w="12754" cap="flat" cmpd="sng" algn="ctr">
                          <a:solidFill>
                            <a:srgbClr val="FFFFFF"/>
                          </a:solidFill>
                          <a:prstDash val="solid"/>
                          <a:round/>
                          <a:headEnd type="none" w="med" len="med"/>
                          <a:tailEnd type="none" w="med" len="med"/>
                        </a:lnL>
                        <a:lnR w="12754" cap="flat" cmpd="sng" algn="ctr">
                          <a:solidFill>
                            <a:srgbClr val="FFFFFF"/>
                          </a:solidFill>
                          <a:prstDash val="solid"/>
                          <a:round/>
                          <a:headEnd type="none" w="med" len="med"/>
                          <a:tailEnd type="none" w="med" len="med"/>
                        </a:lnR>
                        <a:lnT w="12754" cap="flat" cmpd="sng" algn="ctr">
                          <a:solidFill>
                            <a:srgbClr val="FFFFFF"/>
                          </a:solidFill>
                          <a:prstDash val="solid"/>
                          <a:round/>
                          <a:headEnd type="none" w="med" len="med"/>
                          <a:tailEnd type="none" w="med" len="med"/>
                        </a:lnT>
                        <a:lnB w="12754" cap="flat" cmpd="sng" algn="ctr">
                          <a:solidFill>
                            <a:srgbClr val="FFFFFF"/>
                          </a:solidFill>
                          <a:prstDash val="solid"/>
                          <a:round/>
                          <a:headEnd type="none" w="med" len="med"/>
                          <a:tailEnd type="none" w="med" len="med"/>
                        </a:lnB>
                        <a:solidFill>
                          <a:srgbClr val="D2DEEF"/>
                        </a:solidFill>
                      </a:tcPr>
                    </a:tc>
                    <a:extLst>
                      <a:ext uri="{0D108BD9-81ED-4DB2-BD59-A6C34878D82A}">
                        <a16:rowId xmlns:a16="http://schemas.microsoft.com/office/drawing/2014/main" val="817684928"/>
                      </a:ext>
                    </a:extLst>
                  </a:tr>
                </a:tbl>
              </a:graphicData>
            </a:graphic>
          </p:graphicFrame>
        </mc:Fallback>
      </mc:AlternateContent>
      <p:pic>
        <p:nvPicPr>
          <p:cNvPr id="8" name="圖片 7">
            <a:extLst>
              <a:ext uri="{FF2B5EF4-FFF2-40B4-BE49-F238E27FC236}">
                <a16:creationId xmlns:a16="http://schemas.microsoft.com/office/drawing/2014/main" id="{029A05F3-7CB0-4999-A6E8-44745DF54927}"/>
              </a:ext>
            </a:extLst>
          </p:cNvPr>
          <p:cNvPicPr>
            <a:picLocks noChangeAspect="1"/>
          </p:cNvPicPr>
          <p:nvPr/>
        </p:nvPicPr>
        <p:blipFill>
          <a:blip r:embed="rId4"/>
          <a:stretch>
            <a:fillRect/>
          </a:stretch>
        </p:blipFill>
        <p:spPr>
          <a:xfrm>
            <a:off x="581584" y="1837296"/>
            <a:ext cx="4025771" cy="1391145"/>
          </a:xfrm>
          <a:prstGeom prst="rect">
            <a:avLst/>
          </a:prstGeom>
        </p:spPr>
      </p:pic>
      <p:pic>
        <p:nvPicPr>
          <p:cNvPr id="11" name="圖片 10">
            <a:extLst>
              <a:ext uri="{FF2B5EF4-FFF2-40B4-BE49-F238E27FC236}">
                <a16:creationId xmlns:a16="http://schemas.microsoft.com/office/drawing/2014/main" id="{75A21E97-6D85-404E-962B-27175D3314A4}"/>
              </a:ext>
            </a:extLst>
          </p:cNvPr>
          <p:cNvPicPr>
            <a:picLocks noChangeAspect="1"/>
          </p:cNvPicPr>
          <p:nvPr/>
        </p:nvPicPr>
        <p:blipFill>
          <a:blip r:embed="rId5"/>
          <a:stretch>
            <a:fillRect/>
          </a:stretch>
        </p:blipFill>
        <p:spPr>
          <a:xfrm>
            <a:off x="4895888" y="2012100"/>
            <a:ext cx="4210010" cy="1041539"/>
          </a:xfrm>
          <a:prstGeom prst="rect">
            <a:avLst/>
          </a:prstGeom>
        </p:spPr>
      </p:pic>
    </p:spTree>
    <p:extLst>
      <p:ext uri="{BB962C8B-B14F-4D97-AF65-F5344CB8AC3E}">
        <p14:creationId xmlns:p14="http://schemas.microsoft.com/office/powerpoint/2010/main" val="10683107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標題 8">
            <a:extLst>
              <a:ext uri="{FF2B5EF4-FFF2-40B4-BE49-F238E27FC236}">
                <a16:creationId xmlns:a16="http://schemas.microsoft.com/office/drawing/2014/main" id="{32688C68-5851-4A1B-A750-11E7E0A1CF1B}"/>
              </a:ext>
            </a:extLst>
          </p:cNvPr>
          <p:cNvSpPr>
            <a:spLocks noGrp="1"/>
          </p:cNvSpPr>
          <p:nvPr>
            <p:ph type="title"/>
          </p:nvPr>
        </p:nvSpPr>
        <p:spPr/>
        <p:txBody>
          <a:bodyPr/>
          <a:lstStyle/>
          <a:p>
            <a:r>
              <a:rPr lang="zh-TW" altLang="en-US" dirty="0"/>
              <a:t>超車統整</a:t>
            </a:r>
          </a:p>
        </p:txBody>
      </p:sp>
      <mc:AlternateContent xmlns:mc="http://schemas.openxmlformats.org/markup-compatibility/2006" xmlns:a14="http://schemas.microsoft.com/office/drawing/2010/main">
        <mc:Choice Requires="a14">
          <p:graphicFrame>
            <p:nvGraphicFramePr>
              <p:cNvPr id="13" name="表格 12">
                <a:extLst>
                  <a:ext uri="{FF2B5EF4-FFF2-40B4-BE49-F238E27FC236}">
                    <a16:creationId xmlns:a16="http://schemas.microsoft.com/office/drawing/2014/main" id="{A7480C94-C6BC-4E92-AEA2-C5F7F60F8579}"/>
                  </a:ext>
                </a:extLst>
              </p:cNvPr>
              <p:cNvGraphicFramePr>
                <a:graphicFrameLocks noGrp="1"/>
              </p:cNvGraphicFramePr>
              <p:nvPr>
                <p:extLst>
                  <p:ext uri="{D42A27DB-BD31-4B8C-83A1-F6EECF244321}">
                    <p14:modId xmlns:p14="http://schemas.microsoft.com/office/powerpoint/2010/main" val="1954824226"/>
                  </p:ext>
                </p:extLst>
              </p:nvPr>
            </p:nvGraphicFramePr>
            <p:xfrm>
              <a:off x="895350" y="1527466"/>
              <a:ext cx="5011271" cy="2983675"/>
            </p:xfrm>
            <a:graphic>
              <a:graphicData uri="http://schemas.openxmlformats.org/drawingml/2006/table">
                <a:tbl>
                  <a:tblPr firstRow="1" bandRow="1">
                    <a:tableStyleId>{5C22544A-7EE6-4342-B048-85BDC9FD1C3A}</a:tableStyleId>
                  </a:tblPr>
                  <a:tblGrid>
                    <a:gridCol w="1219200">
                      <a:extLst>
                        <a:ext uri="{9D8B030D-6E8A-4147-A177-3AD203B41FA5}">
                          <a16:colId xmlns:a16="http://schemas.microsoft.com/office/drawing/2014/main" val="48336409"/>
                        </a:ext>
                      </a:extLst>
                    </a:gridCol>
                    <a:gridCol w="1219200">
                      <a:extLst>
                        <a:ext uri="{9D8B030D-6E8A-4147-A177-3AD203B41FA5}">
                          <a16:colId xmlns:a16="http://schemas.microsoft.com/office/drawing/2014/main" val="2341743526"/>
                        </a:ext>
                      </a:extLst>
                    </a:gridCol>
                    <a:gridCol w="833718">
                      <a:extLst>
                        <a:ext uri="{9D8B030D-6E8A-4147-A177-3AD203B41FA5}">
                          <a16:colId xmlns:a16="http://schemas.microsoft.com/office/drawing/2014/main" val="1025545197"/>
                        </a:ext>
                      </a:extLst>
                    </a:gridCol>
                    <a:gridCol w="923365">
                      <a:extLst>
                        <a:ext uri="{9D8B030D-6E8A-4147-A177-3AD203B41FA5}">
                          <a16:colId xmlns:a16="http://schemas.microsoft.com/office/drawing/2014/main" val="274204184"/>
                        </a:ext>
                      </a:extLst>
                    </a:gridCol>
                    <a:gridCol w="815788">
                      <a:extLst>
                        <a:ext uri="{9D8B030D-6E8A-4147-A177-3AD203B41FA5}">
                          <a16:colId xmlns:a16="http://schemas.microsoft.com/office/drawing/2014/main" val="3721368127"/>
                        </a:ext>
                      </a:extLst>
                    </a:gridCol>
                  </a:tblGrid>
                  <a:tr h="37084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t>可接受風險</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TW" altLang="en-US" dirty="0"/>
                        </a:p>
                      </a:txBody>
                      <a:tcPr/>
                    </a:tc>
                    <a:tc>
                      <a:txBody>
                        <a:bodyPr/>
                        <a:lstStyle/>
                        <a:p>
                          <a:pPr algn="ctr"/>
                          <a:r>
                            <a:rPr lang="en-US" altLang="zh-TW" dirty="0"/>
                            <a:t>0.1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dirty="0"/>
                            <a:t>0.05</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dirty="0"/>
                            <a:t>0.02</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49107172"/>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altLang="zh-TW" sz="1800" b="0" i="1" smtClean="0">
                                        <a:solidFill>
                                          <a:schemeClr val="tx1"/>
                                        </a:solidFill>
                                        <a:latin typeface="Cambria Math" panose="02040503050406030204" pitchFamily="18" charset="0"/>
                                      </a:rPr>
                                    </m:ctrlPr>
                                  </m:sSubPr>
                                  <m:e>
                                    <m:r>
                                      <a:rPr lang="en-US" altLang="zh-TW" sz="1800" b="0" i="1" smtClean="0">
                                        <a:solidFill>
                                          <a:schemeClr val="tx1"/>
                                        </a:solidFill>
                                        <a:latin typeface="Cambria Math" panose="02040503050406030204" pitchFamily="18" charset="0"/>
                                      </a:rPr>
                                      <m:t>𝑉</m:t>
                                    </m:r>
                                  </m:e>
                                  <m:sub>
                                    <m:r>
                                      <a:rPr lang="en-US" altLang="zh-TW" sz="1800" b="0" i="1" smtClean="0">
                                        <a:solidFill>
                                          <a:schemeClr val="tx1"/>
                                        </a:solidFill>
                                        <a:latin typeface="Cambria Math" panose="02040503050406030204" pitchFamily="18" charset="0"/>
                                      </a:rPr>
                                      <m:t>𝑓</m:t>
                                    </m:r>
                                  </m:sub>
                                </m:sSub>
                              </m:oMath>
                            </m:oMathPara>
                          </a14:m>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14:m>
                            <m:oMathPara xmlns:m="http://schemas.openxmlformats.org/officeDocument/2006/math">
                              <m:oMathParaPr>
                                <m:jc m:val="centerGroup"/>
                              </m:oMathParaPr>
                              <m:oMath xmlns:m="http://schemas.openxmlformats.org/officeDocument/2006/math">
                                <m:sSub>
                                  <m:sSubPr>
                                    <m:ctrlPr>
                                      <a:rPr lang="en-US" altLang="zh-TW" sz="1800" b="0" i="1" smtClean="0">
                                        <a:solidFill>
                                          <a:schemeClr val="tx1"/>
                                        </a:solidFill>
                                        <a:latin typeface="Cambria Math" panose="02040503050406030204" pitchFamily="18" charset="0"/>
                                      </a:rPr>
                                    </m:ctrlPr>
                                  </m:sSubPr>
                                  <m:e>
                                    <m:r>
                                      <a:rPr lang="en-US" altLang="zh-TW" sz="1800" b="0" i="1" smtClean="0">
                                        <a:solidFill>
                                          <a:schemeClr val="tx1"/>
                                        </a:solidFill>
                                        <a:latin typeface="Cambria Math" panose="02040503050406030204" pitchFamily="18" charset="0"/>
                                      </a:rPr>
                                      <m:t>𝐷</m:t>
                                    </m:r>
                                  </m:e>
                                  <m:sub>
                                    <m:r>
                                      <a:rPr lang="en-US" altLang="zh-TW" sz="1800" b="0" i="1" smtClean="0">
                                        <a:solidFill>
                                          <a:schemeClr val="tx1"/>
                                        </a:solidFill>
                                        <a:latin typeface="Cambria Math" panose="02040503050406030204" pitchFamily="18" charset="0"/>
                                      </a:rPr>
                                      <m:t>𝑓</m:t>
                                    </m:r>
                                  </m:sub>
                                </m:sSub>
                              </m:oMath>
                            </m:oMathPara>
                          </a14:m>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3">
                      <a:txBody>
                        <a:bodyPr/>
                        <a:lstStyle/>
                        <a:p>
                          <a:pPr algn="ctr"/>
                          <a:r>
                            <a:rPr lang="zh-TW" altLang="en-US" dirty="0"/>
                            <a:t>超車結果</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TW" altLang="en-US"/>
                        </a:p>
                      </a:txBody>
                      <a:tcPr/>
                    </a:tc>
                    <a:tc hMerge="1">
                      <a:txBody>
                        <a:bodyPr/>
                        <a:lstStyle/>
                        <a:p>
                          <a:endParaRPr lang="zh-TW" altLang="en-US"/>
                        </a:p>
                      </a:txBody>
                      <a:tcPr/>
                    </a:tc>
                    <a:extLst>
                      <a:ext uri="{0D108BD9-81ED-4DB2-BD59-A6C34878D82A}">
                        <a16:rowId xmlns:a16="http://schemas.microsoft.com/office/drawing/2014/main" val="1835701420"/>
                      </a:ext>
                    </a:extLst>
                  </a:tr>
                  <a:tr h="370840">
                    <a:tc rowSpan="3">
                      <a:txBody>
                        <a:bodyPr/>
                        <a:lstStyle/>
                        <a:p>
                          <a:pPr algn="ctr"/>
                          <a:r>
                            <a:rPr lang="en-US" altLang="zh-TW" dirty="0"/>
                            <a:t>55</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altLang="zh-TW" dirty="0"/>
                            <a:t>20</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zh-TW" altLang="en-US" dirty="0"/>
                            <a:t>成功</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zh-TW" altLang="en-US" dirty="0"/>
                            <a:t>成功</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zh-TW" altLang="en-US" dirty="0"/>
                            <a:t>成功</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464480008"/>
                      </a:ext>
                    </a:extLst>
                  </a:tr>
                  <a:tr h="370840">
                    <a:tc vMerge="1">
                      <a:txBody>
                        <a:bodyPr/>
                        <a:lstStyle/>
                        <a:p>
                          <a:endParaRPr lang="zh-TW" altLang="en-US" dirty="0"/>
                        </a:p>
                      </a:txBody>
                      <a:tcPr/>
                    </a:tc>
                    <a:tc>
                      <a:txBody>
                        <a:bodyPr/>
                        <a:lstStyle/>
                        <a:p>
                          <a:pPr algn="ctr"/>
                          <a:r>
                            <a:rPr lang="en-US" altLang="zh-TW" dirty="0"/>
                            <a:t>15</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zh-TW" altLang="en-US" dirty="0">
                              <a:highlight>
                                <a:srgbClr val="FFFF00"/>
                              </a:highlight>
                            </a:rPr>
                            <a:t>失敗</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zh-TW" altLang="en-US" dirty="0"/>
                            <a:t>成功</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zh-TW" altLang="en-US" dirty="0"/>
                            <a:t>成功</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04573869"/>
                      </a:ext>
                    </a:extLst>
                  </a:tr>
                  <a:tr h="370840">
                    <a:tc vMerge="1">
                      <a:txBody>
                        <a:bodyPr/>
                        <a:lstStyle/>
                        <a:p>
                          <a:endParaRPr lang="zh-TW" altLang="en-US" dirty="0"/>
                        </a:p>
                      </a:txBody>
                      <a:tcPr/>
                    </a:tc>
                    <a:tc>
                      <a:txBody>
                        <a:bodyPr/>
                        <a:lstStyle/>
                        <a:p>
                          <a:pPr algn="ctr"/>
                          <a:r>
                            <a:rPr lang="en-US" altLang="zh-TW" dirty="0"/>
                            <a:t>10</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highlight>
                                <a:srgbClr val="FFFF00"/>
                              </a:highlight>
                            </a:rPr>
                            <a:t>失敗</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zh-TW" altLang="en-US" dirty="0"/>
                            <a:t>成功</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t>成功</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70969558"/>
                      </a:ext>
                    </a:extLst>
                  </a:tr>
                  <a:tr h="370840">
                    <a:tc rowSpan="3">
                      <a:txBody>
                        <a:bodyPr/>
                        <a:lstStyle/>
                        <a:p>
                          <a:pPr algn="ctr"/>
                          <a:r>
                            <a:rPr lang="en-US" altLang="zh-TW" dirty="0"/>
                            <a:t>60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altLang="zh-TW" dirty="0"/>
                            <a:t>20</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highlight>
                                <a:srgbClr val="FFFF00"/>
                              </a:highlight>
                            </a:rPr>
                            <a:t>失敗</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highlight>
                                <a:srgbClr val="FFFF00"/>
                              </a:highlight>
                            </a:rPr>
                            <a:t>失敗</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t>成功</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902080740"/>
                      </a:ext>
                    </a:extLst>
                  </a:tr>
                  <a:tr h="370840">
                    <a:tc vMerge="1">
                      <a:txBody>
                        <a:bodyPr/>
                        <a:lstStyle/>
                        <a:p>
                          <a:endParaRPr lang="zh-TW" altLang="en-US"/>
                        </a:p>
                      </a:txBody>
                      <a:tcPr/>
                    </a:tc>
                    <a:tc>
                      <a:txBody>
                        <a:bodyPr/>
                        <a:lstStyle/>
                        <a:p>
                          <a:pPr algn="ctr"/>
                          <a:r>
                            <a:rPr lang="en-US" altLang="zh-TW" dirty="0"/>
                            <a:t>15</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highlight>
                                <a:srgbClr val="FFFF00"/>
                              </a:highlight>
                              <a:uLnTx/>
                              <a:uFillTx/>
                              <a:latin typeface="Arial"/>
                              <a:ea typeface="微軟正黑體"/>
                              <a:cs typeface="+mn-cs"/>
                            </a:rPr>
                            <a:t>失敗</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highlight>
                                <a:srgbClr val="FFFF00"/>
                              </a:highlight>
                              <a:uLnTx/>
                              <a:uFillTx/>
                              <a:latin typeface="+mn-lt"/>
                              <a:ea typeface="+mn-ea"/>
                              <a:cs typeface="+mn-cs"/>
                            </a:rPr>
                            <a:t>失敗</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highlight>
                                <a:srgbClr val="FFFF00"/>
                              </a:highlight>
                              <a:uLnTx/>
                              <a:uFillTx/>
                              <a:latin typeface="+mn-lt"/>
                              <a:ea typeface="+mn-ea"/>
                              <a:cs typeface="+mn-cs"/>
                            </a:rPr>
                            <a:t>失敗</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720035507"/>
                      </a:ext>
                    </a:extLst>
                  </a:tr>
                  <a:tr h="370840">
                    <a:tc vMerge="1">
                      <a:txBody>
                        <a:bodyPr/>
                        <a:lstStyle/>
                        <a:p>
                          <a:endParaRPr lang="zh-TW" altLang="en-US" dirty="0"/>
                        </a:p>
                      </a:txBody>
                      <a:tcPr/>
                    </a:tc>
                    <a:tc>
                      <a:txBody>
                        <a:bodyPr/>
                        <a:lstStyle/>
                        <a:p>
                          <a:pPr algn="ctr"/>
                          <a:r>
                            <a:rPr lang="en-US" altLang="zh-TW" dirty="0"/>
                            <a:t>10</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zh-TW" altLang="en-US" dirty="0"/>
                            <a:t>成功</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zh-TW" altLang="en-US" dirty="0"/>
                            <a:t>成功</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highlight>
                                <a:srgbClr val="FFFF00"/>
                              </a:highlight>
                            </a:rPr>
                            <a:t>失敗</a:t>
                          </a:r>
                          <a:endParaRPr kumimoji="0" lang="zh-TW" altLang="en-US" sz="1800" b="0" i="0" u="none" strike="noStrike" kern="1200" cap="none" spc="0" normalizeH="0" baseline="0" noProof="0" dirty="0">
                            <a:ln>
                              <a:noFill/>
                            </a:ln>
                            <a:solidFill>
                              <a:prstClr val="black"/>
                            </a:solidFill>
                            <a:effectLst/>
                            <a:highlight>
                              <a:srgbClr val="FFFF00"/>
                            </a:highlight>
                            <a:uLnTx/>
                            <a:uFillTx/>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16404350"/>
                      </a:ext>
                    </a:extLst>
                  </a:tr>
                </a:tbl>
              </a:graphicData>
            </a:graphic>
          </p:graphicFrame>
        </mc:Choice>
        <mc:Fallback xmlns="">
          <p:graphicFrame>
            <p:nvGraphicFramePr>
              <p:cNvPr id="13" name="表格 12">
                <a:extLst>
                  <a:ext uri="{FF2B5EF4-FFF2-40B4-BE49-F238E27FC236}">
                    <a16:creationId xmlns:a16="http://schemas.microsoft.com/office/drawing/2014/main" id="{A7480C94-C6BC-4E92-AEA2-C5F7F60F8579}"/>
                  </a:ext>
                </a:extLst>
              </p:cNvPr>
              <p:cNvGraphicFramePr>
                <a:graphicFrameLocks noGrp="1"/>
              </p:cNvGraphicFramePr>
              <p:nvPr>
                <p:extLst>
                  <p:ext uri="{D42A27DB-BD31-4B8C-83A1-F6EECF244321}">
                    <p14:modId xmlns:p14="http://schemas.microsoft.com/office/powerpoint/2010/main" val="1954824226"/>
                  </p:ext>
                </p:extLst>
              </p:nvPr>
            </p:nvGraphicFramePr>
            <p:xfrm>
              <a:off x="895350" y="1527466"/>
              <a:ext cx="5011271" cy="2983675"/>
            </p:xfrm>
            <a:graphic>
              <a:graphicData uri="http://schemas.openxmlformats.org/drawingml/2006/table">
                <a:tbl>
                  <a:tblPr firstRow="1" bandRow="1">
                    <a:tableStyleId>{5C22544A-7EE6-4342-B048-85BDC9FD1C3A}</a:tableStyleId>
                  </a:tblPr>
                  <a:tblGrid>
                    <a:gridCol w="1219200">
                      <a:extLst>
                        <a:ext uri="{9D8B030D-6E8A-4147-A177-3AD203B41FA5}">
                          <a16:colId xmlns:a16="http://schemas.microsoft.com/office/drawing/2014/main" val="48336409"/>
                        </a:ext>
                      </a:extLst>
                    </a:gridCol>
                    <a:gridCol w="1219200">
                      <a:extLst>
                        <a:ext uri="{9D8B030D-6E8A-4147-A177-3AD203B41FA5}">
                          <a16:colId xmlns:a16="http://schemas.microsoft.com/office/drawing/2014/main" val="2341743526"/>
                        </a:ext>
                      </a:extLst>
                    </a:gridCol>
                    <a:gridCol w="833718">
                      <a:extLst>
                        <a:ext uri="{9D8B030D-6E8A-4147-A177-3AD203B41FA5}">
                          <a16:colId xmlns:a16="http://schemas.microsoft.com/office/drawing/2014/main" val="1025545197"/>
                        </a:ext>
                      </a:extLst>
                    </a:gridCol>
                    <a:gridCol w="923365">
                      <a:extLst>
                        <a:ext uri="{9D8B030D-6E8A-4147-A177-3AD203B41FA5}">
                          <a16:colId xmlns:a16="http://schemas.microsoft.com/office/drawing/2014/main" val="274204184"/>
                        </a:ext>
                      </a:extLst>
                    </a:gridCol>
                    <a:gridCol w="815788">
                      <a:extLst>
                        <a:ext uri="{9D8B030D-6E8A-4147-A177-3AD203B41FA5}">
                          <a16:colId xmlns:a16="http://schemas.microsoft.com/office/drawing/2014/main" val="3721368127"/>
                        </a:ext>
                      </a:extLst>
                    </a:gridCol>
                  </a:tblGrid>
                  <a:tr h="37084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t>可接受風險</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TW" altLang="en-US" dirty="0"/>
                        </a:p>
                      </a:txBody>
                      <a:tcPr/>
                    </a:tc>
                    <a:tc>
                      <a:txBody>
                        <a:bodyPr/>
                        <a:lstStyle/>
                        <a:p>
                          <a:pPr algn="ctr"/>
                          <a:r>
                            <a:rPr lang="en-US" altLang="zh-TW" dirty="0"/>
                            <a:t>0.1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dirty="0"/>
                            <a:t>0.05</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dirty="0"/>
                            <a:t>0.02</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49107172"/>
                      </a:ext>
                    </a:extLst>
                  </a:tr>
                  <a:tr h="387795">
                    <a:tc>
                      <a:txBody>
                        <a:bodyPr/>
                        <a:lstStyle/>
                        <a:p>
                          <a:endParaRPr lang="zh-TW"/>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500" t="-103125" r="-313000" b="-593750"/>
                          </a:stretch>
                        </a:blipFill>
                      </a:tcPr>
                    </a:tc>
                    <a:tc>
                      <a:txBody>
                        <a:bodyPr/>
                        <a:lstStyle/>
                        <a:p>
                          <a:endParaRPr lang="zh-TW"/>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00500" t="-103125" r="-213000" b="-593750"/>
                          </a:stretch>
                        </a:blipFill>
                      </a:tcPr>
                    </a:tc>
                    <a:tc gridSpan="3">
                      <a:txBody>
                        <a:bodyPr/>
                        <a:lstStyle/>
                        <a:p>
                          <a:pPr algn="ctr"/>
                          <a:r>
                            <a:rPr lang="zh-TW" altLang="en-US" dirty="0"/>
                            <a:t>超車結果</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TW" altLang="en-US"/>
                        </a:p>
                      </a:txBody>
                      <a:tcPr/>
                    </a:tc>
                    <a:tc hMerge="1">
                      <a:txBody>
                        <a:bodyPr/>
                        <a:lstStyle/>
                        <a:p>
                          <a:endParaRPr lang="zh-TW" altLang="en-US"/>
                        </a:p>
                      </a:txBody>
                      <a:tcPr/>
                    </a:tc>
                    <a:extLst>
                      <a:ext uri="{0D108BD9-81ED-4DB2-BD59-A6C34878D82A}">
                        <a16:rowId xmlns:a16="http://schemas.microsoft.com/office/drawing/2014/main" val="1835701420"/>
                      </a:ext>
                    </a:extLst>
                  </a:tr>
                  <a:tr h="370840">
                    <a:tc rowSpan="3">
                      <a:txBody>
                        <a:bodyPr/>
                        <a:lstStyle/>
                        <a:p>
                          <a:pPr algn="ctr"/>
                          <a:r>
                            <a:rPr lang="en-US" altLang="zh-TW" dirty="0"/>
                            <a:t>55</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altLang="zh-TW" dirty="0"/>
                            <a:t>20</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zh-TW" altLang="en-US" dirty="0"/>
                            <a:t>成功</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zh-TW" altLang="en-US" dirty="0"/>
                            <a:t>成功</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zh-TW" altLang="en-US" dirty="0"/>
                            <a:t>成功</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464480008"/>
                      </a:ext>
                    </a:extLst>
                  </a:tr>
                  <a:tr h="370840">
                    <a:tc vMerge="1">
                      <a:txBody>
                        <a:bodyPr/>
                        <a:lstStyle/>
                        <a:p>
                          <a:endParaRPr lang="zh-TW" altLang="en-US" dirty="0"/>
                        </a:p>
                      </a:txBody>
                      <a:tcPr/>
                    </a:tc>
                    <a:tc>
                      <a:txBody>
                        <a:bodyPr/>
                        <a:lstStyle/>
                        <a:p>
                          <a:pPr algn="ctr"/>
                          <a:r>
                            <a:rPr lang="en-US" altLang="zh-TW" dirty="0"/>
                            <a:t>15</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zh-TW" altLang="en-US" dirty="0">
                              <a:highlight>
                                <a:srgbClr val="FFFF00"/>
                              </a:highlight>
                            </a:rPr>
                            <a:t>失敗</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zh-TW" altLang="en-US" dirty="0"/>
                            <a:t>成功</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zh-TW" altLang="en-US" dirty="0"/>
                            <a:t>成功</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04573869"/>
                      </a:ext>
                    </a:extLst>
                  </a:tr>
                  <a:tr h="370840">
                    <a:tc vMerge="1">
                      <a:txBody>
                        <a:bodyPr/>
                        <a:lstStyle/>
                        <a:p>
                          <a:endParaRPr lang="zh-TW" altLang="en-US" dirty="0"/>
                        </a:p>
                      </a:txBody>
                      <a:tcPr/>
                    </a:tc>
                    <a:tc>
                      <a:txBody>
                        <a:bodyPr/>
                        <a:lstStyle/>
                        <a:p>
                          <a:pPr algn="ctr"/>
                          <a:r>
                            <a:rPr lang="en-US" altLang="zh-TW" dirty="0"/>
                            <a:t>10</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highlight>
                                <a:srgbClr val="FFFF00"/>
                              </a:highlight>
                            </a:rPr>
                            <a:t>失敗</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zh-TW" altLang="en-US" dirty="0"/>
                            <a:t>成功</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t>成功</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70969558"/>
                      </a:ext>
                    </a:extLst>
                  </a:tr>
                  <a:tr h="370840">
                    <a:tc rowSpan="3">
                      <a:txBody>
                        <a:bodyPr/>
                        <a:lstStyle/>
                        <a:p>
                          <a:pPr algn="ctr"/>
                          <a:r>
                            <a:rPr lang="en-US" altLang="zh-TW" dirty="0"/>
                            <a:t>60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altLang="zh-TW" dirty="0"/>
                            <a:t>20</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highlight>
                                <a:srgbClr val="FFFF00"/>
                              </a:highlight>
                            </a:rPr>
                            <a:t>失敗</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highlight>
                                <a:srgbClr val="FFFF00"/>
                              </a:highlight>
                            </a:rPr>
                            <a:t>失敗</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t>成功</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902080740"/>
                      </a:ext>
                    </a:extLst>
                  </a:tr>
                  <a:tr h="370840">
                    <a:tc vMerge="1">
                      <a:txBody>
                        <a:bodyPr/>
                        <a:lstStyle/>
                        <a:p>
                          <a:endParaRPr lang="zh-TW" altLang="en-US"/>
                        </a:p>
                      </a:txBody>
                      <a:tcPr/>
                    </a:tc>
                    <a:tc>
                      <a:txBody>
                        <a:bodyPr/>
                        <a:lstStyle/>
                        <a:p>
                          <a:pPr algn="ctr"/>
                          <a:r>
                            <a:rPr lang="en-US" altLang="zh-TW" dirty="0"/>
                            <a:t>15</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highlight>
                                <a:srgbClr val="FFFF00"/>
                              </a:highlight>
                              <a:uLnTx/>
                              <a:uFillTx/>
                              <a:latin typeface="Arial"/>
                              <a:ea typeface="微軟正黑體"/>
                              <a:cs typeface="+mn-cs"/>
                            </a:rPr>
                            <a:t>失敗</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highlight>
                                <a:srgbClr val="FFFF00"/>
                              </a:highlight>
                              <a:uLnTx/>
                              <a:uFillTx/>
                              <a:latin typeface="+mn-lt"/>
                              <a:ea typeface="+mn-ea"/>
                              <a:cs typeface="+mn-cs"/>
                            </a:rPr>
                            <a:t>失敗</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highlight>
                                <a:srgbClr val="FFFF00"/>
                              </a:highlight>
                              <a:uLnTx/>
                              <a:uFillTx/>
                              <a:latin typeface="+mn-lt"/>
                              <a:ea typeface="+mn-ea"/>
                              <a:cs typeface="+mn-cs"/>
                            </a:rPr>
                            <a:t>失敗</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720035507"/>
                      </a:ext>
                    </a:extLst>
                  </a:tr>
                  <a:tr h="370840">
                    <a:tc vMerge="1">
                      <a:txBody>
                        <a:bodyPr/>
                        <a:lstStyle/>
                        <a:p>
                          <a:endParaRPr lang="zh-TW" altLang="en-US" dirty="0"/>
                        </a:p>
                      </a:txBody>
                      <a:tcPr/>
                    </a:tc>
                    <a:tc>
                      <a:txBody>
                        <a:bodyPr/>
                        <a:lstStyle/>
                        <a:p>
                          <a:pPr algn="ctr"/>
                          <a:r>
                            <a:rPr lang="en-US" altLang="zh-TW" dirty="0"/>
                            <a:t>10</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zh-TW" altLang="en-US" dirty="0"/>
                            <a:t>成功</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zh-TW" altLang="en-US" dirty="0"/>
                            <a:t>成功</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highlight>
                                <a:srgbClr val="FFFF00"/>
                              </a:highlight>
                            </a:rPr>
                            <a:t>失敗</a:t>
                          </a:r>
                          <a:endParaRPr kumimoji="0" lang="zh-TW" altLang="en-US" sz="1800" b="0" i="0" u="none" strike="noStrike" kern="1200" cap="none" spc="0" normalizeH="0" baseline="0" noProof="0" dirty="0">
                            <a:ln>
                              <a:noFill/>
                            </a:ln>
                            <a:solidFill>
                              <a:prstClr val="black"/>
                            </a:solidFill>
                            <a:effectLst/>
                            <a:highlight>
                              <a:srgbClr val="FFFF00"/>
                            </a:highlight>
                            <a:uLnTx/>
                            <a:uFillTx/>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16404350"/>
                      </a:ext>
                    </a:extLst>
                  </a:tr>
                </a:tbl>
              </a:graphicData>
            </a:graphic>
          </p:graphicFrame>
        </mc:Fallback>
      </mc:AlternateContent>
    </p:spTree>
    <p:extLst>
      <p:ext uri="{BB962C8B-B14F-4D97-AF65-F5344CB8AC3E}">
        <p14:creationId xmlns:p14="http://schemas.microsoft.com/office/powerpoint/2010/main" val="1361662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內容版面配置區 5">
            <a:extLst>
              <a:ext uri="{FF2B5EF4-FFF2-40B4-BE49-F238E27FC236}">
                <a16:creationId xmlns:a16="http://schemas.microsoft.com/office/drawing/2014/main" id="{E822B7C6-4AF2-4A75-84F1-ED04229F7636}"/>
              </a:ext>
            </a:extLst>
          </p:cNvPr>
          <p:cNvSpPr>
            <a:spLocks noGrp="1"/>
          </p:cNvSpPr>
          <p:nvPr>
            <p:ph idx="1"/>
          </p:nvPr>
        </p:nvSpPr>
        <p:spPr>
          <a:xfrm>
            <a:off x="736226" y="1032761"/>
            <a:ext cx="7886700" cy="5261122"/>
          </a:xfrm>
        </p:spPr>
        <p:txBody>
          <a:bodyPr/>
          <a:lstStyle/>
          <a:p>
            <a:r>
              <a:rPr lang="zh-TW" altLang="en-US" dirty="0"/>
              <a:t>過第</a:t>
            </a:r>
            <a:r>
              <a:rPr lang="en-US" altLang="zh-TW" dirty="0"/>
              <a:t>1.2</a:t>
            </a:r>
            <a:r>
              <a:rPr lang="zh-TW" altLang="en-US" dirty="0"/>
              <a:t> 間                   過</a:t>
            </a:r>
            <a:r>
              <a:rPr lang="en-US" altLang="zh-TW" dirty="0"/>
              <a:t>2.3</a:t>
            </a:r>
            <a:r>
              <a:rPr lang="zh-TW" altLang="en-US" dirty="0"/>
              <a:t>台間                      等全部通過</a:t>
            </a:r>
          </a:p>
        </p:txBody>
      </p:sp>
      <p:sp>
        <p:nvSpPr>
          <p:cNvPr id="3" name="投影片編號版面配置區 2">
            <a:extLst>
              <a:ext uri="{FF2B5EF4-FFF2-40B4-BE49-F238E27FC236}">
                <a16:creationId xmlns:a16="http://schemas.microsoft.com/office/drawing/2014/main" id="{30DD879E-B098-4AE2-A362-168E0AA7FA45}"/>
              </a:ext>
            </a:extLst>
          </p:cNvPr>
          <p:cNvSpPr>
            <a:spLocks noGrp="1"/>
          </p:cNvSpPr>
          <p:nvPr>
            <p:ph type="sldNum" sz="quarter" idx="12"/>
          </p:nvPr>
        </p:nvSpPr>
        <p:spPr/>
        <p:txBody>
          <a:bodyPr/>
          <a:lstStyle/>
          <a:p>
            <a:fld id="{6D77D3CB-5987-4045-A9DE-313BCFC794EF}" type="slidenum">
              <a:rPr lang="zh-TW" altLang="en-US" smtClean="0"/>
              <a:pPr/>
              <a:t>26</a:t>
            </a:fld>
            <a:endParaRPr lang="zh-TW" altLang="en-US"/>
          </a:p>
        </p:txBody>
      </p:sp>
      <p:sp>
        <p:nvSpPr>
          <p:cNvPr id="4" name="標題 3">
            <a:extLst>
              <a:ext uri="{FF2B5EF4-FFF2-40B4-BE49-F238E27FC236}">
                <a16:creationId xmlns:a16="http://schemas.microsoft.com/office/drawing/2014/main" id="{A5C7FE0D-9B0F-4180-B2AF-E894750F9A77}"/>
              </a:ext>
            </a:extLst>
          </p:cNvPr>
          <p:cNvSpPr>
            <a:spLocks noGrp="1"/>
          </p:cNvSpPr>
          <p:nvPr>
            <p:ph type="title"/>
          </p:nvPr>
        </p:nvSpPr>
        <p:spPr/>
        <p:txBody>
          <a:bodyPr>
            <a:normAutofit/>
          </a:bodyPr>
          <a:lstStyle/>
          <a:p>
            <a:r>
              <a:rPr lang="zh-TW" altLang="en-US" dirty="0"/>
              <a:t>超車</a:t>
            </a:r>
          </a:p>
        </p:txBody>
      </p:sp>
      <p:pic>
        <p:nvPicPr>
          <p:cNvPr id="2" name="超車內徹車速60車距20風險">
            <a:hlinkClick r:id="" action="ppaction://media"/>
            <a:extLst>
              <a:ext uri="{FF2B5EF4-FFF2-40B4-BE49-F238E27FC236}">
                <a16:creationId xmlns:a16="http://schemas.microsoft.com/office/drawing/2014/main" id="{37638CE7-2624-4047-A457-4706168CB756}"/>
              </a:ext>
            </a:extLst>
          </p:cNvPr>
          <p:cNvPicPr>
            <a:picLocks noChangeAspect="1"/>
          </p:cNvPicPr>
          <p:nvPr>
            <a:videoFile r:link="rId2"/>
            <p:extLst>
              <p:ext uri="{DAA4B4D4-6D71-4841-9C94-3DE7FCFB9230}">
                <p14:media xmlns:p14="http://schemas.microsoft.com/office/powerpoint/2010/main" r:embed="rId1"/>
              </p:ext>
            </p:extLst>
          </p:nvPr>
        </p:nvPicPr>
        <p:blipFill>
          <a:blip r:embed="rId9"/>
          <a:stretch>
            <a:fillRect/>
          </a:stretch>
        </p:blipFill>
        <p:spPr>
          <a:xfrm>
            <a:off x="1014039" y="1398360"/>
            <a:ext cx="1042583" cy="5061417"/>
          </a:xfrm>
          <a:prstGeom prst="rect">
            <a:avLst/>
          </a:prstGeom>
        </p:spPr>
      </p:pic>
      <p:pic>
        <p:nvPicPr>
          <p:cNvPr id="8" name="55100.05">
            <a:hlinkClick r:id="" action="ppaction://media"/>
            <a:extLst>
              <a:ext uri="{FF2B5EF4-FFF2-40B4-BE49-F238E27FC236}">
                <a16:creationId xmlns:a16="http://schemas.microsoft.com/office/drawing/2014/main" id="{D2F4EC34-56B3-49F9-856A-228A28592730}"/>
              </a:ext>
            </a:extLst>
          </p:cNvPr>
          <p:cNvPicPr>
            <a:picLocks noChangeAspect="1"/>
          </p:cNvPicPr>
          <p:nvPr>
            <a:videoFile r:link="rId4"/>
            <p:extLst>
              <p:ext uri="{DAA4B4D4-6D71-4841-9C94-3DE7FCFB9230}">
                <p14:media xmlns:p14="http://schemas.microsoft.com/office/powerpoint/2010/main" r:embed="rId3"/>
              </p:ext>
            </p:extLst>
          </p:nvPr>
        </p:nvPicPr>
        <p:blipFill>
          <a:blip r:embed="rId10"/>
          <a:stretch>
            <a:fillRect/>
          </a:stretch>
        </p:blipFill>
        <p:spPr>
          <a:xfrm>
            <a:off x="6498860" y="1465152"/>
            <a:ext cx="941380" cy="5059917"/>
          </a:xfrm>
          <a:prstGeom prst="rect">
            <a:avLst/>
          </a:prstGeom>
        </p:spPr>
      </p:pic>
      <p:pic>
        <p:nvPicPr>
          <p:cNvPr id="10" name="pass600.1 (1)">
            <a:hlinkClick r:id="" action="ppaction://media"/>
            <a:extLst>
              <a:ext uri="{FF2B5EF4-FFF2-40B4-BE49-F238E27FC236}">
                <a16:creationId xmlns:a16="http://schemas.microsoft.com/office/drawing/2014/main" id="{6C20131B-BE60-4A87-9133-0F79C7AF87C3}"/>
              </a:ext>
            </a:extLst>
          </p:cNvPr>
          <p:cNvPicPr>
            <a:picLocks noChangeAspect="1"/>
          </p:cNvPicPr>
          <p:nvPr>
            <a:videoFile r:link="rId6"/>
            <p:extLst>
              <p:ext uri="{DAA4B4D4-6D71-4841-9C94-3DE7FCFB9230}">
                <p14:media xmlns:p14="http://schemas.microsoft.com/office/powerpoint/2010/main" r:embed="rId5"/>
              </p:ext>
            </p:extLst>
          </p:nvPr>
        </p:nvPicPr>
        <p:blipFill>
          <a:blip r:embed="rId11"/>
          <a:stretch>
            <a:fillRect/>
          </a:stretch>
        </p:blipFill>
        <p:spPr>
          <a:xfrm>
            <a:off x="3700464" y="1465152"/>
            <a:ext cx="1209700" cy="5061417"/>
          </a:xfrm>
          <a:prstGeom prst="rect">
            <a:avLst/>
          </a:prstGeom>
        </p:spPr>
      </p:pic>
    </p:spTree>
    <p:extLst>
      <p:ext uri="{BB962C8B-B14F-4D97-AF65-F5344CB8AC3E}">
        <p14:creationId xmlns:p14="http://schemas.microsoft.com/office/powerpoint/2010/main" val="3568213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7934"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68534" fill="hold"/>
                                        <p:tgtEl>
                                          <p:spTgt spid="8"/>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63000"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5" fill="hold" display="0">
                  <p:stCondLst>
                    <p:cond delay="indefinite"/>
                  </p:stCondLst>
                </p:cTn>
                <p:tgtEl>
                  <p:spTgt spid="2"/>
                </p:tgtEl>
              </p:cMediaNode>
            </p:video>
            <p:seq concurrent="1" nextAc="seek">
              <p:cTn id="16" restart="whenNotActive" fill="hold" evtFilter="cancelBubble" nodeType="interactiveSeq">
                <p:stCondLst>
                  <p:cond evt="onClick" delay="0">
                    <p:tgtEl>
                      <p:spTgt spid="2"/>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2"/>
                                        </p:tgtEl>
                                      </p:cBhvr>
                                    </p:cmd>
                                  </p:childTnLst>
                                </p:cTn>
                              </p:par>
                            </p:childTnLst>
                          </p:cTn>
                        </p:par>
                      </p:childTnLst>
                    </p:cTn>
                  </p:par>
                </p:childTnLst>
              </p:cTn>
              <p:nextCondLst>
                <p:cond evt="onClick" delay="0">
                  <p:tgtEl>
                    <p:spTgt spid="2"/>
                  </p:tgtEl>
                </p:cond>
              </p:nextCondLst>
            </p:seq>
            <p:video>
              <p:cMediaNode vol="80000">
                <p:cTn id="21" fill="hold" display="0">
                  <p:stCondLst>
                    <p:cond delay="indefinite"/>
                  </p:stCondLst>
                </p:cTn>
                <p:tgtEl>
                  <p:spTgt spid="8"/>
                </p:tgtEl>
              </p:cMediaNode>
            </p:video>
            <p:seq concurrent="1" nextAc="seek">
              <p:cTn id="22" restart="whenNotActive" fill="hold" evtFilter="cancelBubble" nodeType="interactiveSeq">
                <p:stCondLst>
                  <p:cond evt="onClick" delay="0">
                    <p:tgtEl>
                      <p:spTgt spid="8"/>
                    </p:tgtEl>
                  </p:cond>
                </p:stCondLst>
                <p:endSync evt="end" delay="0">
                  <p:rtn val="all"/>
                </p:endSync>
                <p:childTnLst>
                  <p:par>
                    <p:cTn id="23" fill="hold">
                      <p:stCondLst>
                        <p:cond delay="0"/>
                      </p:stCondLst>
                      <p:childTnLst>
                        <p:par>
                          <p:cTn id="24" fill="hold">
                            <p:stCondLst>
                              <p:cond delay="0"/>
                            </p:stCondLst>
                            <p:childTnLst>
                              <p:par>
                                <p:cTn id="25" presetID="2" presetClass="mediacall" presetSubtype="0" fill="hold" nodeType="clickEffect">
                                  <p:stCondLst>
                                    <p:cond delay="0"/>
                                  </p:stCondLst>
                                  <p:childTnLst>
                                    <p:cmd type="call" cmd="togglePause">
                                      <p:cBhvr>
                                        <p:cTn id="26" dur="1" fill="hold"/>
                                        <p:tgtEl>
                                          <p:spTgt spid="8"/>
                                        </p:tgtEl>
                                      </p:cBhvr>
                                    </p:cmd>
                                  </p:childTnLst>
                                </p:cTn>
                              </p:par>
                            </p:childTnLst>
                          </p:cTn>
                        </p:par>
                      </p:childTnLst>
                    </p:cTn>
                  </p:par>
                </p:childTnLst>
              </p:cTn>
              <p:nextCondLst>
                <p:cond evt="onClick" delay="0">
                  <p:tgtEl>
                    <p:spTgt spid="8"/>
                  </p:tgtEl>
                </p:cond>
              </p:nextCondLst>
            </p:seq>
            <p:video>
              <p:cMediaNode vol="80000">
                <p:cTn id="27" fill="hold" display="0">
                  <p:stCondLst>
                    <p:cond delay="indefinite"/>
                  </p:stCondLst>
                </p:cTn>
                <p:tgtEl>
                  <p:spTgt spid="10"/>
                </p:tgtEl>
              </p:cMediaNode>
            </p:video>
            <p:seq concurrent="1" nextAc="seek">
              <p:cTn id="28" restart="whenNotActive" fill="hold" evtFilter="cancelBubble" nodeType="interactiveSeq">
                <p:stCondLst>
                  <p:cond evt="onClick" delay="0">
                    <p:tgtEl>
                      <p:spTgt spid="10"/>
                    </p:tgtEl>
                  </p:cond>
                </p:stCondLst>
                <p:endSync evt="end" delay="0">
                  <p:rtn val="all"/>
                </p:endSync>
                <p:childTnLst>
                  <p:par>
                    <p:cTn id="29" fill="hold">
                      <p:stCondLst>
                        <p:cond delay="0"/>
                      </p:stCondLst>
                      <p:childTnLst>
                        <p:par>
                          <p:cTn id="30" fill="hold">
                            <p:stCondLst>
                              <p:cond delay="0"/>
                            </p:stCondLst>
                            <p:childTnLst>
                              <p:par>
                                <p:cTn id="31" presetID="2" presetClass="mediacall" presetSubtype="0" fill="hold" nodeType="clickEffect">
                                  <p:stCondLst>
                                    <p:cond delay="0"/>
                                  </p:stCondLst>
                                  <p:childTnLst>
                                    <p:cmd type="call" cmd="togglePause">
                                      <p:cBhvr>
                                        <p:cTn id="3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E90B0D6B-3118-4206-A096-CC300CD9B434}"/>
              </a:ext>
            </a:extLst>
          </p:cNvPr>
          <p:cNvSpPr>
            <a:spLocks noGrp="1"/>
          </p:cNvSpPr>
          <p:nvPr>
            <p:ph idx="1"/>
          </p:nvPr>
        </p:nvSpPr>
        <p:spPr>
          <a:xfrm>
            <a:off x="628650" y="433925"/>
            <a:ext cx="7886700" cy="5261122"/>
          </a:xfrm>
        </p:spPr>
        <p:txBody>
          <a:bodyPr/>
          <a:lstStyle/>
          <a:p>
            <a:pPr marL="0" indent="0">
              <a:buNone/>
            </a:pPr>
            <a:r>
              <a:rPr lang="zh-TW" altLang="en-US" dirty="0"/>
              <a:t>撞 </a:t>
            </a:r>
            <a:r>
              <a:rPr lang="en-US" altLang="zh-TW" dirty="0"/>
              <a:t>2</a:t>
            </a:r>
            <a:r>
              <a:rPr lang="zh-TW" altLang="en-US" dirty="0"/>
              <a:t>車                           被</a:t>
            </a:r>
            <a:r>
              <a:rPr lang="en-US" altLang="zh-TW" dirty="0"/>
              <a:t>2</a:t>
            </a:r>
            <a:r>
              <a:rPr lang="zh-TW" altLang="en-US" dirty="0"/>
              <a:t>車追撞                               被</a:t>
            </a:r>
            <a:r>
              <a:rPr lang="en-US" altLang="zh-TW" dirty="0"/>
              <a:t>3</a:t>
            </a:r>
            <a:r>
              <a:rPr lang="zh-TW" altLang="en-US" dirty="0"/>
              <a:t>車追撞</a:t>
            </a:r>
          </a:p>
        </p:txBody>
      </p:sp>
      <p:sp>
        <p:nvSpPr>
          <p:cNvPr id="3" name="投影片編號版面配置區 2">
            <a:extLst>
              <a:ext uri="{FF2B5EF4-FFF2-40B4-BE49-F238E27FC236}">
                <a16:creationId xmlns:a16="http://schemas.microsoft.com/office/drawing/2014/main" id="{8E5E9644-8172-4E4B-94D5-15A9A976261D}"/>
              </a:ext>
            </a:extLst>
          </p:cNvPr>
          <p:cNvSpPr>
            <a:spLocks noGrp="1"/>
          </p:cNvSpPr>
          <p:nvPr>
            <p:ph type="sldNum" sz="quarter" idx="12"/>
          </p:nvPr>
        </p:nvSpPr>
        <p:spPr/>
        <p:txBody>
          <a:bodyPr/>
          <a:lstStyle/>
          <a:p>
            <a:fld id="{6D77D3CB-5987-4045-A9DE-313BCFC794EF}" type="slidenum">
              <a:rPr lang="zh-TW" altLang="en-US" smtClean="0"/>
              <a:pPr/>
              <a:t>27</a:t>
            </a:fld>
            <a:endParaRPr lang="zh-TW" altLang="en-US"/>
          </a:p>
        </p:txBody>
      </p:sp>
      <p:pic>
        <p:nvPicPr>
          <p:cNvPr id="5" name="60100.02 (1)">
            <a:hlinkClick r:id="" action="ppaction://media"/>
            <a:extLst>
              <a:ext uri="{FF2B5EF4-FFF2-40B4-BE49-F238E27FC236}">
                <a16:creationId xmlns:a16="http://schemas.microsoft.com/office/drawing/2014/main" id="{72F2062C-01EF-4679-B775-A7A0F57B64F7}"/>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6453463" y="766373"/>
            <a:ext cx="1266274" cy="5533350"/>
          </a:xfrm>
          <a:prstGeom prst="rect">
            <a:avLst/>
          </a:prstGeom>
        </p:spPr>
      </p:pic>
      <p:pic>
        <p:nvPicPr>
          <p:cNvPr id="6" name="60150.05">
            <a:hlinkClick r:id="" action="ppaction://media"/>
            <a:extLst>
              <a:ext uri="{FF2B5EF4-FFF2-40B4-BE49-F238E27FC236}">
                <a16:creationId xmlns:a16="http://schemas.microsoft.com/office/drawing/2014/main" id="{EC7AEB2C-94B8-44BD-8D25-9A51D03E74FF}"/>
              </a:ext>
            </a:extLst>
          </p:cNvPr>
          <p:cNvPicPr>
            <a:picLocks noChangeAspect="1"/>
          </p:cNvPicPr>
          <p:nvPr>
            <a:videoFile r:link="rId4"/>
            <p:extLst>
              <p:ext uri="{DAA4B4D4-6D71-4841-9C94-3DE7FCFB9230}">
                <p14:media xmlns:p14="http://schemas.microsoft.com/office/powerpoint/2010/main" r:embed="rId3"/>
              </p:ext>
            </p:extLst>
          </p:nvPr>
        </p:nvPicPr>
        <p:blipFill>
          <a:blip r:embed="rId9"/>
          <a:stretch>
            <a:fillRect/>
          </a:stretch>
        </p:blipFill>
        <p:spPr>
          <a:xfrm>
            <a:off x="571500" y="766373"/>
            <a:ext cx="1236505" cy="5674472"/>
          </a:xfrm>
          <a:prstGeom prst="rect">
            <a:avLst/>
          </a:prstGeom>
        </p:spPr>
      </p:pic>
      <p:pic>
        <p:nvPicPr>
          <p:cNvPr id="7" name="60200.05">
            <a:hlinkClick r:id="" action="ppaction://media"/>
            <a:extLst>
              <a:ext uri="{FF2B5EF4-FFF2-40B4-BE49-F238E27FC236}">
                <a16:creationId xmlns:a16="http://schemas.microsoft.com/office/drawing/2014/main" id="{1525086D-DF8D-48A9-8E4C-1D9E77E49516}"/>
              </a:ext>
            </a:extLst>
          </p:cNvPr>
          <p:cNvPicPr>
            <a:picLocks noChangeAspect="1"/>
          </p:cNvPicPr>
          <p:nvPr>
            <a:videoFile r:link="rId6"/>
            <p:extLst>
              <p:ext uri="{DAA4B4D4-6D71-4841-9C94-3DE7FCFB9230}">
                <p14:media xmlns:p14="http://schemas.microsoft.com/office/powerpoint/2010/main" r:embed="rId5"/>
              </p:ext>
            </p:extLst>
          </p:nvPr>
        </p:nvPicPr>
        <p:blipFill>
          <a:blip r:embed="rId10"/>
          <a:stretch>
            <a:fillRect/>
          </a:stretch>
        </p:blipFill>
        <p:spPr>
          <a:xfrm>
            <a:off x="3169198" y="836934"/>
            <a:ext cx="1402802" cy="5533350"/>
          </a:xfrm>
          <a:prstGeom prst="rect">
            <a:avLst/>
          </a:prstGeom>
        </p:spPr>
      </p:pic>
    </p:spTree>
    <p:extLst>
      <p:ext uri="{BB962C8B-B14F-4D97-AF65-F5344CB8AC3E}">
        <p14:creationId xmlns:p14="http://schemas.microsoft.com/office/powerpoint/2010/main" val="149387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734"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2800" fill="hold"/>
                                        <p:tgtEl>
                                          <p:spTgt spid="6"/>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14067"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5" fill="hold" display="0">
                  <p:stCondLst>
                    <p:cond delay="indefinite"/>
                  </p:stCondLst>
                </p:cTn>
                <p:tgtEl>
                  <p:spTgt spid="5"/>
                </p:tgtEl>
              </p:cMediaNode>
            </p:video>
            <p:seq concurrent="1" nextAc="seek">
              <p:cTn id="16" restart="whenNotActive" fill="hold" evtFilter="cancelBubble" nodeType="interactiveSeq">
                <p:stCondLst>
                  <p:cond evt="onClick" delay="0">
                    <p:tgtEl>
                      <p:spTgt spid="5"/>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5"/>
                                        </p:tgtEl>
                                      </p:cBhvr>
                                    </p:cmd>
                                  </p:childTnLst>
                                </p:cTn>
                              </p:par>
                            </p:childTnLst>
                          </p:cTn>
                        </p:par>
                      </p:childTnLst>
                    </p:cTn>
                  </p:par>
                </p:childTnLst>
              </p:cTn>
              <p:nextCondLst>
                <p:cond evt="onClick" delay="0">
                  <p:tgtEl>
                    <p:spTgt spid="5"/>
                  </p:tgtEl>
                </p:cond>
              </p:nextCondLst>
            </p:seq>
            <p:video>
              <p:cMediaNode vol="80000">
                <p:cTn id="21" fill="hold" display="0">
                  <p:stCondLst>
                    <p:cond delay="indefinite"/>
                  </p:stCondLst>
                </p:cTn>
                <p:tgtEl>
                  <p:spTgt spid="6"/>
                </p:tgtEl>
              </p:cMediaNode>
            </p:video>
            <p:seq concurrent="1" nextAc="seek">
              <p:cTn id="22" restart="whenNotActive" fill="hold" evtFilter="cancelBubble" nodeType="interactiveSeq">
                <p:stCondLst>
                  <p:cond evt="onClick" delay="0">
                    <p:tgtEl>
                      <p:spTgt spid="6"/>
                    </p:tgtEl>
                  </p:cond>
                </p:stCondLst>
                <p:endSync evt="end" delay="0">
                  <p:rtn val="all"/>
                </p:endSync>
                <p:childTnLst>
                  <p:par>
                    <p:cTn id="23" fill="hold">
                      <p:stCondLst>
                        <p:cond delay="0"/>
                      </p:stCondLst>
                      <p:childTnLst>
                        <p:par>
                          <p:cTn id="24" fill="hold">
                            <p:stCondLst>
                              <p:cond delay="0"/>
                            </p:stCondLst>
                            <p:childTnLst>
                              <p:par>
                                <p:cTn id="25" presetID="2" presetClass="mediacall" presetSubtype="0" fill="hold" nodeType="clickEffect">
                                  <p:stCondLst>
                                    <p:cond delay="0"/>
                                  </p:stCondLst>
                                  <p:childTnLst>
                                    <p:cmd type="call" cmd="togglePause">
                                      <p:cBhvr>
                                        <p:cTn id="26" dur="1" fill="hold"/>
                                        <p:tgtEl>
                                          <p:spTgt spid="6"/>
                                        </p:tgtEl>
                                      </p:cBhvr>
                                    </p:cmd>
                                  </p:childTnLst>
                                </p:cTn>
                              </p:par>
                            </p:childTnLst>
                          </p:cTn>
                        </p:par>
                      </p:childTnLst>
                    </p:cTn>
                  </p:par>
                </p:childTnLst>
              </p:cTn>
              <p:nextCondLst>
                <p:cond evt="onClick" delay="0">
                  <p:tgtEl>
                    <p:spTgt spid="6"/>
                  </p:tgtEl>
                </p:cond>
              </p:nextCondLst>
            </p:seq>
            <p:video>
              <p:cMediaNode vol="80000">
                <p:cTn id="27" fill="hold" display="0">
                  <p:stCondLst>
                    <p:cond delay="indefinite"/>
                  </p:stCondLst>
                </p:cTn>
                <p:tgtEl>
                  <p:spTgt spid="7"/>
                </p:tgtEl>
              </p:cMediaNode>
            </p:video>
            <p:seq concurrent="1" nextAc="seek">
              <p:cTn id="28" restart="whenNotActive" fill="hold" evtFilter="cancelBubble" nodeType="interactiveSeq">
                <p:stCondLst>
                  <p:cond evt="onClick" delay="0">
                    <p:tgtEl>
                      <p:spTgt spid="7"/>
                    </p:tgtEl>
                  </p:cond>
                </p:stCondLst>
                <p:endSync evt="end" delay="0">
                  <p:rtn val="all"/>
                </p:endSync>
                <p:childTnLst>
                  <p:par>
                    <p:cTn id="29" fill="hold">
                      <p:stCondLst>
                        <p:cond delay="0"/>
                      </p:stCondLst>
                      <p:childTnLst>
                        <p:par>
                          <p:cTn id="30" fill="hold">
                            <p:stCondLst>
                              <p:cond delay="0"/>
                            </p:stCondLst>
                            <p:childTnLst>
                              <p:par>
                                <p:cTn id="31" presetID="2" presetClass="mediacall" presetSubtype="0" fill="hold" nodeType="clickEffect">
                                  <p:stCondLst>
                                    <p:cond delay="0"/>
                                  </p:stCondLst>
                                  <p:childTnLst>
                                    <p:cmd type="call" cmd="togglePause">
                                      <p:cBhvr>
                                        <p:cTn id="3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30150.05 (online-video-cutter.com)">
            <a:hlinkClick r:id="" action="ppaction://media"/>
            <a:extLst>
              <a:ext uri="{FF2B5EF4-FFF2-40B4-BE49-F238E27FC236}">
                <a16:creationId xmlns:a16="http://schemas.microsoft.com/office/drawing/2014/main" id="{92C0F6DC-9206-44B4-AED8-0D24D88BC049}"/>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028700" y="900677"/>
            <a:ext cx="2338387" cy="5262563"/>
          </a:xfrm>
        </p:spPr>
      </p:pic>
      <p:sp>
        <p:nvSpPr>
          <p:cNvPr id="3" name="投影片編號版面配置區 2">
            <a:extLst>
              <a:ext uri="{FF2B5EF4-FFF2-40B4-BE49-F238E27FC236}">
                <a16:creationId xmlns:a16="http://schemas.microsoft.com/office/drawing/2014/main" id="{22A0C6EF-0C4F-4906-B6D1-28E3A8FEBF27}"/>
              </a:ext>
            </a:extLst>
          </p:cNvPr>
          <p:cNvSpPr>
            <a:spLocks noGrp="1"/>
          </p:cNvSpPr>
          <p:nvPr>
            <p:ph type="sldNum" sz="quarter" idx="12"/>
          </p:nvPr>
        </p:nvSpPr>
        <p:spPr/>
        <p:txBody>
          <a:bodyPr/>
          <a:lstStyle/>
          <a:p>
            <a:fld id="{6D77D3CB-5987-4045-A9DE-313BCFC794EF}" type="slidenum">
              <a:rPr lang="zh-TW" altLang="en-US" smtClean="0"/>
              <a:pPr/>
              <a:t>28</a:t>
            </a:fld>
            <a:endParaRPr lang="zh-TW" altLang="en-US"/>
          </a:p>
        </p:txBody>
      </p:sp>
      <p:sp>
        <p:nvSpPr>
          <p:cNvPr id="4" name="標題 3">
            <a:extLst>
              <a:ext uri="{FF2B5EF4-FFF2-40B4-BE49-F238E27FC236}">
                <a16:creationId xmlns:a16="http://schemas.microsoft.com/office/drawing/2014/main" id="{037AF4D3-6667-47E1-A84C-C8ABC4656E55}"/>
              </a:ext>
            </a:extLst>
          </p:cNvPr>
          <p:cNvSpPr>
            <a:spLocks noGrp="1"/>
          </p:cNvSpPr>
          <p:nvPr>
            <p:ph type="title"/>
          </p:nvPr>
        </p:nvSpPr>
        <p:spPr/>
        <p:txBody>
          <a:bodyPr/>
          <a:lstStyle/>
          <a:p>
            <a:r>
              <a:rPr lang="en-US" altLang="zh-TW" dirty="0"/>
              <a:t>30</a:t>
            </a:r>
            <a:r>
              <a:rPr lang="zh-TW" altLang="en-US" dirty="0"/>
              <a:t> </a:t>
            </a:r>
            <a:r>
              <a:rPr lang="en-US" altLang="zh-TW" dirty="0"/>
              <a:t>15</a:t>
            </a:r>
            <a:r>
              <a:rPr lang="zh-TW" altLang="en-US" dirty="0"/>
              <a:t> </a:t>
            </a:r>
            <a:r>
              <a:rPr lang="en-US" altLang="zh-TW" dirty="0"/>
              <a:t>0.05</a:t>
            </a:r>
            <a:endParaRPr lang="zh-TW" altLang="en-US" dirty="0"/>
          </a:p>
        </p:txBody>
      </p:sp>
      <p:pic>
        <p:nvPicPr>
          <p:cNvPr id="7" name="圖片 6">
            <a:extLst>
              <a:ext uri="{FF2B5EF4-FFF2-40B4-BE49-F238E27FC236}">
                <a16:creationId xmlns:a16="http://schemas.microsoft.com/office/drawing/2014/main" id="{BCCE5D95-3CB1-4B5E-8892-BD34A02FC1A2}"/>
              </a:ext>
            </a:extLst>
          </p:cNvPr>
          <p:cNvPicPr>
            <a:picLocks noChangeAspect="1"/>
          </p:cNvPicPr>
          <p:nvPr/>
        </p:nvPicPr>
        <p:blipFill>
          <a:blip r:embed="rId5"/>
          <a:stretch>
            <a:fillRect/>
          </a:stretch>
        </p:blipFill>
        <p:spPr>
          <a:xfrm>
            <a:off x="5124450" y="1357552"/>
            <a:ext cx="1962150" cy="4676775"/>
          </a:xfrm>
          <a:prstGeom prst="rect">
            <a:avLst/>
          </a:prstGeom>
        </p:spPr>
      </p:pic>
    </p:spTree>
    <p:extLst>
      <p:ext uri="{BB962C8B-B14F-4D97-AF65-F5344CB8AC3E}">
        <p14:creationId xmlns:p14="http://schemas.microsoft.com/office/powerpoint/2010/main" val="715037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93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投影片編號版面配置區 2">
            <a:extLst>
              <a:ext uri="{FF2B5EF4-FFF2-40B4-BE49-F238E27FC236}">
                <a16:creationId xmlns:a16="http://schemas.microsoft.com/office/drawing/2014/main" id="{F8E74FE0-6E2B-4DE5-8A5D-3CADEAE3B206}"/>
              </a:ext>
            </a:extLst>
          </p:cNvPr>
          <p:cNvSpPr>
            <a:spLocks noGrp="1"/>
          </p:cNvSpPr>
          <p:nvPr>
            <p:ph type="sldNum" sz="quarter" idx="12"/>
          </p:nvPr>
        </p:nvSpPr>
        <p:spPr/>
        <p:txBody>
          <a:bodyPr/>
          <a:lstStyle/>
          <a:p>
            <a:fld id="{6D77D3CB-5987-4045-A9DE-313BCFC794EF}" type="slidenum">
              <a:rPr lang="zh-TW" altLang="en-US" smtClean="0"/>
              <a:pPr/>
              <a:t>29</a:t>
            </a:fld>
            <a:endParaRPr lang="zh-TW" altLang="en-US"/>
          </a:p>
        </p:txBody>
      </p:sp>
      <p:sp>
        <p:nvSpPr>
          <p:cNvPr id="4" name="標題 3">
            <a:extLst>
              <a:ext uri="{FF2B5EF4-FFF2-40B4-BE49-F238E27FC236}">
                <a16:creationId xmlns:a16="http://schemas.microsoft.com/office/drawing/2014/main" id="{A13BFDEB-EAEB-4E71-8AD1-4D72BB31CE65}"/>
              </a:ext>
            </a:extLst>
          </p:cNvPr>
          <p:cNvSpPr>
            <a:spLocks noGrp="1"/>
          </p:cNvSpPr>
          <p:nvPr>
            <p:ph type="title"/>
          </p:nvPr>
        </p:nvSpPr>
        <p:spPr/>
        <p:txBody>
          <a:bodyPr>
            <a:normAutofit/>
          </a:bodyPr>
          <a:lstStyle/>
          <a:p>
            <a:r>
              <a:rPr lang="zh-TW" altLang="en-US" dirty="0"/>
              <a:t>超車可接受風險</a:t>
            </a:r>
            <a:r>
              <a:rPr lang="en-US" altLang="zh-TW" dirty="0"/>
              <a:t>0.05</a:t>
            </a:r>
            <a:endParaRPr lang="zh-TW" altLang="en-US" dirty="0"/>
          </a:p>
        </p:txBody>
      </p:sp>
      <p:graphicFrame>
        <p:nvGraphicFramePr>
          <p:cNvPr id="5" name="表格 4">
            <a:extLst>
              <a:ext uri="{FF2B5EF4-FFF2-40B4-BE49-F238E27FC236}">
                <a16:creationId xmlns:a16="http://schemas.microsoft.com/office/drawing/2014/main" id="{C0414249-B395-4A96-9A0C-3A5B852FF9FA}"/>
              </a:ext>
            </a:extLst>
          </p:cNvPr>
          <p:cNvGraphicFramePr>
            <a:graphicFrameLocks noGrp="1"/>
          </p:cNvGraphicFramePr>
          <p:nvPr>
            <p:extLst>
              <p:ext uri="{D42A27DB-BD31-4B8C-83A1-F6EECF244321}">
                <p14:modId xmlns:p14="http://schemas.microsoft.com/office/powerpoint/2010/main" val="1184824046"/>
              </p:ext>
            </p:extLst>
          </p:nvPr>
        </p:nvGraphicFramePr>
        <p:xfrm>
          <a:off x="166407" y="1217334"/>
          <a:ext cx="8811185" cy="1995665"/>
        </p:xfrm>
        <a:graphic>
          <a:graphicData uri="http://schemas.openxmlformats.org/drawingml/2006/table">
            <a:tbl>
              <a:tblPr/>
              <a:tblGrid>
                <a:gridCol w="818114">
                  <a:extLst>
                    <a:ext uri="{9D8B030D-6E8A-4147-A177-3AD203B41FA5}">
                      <a16:colId xmlns:a16="http://schemas.microsoft.com/office/drawing/2014/main" val="1552848452"/>
                    </a:ext>
                  </a:extLst>
                </a:gridCol>
                <a:gridCol w="507795">
                  <a:extLst>
                    <a:ext uri="{9D8B030D-6E8A-4147-A177-3AD203B41FA5}">
                      <a16:colId xmlns:a16="http://schemas.microsoft.com/office/drawing/2014/main" val="2350144180"/>
                    </a:ext>
                  </a:extLst>
                </a:gridCol>
                <a:gridCol w="507795">
                  <a:extLst>
                    <a:ext uri="{9D8B030D-6E8A-4147-A177-3AD203B41FA5}">
                      <a16:colId xmlns:a16="http://schemas.microsoft.com/office/drawing/2014/main" val="3721164327"/>
                    </a:ext>
                  </a:extLst>
                </a:gridCol>
                <a:gridCol w="507795">
                  <a:extLst>
                    <a:ext uri="{9D8B030D-6E8A-4147-A177-3AD203B41FA5}">
                      <a16:colId xmlns:a16="http://schemas.microsoft.com/office/drawing/2014/main" val="136973362"/>
                    </a:ext>
                  </a:extLst>
                </a:gridCol>
                <a:gridCol w="658253">
                  <a:extLst>
                    <a:ext uri="{9D8B030D-6E8A-4147-A177-3AD203B41FA5}">
                      <a16:colId xmlns:a16="http://schemas.microsoft.com/office/drawing/2014/main" val="1624751129"/>
                    </a:ext>
                  </a:extLst>
                </a:gridCol>
                <a:gridCol w="507795">
                  <a:extLst>
                    <a:ext uri="{9D8B030D-6E8A-4147-A177-3AD203B41FA5}">
                      <a16:colId xmlns:a16="http://schemas.microsoft.com/office/drawing/2014/main" val="1340023563"/>
                    </a:ext>
                  </a:extLst>
                </a:gridCol>
                <a:gridCol w="733483">
                  <a:extLst>
                    <a:ext uri="{9D8B030D-6E8A-4147-A177-3AD203B41FA5}">
                      <a16:colId xmlns:a16="http://schemas.microsoft.com/office/drawing/2014/main" val="60415586"/>
                    </a:ext>
                  </a:extLst>
                </a:gridCol>
                <a:gridCol w="507795">
                  <a:extLst>
                    <a:ext uri="{9D8B030D-6E8A-4147-A177-3AD203B41FA5}">
                      <a16:colId xmlns:a16="http://schemas.microsoft.com/office/drawing/2014/main" val="2781243410"/>
                    </a:ext>
                  </a:extLst>
                </a:gridCol>
                <a:gridCol w="507795">
                  <a:extLst>
                    <a:ext uri="{9D8B030D-6E8A-4147-A177-3AD203B41FA5}">
                      <a16:colId xmlns:a16="http://schemas.microsoft.com/office/drawing/2014/main" val="1022110188"/>
                    </a:ext>
                  </a:extLst>
                </a:gridCol>
                <a:gridCol w="507795">
                  <a:extLst>
                    <a:ext uri="{9D8B030D-6E8A-4147-A177-3AD203B41FA5}">
                      <a16:colId xmlns:a16="http://schemas.microsoft.com/office/drawing/2014/main" val="34026741"/>
                    </a:ext>
                  </a:extLst>
                </a:gridCol>
                <a:gridCol w="507795">
                  <a:extLst>
                    <a:ext uri="{9D8B030D-6E8A-4147-A177-3AD203B41FA5}">
                      <a16:colId xmlns:a16="http://schemas.microsoft.com/office/drawing/2014/main" val="2131490311"/>
                    </a:ext>
                  </a:extLst>
                </a:gridCol>
                <a:gridCol w="507795">
                  <a:extLst>
                    <a:ext uri="{9D8B030D-6E8A-4147-A177-3AD203B41FA5}">
                      <a16:colId xmlns:a16="http://schemas.microsoft.com/office/drawing/2014/main" val="1702480189"/>
                    </a:ext>
                  </a:extLst>
                </a:gridCol>
                <a:gridCol w="507795">
                  <a:extLst>
                    <a:ext uri="{9D8B030D-6E8A-4147-A177-3AD203B41FA5}">
                      <a16:colId xmlns:a16="http://schemas.microsoft.com/office/drawing/2014/main" val="1691617467"/>
                    </a:ext>
                  </a:extLst>
                </a:gridCol>
                <a:gridCol w="507795">
                  <a:extLst>
                    <a:ext uri="{9D8B030D-6E8A-4147-A177-3AD203B41FA5}">
                      <a16:colId xmlns:a16="http://schemas.microsoft.com/office/drawing/2014/main" val="1175704174"/>
                    </a:ext>
                  </a:extLst>
                </a:gridCol>
                <a:gridCol w="507795">
                  <a:extLst>
                    <a:ext uri="{9D8B030D-6E8A-4147-A177-3AD203B41FA5}">
                      <a16:colId xmlns:a16="http://schemas.microsoft.com/office/drawing/2014/main" val="442204269"/>
                    </a:ext>
                  </a:extLst>
                </a:gridCol>
                <a:gridCol w="507795">
                  <a:extLst>
                    <a:ext uri="{9D8B030D-6E8A-4147-A177-3AD203B41FA5}">
                      <a16:colId xmlns:a16="http://schemas.microsoft.com/office/drawing/2014/main" val="340048503"/>
                    </a:ext>
                  </a:extLst>
                </a:gridCol>
              </a:tblGrid>
              <a:tr h="358719">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可接受風險</a:t>
                      </a:r>
                      <a:r>
                        <a:rPr lang="en-US" altLang="zh-TW" sz="800" b="0" i="0" u="none" strike="noStrike">
                          <a:solidFill>
                            <a:srgbClr val="000000"/>
                          </a:solidFill>
                          <a:effectLst/>
                          <a:latin typeface="新細明體" panose="02020500000000000000" pitchFamily="18" charset="-120"/>
                          <a:ea typeface="新細明體" panose="02020500000000000000" pitchFamily="18" charset="-120"/>
                        </a:rPr>
                        <a:t>0.05</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前車車速</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40</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初始車距</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10</a:t>
                      </a: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前車與內側前車距離</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5</a:t>
                      </a: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15.27777778</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11.11111111</a:t>
                      </a: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extLst>
                  <a:ext uri="{0D108BD9-81ED-4DB2-BD59-A6C34878D82A}">
                    <a16:rowId xmlns:a16="http://schemas.microsoft.com/office/drawing/2014/main" val="1477126078"/>
                  </a:ext>
                </a:extLst>
              </a:tr>
              <a:tr h="202070">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後車車速</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50</a:t>
                      </a: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extLst>
                  <a:ext uri="{0D108BD9-81ED-4DB2-BD59-A6C34878D82A}">
                    <a16:rowId xmlns:a16="http://schemas.microsoft.com/office/drawing/2014/main" val="313781178"/>
                  </a:ext>
                </a:extLst>
              </a:tr>
              <a:tr h="358719">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內側車速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內側車距</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與內側車最短車距</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超車時車距</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碰撞情況</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碰撞速差</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碰撞超車車速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內側車速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超車結果</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超車均速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後車均速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後車均速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後車均速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結束時間</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超車時間</a:t>
                      </a:r>
                    </a:p>
                  </a:txBody>
                  <a:tcPr marL="5050" marR="5050" marT="5050" marB="30301" anchor="b">
                    <a:lnL>
                      <a:noFill/>
                    </a:lnL>
                    <a:lnR>
                      <a:noFill/>
                    </a:lnR>
                    <a:lnT>
                      <a:noFill/>
                    </a:lnT>
                    <a:lnB>
                      <a:noFill/>
                    </a:lnB>
                  </a:tcPr>
                </a:tc>
                <a:extLst>
                  <a:ext uri="{0D108BD9-81ED-4DB2-BD59-A6C34878D82A}">
                    <a16:rowId xmlns:a16="http://schemas.microsoft.com/office/drawing/2014/main" val="213432200"/>
                  </a:ext>
                </a:extLst>
              </a:tr>
              <a:tr h="358719">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指數</a:t>
                      </a:r>
                    </a:p>
                  </a:txBody>
                  <a:tcPr marL="5050" marR="5050" marT="5050" marB="30301" anchor="b">
                    <a:lnL>
                      <a:noFill/>
                    </a:lnL>
                    <a:lnR>
                      <a:noFill/>
                    </a:lnR>
                    <a:lnT>
                      <a:noFill/>
                    </a:lnT>
                    <a:lnB>
                      <a:noFill/>
                    </a:lnB>
                    <a:solidFill>
                      <a:srgbClr val="FFFF00"/>
                    </a:solidFill>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55</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10</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0.097126287</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2.117975809</a:t>
                      </a: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成功</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12.84558503</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15.27579578</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15.27162712</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15.27584871</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14.3</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7.7</a:t>
                      </a:r>
                    </a:p>
                  </a:txBody>
                  <a:tcPr marL="5050" marR="5050" marT="5050" marB="30301" anchor="b">
                    <a:lnL>
                      <a:noFill/>
                    </a:lnL>
                    <a:lnR>
                      <a:noFill/>
                    </a:lnR>
                    <a:lnT>
                      <a:noFill/>
                    </a:lnT>
                    <a:lnB>
                      <a:noFill/>
                    </a:lnB>
                  </a:tcPr>
                </a:tc>
                <a:extLst>
                  <a:ext uri="{0D108BD9-81ED-4DB2-BD59-A6C34878D82A}">
                    <a16:rowId xmlns:a16="http://schemas.microsoft.com/office/drawing/2014/main" val="3802869815"/>
                  </a:ext>
                </a:extLst>
              </a:tr>
              <a:tr h="358719">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0.053232231</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2.222222222</a:t>
                      </a: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成功</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13.77393387</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15.27469629</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14.16084546</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15.27777778</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9.2</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2.8</a:t>
                      </a:r>
                    </a:p>
                  </a:txBody>
                  <a:tcPr marL="5050" marR="5050" marT="5050" marB="30301" anchor="b">
                    <a:lnL>
                      <a:noFill/>
                    </a:lnL>
                    <a:lnR>
                      <a:noFill/>
                    </a:lnR>
                    <a:lnT>
                      <a:noFill/>
                    </a:lnT>
                    <a:lnB>
                      <a:noFill/>
                    </a:lnB>
                  </a:tcPr>
                </a:tc>
                <a:extLst>
                  <a:ext uri="{0D108BD9-81ED-4DB2-BD59-A6C34878D82A}">
                    <a16:rowId xmlns:a16="http://schemas.microsoft.com/office/drawing/2014/main" val="1390716823"/>
                  </a:ext>
                </a:extLst>
              </a:tr>
              <a:tr h="358719">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20</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1.808259631</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2.222222222</a:t>
                      </a: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成功</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13.77393387</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15.27469629</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14.70244682</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15.27777778</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9.2</a:t>
                      </a:r>
                    </a:p>
                  </a:txBody>
                  <a:tcPr marL="5050" marR="5050" marT="5050" marB="30301" anchor="b">
                    <a:lnL>
                      <a:noFill/>
                    </a:lnL>
                    <a:lnR>
                      <a:noFill/>
                    </a:lnR>
                    <a:lnT>
                      <a:noFill/>
                    </a:lnT>
                    <a:lnB>
                      <a:noFill/>
                    </a:lnB>
                  </a:tcPr>
                </a:tc>
                <a:tc>
                  <a:txBody>
                    <a:bodyPr/>
                    <a:lstStyle/>
                    <a:p>
                      <a:pPr algn="r" fontAlgn="b"/>
                      <a:r>
                        <a:rPr lang="en-US" altLang="zh-TW" sz="800" b="0" i="0" u="none" strike="noStrike" dirty="0">
                          <a:solidFill>
                            <a:srgbClr val="000000"/>
                          </a:solidFill>
                          <a:effectLst/>
                          <a:latin typeface="新細明體" panose="02020500000000000000" pitchFamily="18" charset="-120"/>
                          <a:ea typeface="新細明體" panose="02020500000000000000" pitchFamily="18" charset="-120"/>
                        </a:rPr>
                        <a:t>2.8</a:t>
                      </a:r>
                    </a:p>
                  </a:txBody>
                  <a:tcPr marL="5050" marR="5050" marT="5050" marB="30301" anchor="b">
                    <a:lnL>
                      <a:noFill/>
                    </a:lnL>
                    <a:lnR>
                      <a:noFill/>
                    </a:lnR>
                    <a:lnT>
                      <a:noFill/>
                    </a:lnT>
                    <a:lnB>
                      <a:noFill/>
                    </a:lnB>
                  </a:tcPr>
                </a:tc>
                <a:extLst>
                  <a:ext uri="{0D108BD9-81ED-4DB2-BD59-A6C34878D82A}">
                    <a16:rowId xmlns:a16="http://schemas.microsoft.com/office/drawing/2014/main" val="2702854848"/>
                  </a:ext>
                </a:extLst>
              </a:tr>
            </a:tbl>
          </a:graphicData>
        </a:graphic>
      </p:graphicFrame>
      <p:graphicFrame>
        <p:nvGraphicFramePr>
          <p:cNvPr id="6" name="表格 5">
            <a:extLst>
              <a:ext uri="{FF2B5EF4-FFF2-40B4-BE49-F238E27FC236}">
                <a16:creationId xmlns:a16="http://schemas.microsoft.com/office/drawing/2014/main" id="{116A6C2C-453C-40A6-B089-E261B6FC5643}"/>
              </a:ext>
            </a:extLst>
          </p:cNvPr>
          <p:cNvGraphicFramePr>
            <a:graphicFrameLocks noGrp="1"/>
          </p:cNvGraphicFramePr>
          <p:nvPr>
            <p:extLst>
              <p:ext uri="{D42A27DB-BD31-4B8C-83A1-F6EECF244321}">
                <p14:modId xmlns:p14="http://schemas.microsoft.com/office/powerpoint/2010/main" val="3953553686"/>
              </p:ext>
            </p:extLst>
          </p:nvPr>
        </p:nvGraphicFramePr>
        <p:xfrm>
          <a:off x="166406" y="3486587"/>
          <a:ext cx="8811187" cy="1995664"/>
        </p:xfrm>
        <a:graphic>
          <a:graphicData uri="http://schemas.openxmlformats.org/drawingml/2006/table">
            <a:tbl>
              <a:tblPr/>
              <a:tblGrid>
                <a:gridCol w="818115">
                  <a:extLst>
                    <a:ext uri="{9D8B030D-6E8A-4147-A177-3AD203B41FA5}">
                      <a16:colId xmlns:a16="http://schemas.microsoft.com/office/drawing/2014/main" val="4036889866"/>
                    </a:ext>
                  </a:extLst>
                </a:gridCol>
                <a:gridCol w="507795">
                  <a:extLst>
                    <a:ext uri="{9D8B030D-6E8A-4147-A177-3AD203B41FA5}">
                      <a16:colId xmlns:a16="http://schemas.microsoft.com/office/drawing/2014/main" val="3943521380"/>
                    </a:ext>
                  </a:extLst>
                </a:gridCol>
                <a:gridCol w="507795">
                  <a:extLst>
                    <a:ext uri="{9D8B030D-6E8A-4147-A177-3AD203B41FA5}">
                      <a16:colId xmlns:a16="http://schemas.microsoft.com/office/drawing/2014/main" val="1361434019"/>
                    </a:ext>
                  </a:extLst>
                </a:gridCol>
                <a:gridCol w="507795">
                  <a:extLst>
                    <a:ext uri="{9D8B030D-6E8A-4147-A177-3AD203B41FA5}">
                      <a16:colId xmlns:a16="http://schemas.microsoft.com/office/drawing/2014/main" val="1942193936"/>
                    </a:ext>
                  </a:extLst>
                </a:gridCol>
                <a:gridCol w="658254">
                  <a:extLst>
                    <a:ext uri="{9D8B030D-6E8A-4147-A177-3AD203B41FA5}">
                      <a16:colId xmlns:a16="http://schemas.microsoft.com/office/drawing/2014/main" val="4028024013"/>
                    </a:ext>
                  </a:extLst>
                </a:gridCol>
                <a:gridCol w="507795">
                  <a:extLst>
                    <a:ext uri="{9D8B030D-6E8A-4147-A177-3AD203B41FA5}">
                      <a16:colId xmlns:a16="http://schemas.microsoft.com/office/drawing/2014/main" val="1376838583"/>
                    </a:ext>
                  </a:extLst>
                </a:gridCol>
                <a:gridCol w="733483">
                  <a:extLst>
                    <a:ext uri="{9D8B030D-6E8A-4147-A177-3AD203B41FA5}">
                      <a16:colId xmlns:a16="http://schemas.microsoft.com/office/drawing/2014/main" val="3751020581"/>
                    </a:ext>
                  </a:extLst>
                </a:gridCol>
                <a:gridCol w="507795">
                  <a:extLst>
                    <a:ext uri="{9D8B030D-6E8A-4147-A177-3AD203B41FA5}">
                      <a16:colId xmlns:a16="http://schemas.microsoft.com/office/drawing/2014/main" val="3830199263"/>
                    </a:ext>
                  </a:extLst>
                </a:gridCol>
                <a:gridCol w="507795">
                  <a:extLst>
                    <a:ext uri="{9D8B030D-6E8A-4147-A177-3AD203B41FA5}">
                      <a16:colId xmlns:a16="http://schemas.microsoft.com/office/drawing/2014/main" val="905849361"/>
                    </a:ext>
                  </a:extLst>
                </a:gridCol>
                <a:gridCol w="507795">
                  <a:extLst>
                    <a:ext uri="{9D8B030D-6E8A-4147-A177-3AD203B41FA5}">
                      <a16:colId xmlns:a16="http://schemas.microsoft.com/office/drawing/2014/main" val="4143612234"/>
                    </a:ext>
                  </a:extLst>
                </a:gridCol>
                <a:gridCol w="507795">
                  <a:extLst>
                    <a:ext uri="{9D8B030D-6E8A-4147-A177-3AD203B41FA5}">
                      <a16:colId xmlns:a16="http://schemas.microsoft.com/office/drawing/2014/main" val="2339944451"/>
                    </a:ext>
                  </a:extLst>
                </a:gridCol>
                <a:gridCol w="507795">
                  <a:extLst>
                    <a:ext uri="{9D8B030D-6E8A-4147-A177-3AD203B41FA5}">
                      <a16:colId xmlns:a16="http://schemas.microsoft.com/office/drawing/2014/main" val="2738276996"/>
                    </a:ext>
                  </a:extLst>
                </a:gridCol>
                <a:gridCol w="507795">
                  <a:extLst>
                    <a:ext uri="{9D8B030D-6E8A-4147-A177-3AD203B41FA5}">
                      <a16:colId xmlns:a16="http://schemas.microsoft.com/office/drawing/2014/main" val="582650423"/>
                    </a:ext>
                  </a:extLst>
                </a:gridCol>
                <a:gridCol w="507795">
                  <a:extLst>
                    <a:ext uri="{9D8B030D-6E8A-4147-A177-3AD203B41FA5}">
                      <a16:colId xmlns:a16="http://schemas.microsoft.com/office/drawing/2014/main" val="2811168644"/>
                    </a:ext>
                  </a:extLst>
                </a:gridCol>
                <a:gridCol w="507795">
                  <a:extLst>
                    <a:ext uri="{9D8B030D-6E8A-4147-A177-3AD203B41FA5}">
                      <a16:colId xmlns:a16="http://schemas.microsoft.com/office/drawing/2014/main" val="2452174535"/>
                    </a:ext>
                  </a:extLst>
                </a:gridCol>
                <a:gridCol w="507795">
                  <a:extLst>
                    <a:ext uri="{9D8B030D-6E8A-4147-A177-3AD203B41FA5}">
                      <a16:colId xmlns:a16="http://schemas.microsoft.com/office/drawing/2014/main" val="1233648555"/>
                    </a:ext>
                  </a:extLst>
                </a:gridCol>
              </a:tblGrid>
              <a:tr h="498916">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可接受風險</a:t>
                      </a:r>
                      <a:r>
                        <a:rPr lang="en-US" altLang="zh-TW" sz="800" b="0" i="0" u="none" strike="noStrike">
                          <a:solidFill>
                            <a:srgbClr val="000000"/>
                          </a:solidFill>
                          <a:effectLst/>
                          <a:latin typeface="新細明體" panose="02020500000000000000" pitchFamily="18" charset="-120"/>
                          <a:ea typeface="新細明體" panose="02020500000000000000" pitchFamily="18" charset="-120"/>
                        </a:rPr>
                        <a:t>0.05</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內側車速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內側車距</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與內側車最短車距</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超車時車距</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碰撞情況</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碰撞速差</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碰撞超車車速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內側車速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超車結果</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超車均速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後車均速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後車均速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後車均速</a:t>
                      </a: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extLst>
                  <a:ext uri="{0D108BD9-81ED-4DB2-BD59-A6C34878D82A}">
                    <a16:rowId xmlns:a16="http://schemas.microsoft.com/office/drawing/2014/main" val="603860217"/>
                  </a:ext>
                </a:extLst>
              </a:tr>
              <a:tr h="498916">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60</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10</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0.158588776</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1.257774354</a:t>
                      </a: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成功</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13.63428098</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16.66426292</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16.66199213</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14.99577282</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9.7</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3.5</a:t>
                      </a:r>
                    </a:p>
                  </a:txBody>
                  <a:tcPr marL="5050" marR="5050" marT="5050" marB="30301" anchor="b">
                    <a:lnL>
                      <a:noFill/>
                    </a:lnL>
                    <a:lnR>
                      <a:noFill/>
                    </a:lnR>
                    <a:lnT>
                      <a:noFill/>
                    </a:lnT>
                    <a:lnB>
                      <a:noFill/>
                    </a:lnB>
                  </a:tcPr>
                </a:tc>
                <a:extLst>
                  <a:ext uri="{0D108BD9-81ED-4DB2-BD59-A6C34878D82A}">
                    <a16:rowId xmlns:a16="http://schemas.microsoft.com/office/drawing/2014/main" val="680061600"/>
                  </a:ext>
                </a:extLst>
              </a:tr>
              <a:tr h="498916">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指數</a:t>
                      </a:r>
                    </a:p>
                  </a:txBody>
                  <a:tcPr marL="5050" marR="5050" marT="5050" marB="30301" anchor="b">
                    <a:lnL>
                      <a:noFill/>
                    </a:lnL>
                    <a:lnR>
                      <a:noFill/>
                    </a:lnR>
                    <a:lnT>
                      <a:noFill/>
                    </a:lnT>
                    <a:lnB>
                      <a:noFill/>
                    </a:lnB>
                    <a:solidFill>
                      <a:srgbClr val="FFFF00"/>
                    </a:solidFill>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a:t>
                      </a: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2.222222222</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撞</a:t>
                      </a:r>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a:t>
                      </a:r>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車</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5.126516993</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11.54025471</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16.6667717</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失敗</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13.60713891</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16.66032679</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16.65448013</a:t>
                      </a:r>
                    </a:p>
                  </a:txBody>
                  <a:tcPr marL="5050" marR="5050" marT="5050" marB="30301" anchor="b">
                    <a:lnL>
                      <a:noFill/>
                    </a:lnL>
                    <a:lnR>
                      <a:noFill/>
                    </a:lnR>
                    <a:lnT>
                      <a:noFill/>
                    </a:lnT>
                    <a:lnB>
                      <a:noFill/>
                    </a:lnB>
                  </a:tcPr>
                </a:tc>
                <a:tc>
                  <a:txBody>
                    <a:bodyPr/>
                    <a:lstStyle/>
                    <a:p>
                      <a:pPr algn="r" fontAlgn="b"/>
                      <a:r>
                        <a:rPr lang="en-US" altLang="zh-TW" sz="800" b="0" i="0" u="none" strike="noStrike" dirty="0">
                          <a:solidFill>
                            <a:srgbClr val="000000"/>
                          </a:solidFill>
                          <a:effectLst/>
                          <a:latin typeface="新細明體" panose="02020500000000000000" pitchFamily="18" charset="-120"/>
                          <a:ea typeface="新細明體" panose="02020500000000000000" pitchFamily="18" charset="-120"/>
                        </a:rPr>
                        <a:t>16.66666667</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3.7</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2.8</a:t>
                      </a:r>
                    </a:p>
                  </a:txBody>
                  <a:tcPr marL="5050" marR="5050" marT="5050" marB="30301" anchor="b">
                    <a:lnL>
                      <a:noFill/>
                    </a:lnL>
                    <a:lnR>
                      <a:noFill/>
                    </a:lnR>
                    <a:lnT>
                      <a:noFill/>
                    </a:lnT>
                    <a:lnB>
                      <a:noFill/>
                    </a:lnB>
                  </a:tcPr>
                </a:tc>
                <a:extLst>
                  <a:ext uri="{0D108BD9-81ED-4DB2-BD59-A6C34878D82A}">
                    <a16:rowId xmlns:a16="http://schemas.microsoft.com/office/drawing/2014/main" val="369004314"/>
                  </a:ext>
                </a:extLst>
              </a:tr>
              <a:tr h="498916">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20</a:t>
                      </a: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2.222222222</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被</a:t>
                      </a:r>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a:t>
                      </a:r>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車追撞</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1.758160722</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13.07465748</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14.8328182</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失敗</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13.63402426</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16.66032679</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16.57296348</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16.66666667</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3.7</a:t>
                      </a:r>
                    </a:p>
                  </a:txBody>
                  <a:tcPr marL="5050" marR="5050" marT="5050" marB="30301" anchor="b">
                    <a:lnL>
                      <a:noFill/>
                    </a:lnL>
                    <a:lnR>
                      <a:noFill/>
                    </a:lnR>
                    <a:lnT>
                      <a:noFill/>
                    </a:lnT>
                    <a:lnB>
                      <a:noFill/>
                    </a:lnB>
                  </a:tcPr>
                </a:tc>
                <a:tc>
                  <a:txBody>
                    <a:bodyPr/>
                    <a:lstStyle/>
                    <a:p>
                      <a:pPr algn="r" fontAlgn="b"/>
                      <a:r>
                        <a:rPr lang="en-US" altLang="zh-TW" sz="800" b="0" i="0" u="none" strike="noStrike" dirty="0">
                          <a:solidFill>
                            <a:srgbClr val="000000"/>
                          </a:solidFill>
                          <a:effectLst/>
                          <a:latin typeface="新細明體" panose="02020500000000000000" pitchFamily="18" charset="-120"/>
                          <a:ea typeface="新細明體" panose="02020500000000000000" pitchFamily="18" charset="-120"/>
                        </a:rPr>
                        <a:t>2.8</a:t>
                      </a:r>
                    </a:p>
                  </a:txBody>
                  <a:tcPr marL="5050" marR="5050" marT="5050" marB="30301" anchor="b">
                    <a:lnL>
                      <a:noFill/>
                    </a:lnL>
                    <a:lnR>
                      <a:noFill/>
                    </a:lnR>
                    <a:lnT>
                      <a:noFill/>
                    </a:lnT>
                    <a:lnB>
                      <a:noFill/>
                    </a:lnB>
                  </a:tcPr>
                </a:tc>
                <a:extLst>
                  <a:ext uri="{0D108BD9-81ED-4DB2-BD59-A6C34878D82A}">
                    <a16:rowId xmlns:a16="http://schemas.microsoft.com/office/drawing/2014/main" val="3356418920"/>
                  </a:ext>
                </a:extLst>
              </a:tr>
            </a:tbl>
          </a:graphicData>
        </a:graphic>
      </p:graphicFrame>
    </p:spTree>
    <p:extLst>
      <p:ext uri="{BB962C8B-B14F-4D97-AF65-F5344CB8AC3E}">
        <p14:creationId xmlns:p14="http://schemas.microsoft.com/office/powerpoint/2010/main" val="36457966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五邊形 7">
            <a:extLst>
              <a:ext uri="{FF2B5EF4-FFF2-40B4-BE49-F238E27FC236}">
                <a16:creationId xmlns:a16="http://schemas.microsoft.com/office/drawing/2014/main" id="{3DDA62EE-2BB4-9762-3E46-77B5DECC47EE}"/>
              </a:ext>
            </a:extLst>
          </p:cNvPr>
          <p:cNvSpPr/>
          <p:nvPr/>
        </p:nvSpPr>
        <p:spPr>
          <a:xfrm>
            <a:off x="6877049" y="6559806"/>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研究結論</a:t>
            </a:r>
          </a:p>
        </p:txBody>
      </p:sp>
      <p:sp>
        <p:nvSpPr>
          <p:cNvPr id="9" name="五邊形 8">
            <a:extLst>
              <a:ext uri="{FF2B5EF4-FFF2-40B4-BE49-F238E27FC236}">
                <a16:creationId xmlns:a16="http://schemas.microsoft.com/office/drawing/2014/main" id="{382E8550-0307-2DED-281E-BFFC06494F84}"/>
              </a:ext>
            </a:extLst>
          </p:cNvPr>
          <p:cNvSpPr/>
          <p:nvPr/>
        </p:nvSpPr>
        <p:spPr>
          <a:xfrm>
            <a:off x="4556758" y="6559806"/>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研究結果與分析</a:t>
            </a:r>
          </a:p>
        </p:txBody>
      </p:sp>
      <p:sp>
        <p:nvSpPr>
          <p:cNvPr id="10" name="五邊形 9">
            <a:extLst>
              <a:ext uri="{FF2B5EF4-FFF2-40B4-BE49-F238E27FC236}">
                <a16:creationId xmlns:a16="http://schemas.microsoft.com/office/drawing/2014/main" id="{4C399F22-417F-0FA7-D547-95E60F04B510}"/>
              </a:ext>
            </a:extLst>
          </p:cNvPr>
          <p:cNvSpPr/>
          <p:nvPr/>
        </p:nvSpPr>
        <p:spPr>
          <a:xfrm>
            <a:off x="2282188" y="6559806"/>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dirty="0">
                <a:solidFill>
                  <a:schemeClr val="bg1"/>
                </a:solidFill>
                <a:latin typeface="+mj-ea"/>
                <a:ea typeface="+mj-ea"/>
              </a:rPr>
              <a:t>研究方法</a:t>
            </a:r>
            <a:endParaRPr kumimoji="1" lang="zh-TW" altLang="en-US" sz="1400" dirty="0">
              <a:solidFill>
                <a:schemeClr val="bg1"/>
              </a:solidFill>
            </a:endParaRPr>
          </a:p>
        </p:txBody>
      </p:sp>
      <p:sp>
        <p:nvSpPr>
          <p:cNvPr id="12" name="五邊形 11">
            <a:extLst>
              <a:ext uri="{FF2B5EF4-FFF2-40B4-BE49-F238E27FC236}">
                <a16:creationId xmlns:a16="http://schemas.microsoft.com/office/drawing/2014/main" id="{82A5C9A2-0153-3864-35CC-E6E1CB7D2405}"/>
              </a:ext>
            </a:extLst>
          </p:cNvPr>
          <p:cNvSpPr/>
          <p:nvPr/>
        </p:nvSpPr>
        <p:spPr>
          <a:xfrm>
            <a:off x="-38102" y="6559806"/>
            <a:ext cx="2495551" cy="308610"/>
          </a:xfrm>
          <a:prstGeom prst="homePlate">
            <a:avLst/>
          </a:prstGeom>
          <a:solidFill>
            <a:srgbClr val="00B0F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研究目的與研究動機</a:t>
            </a:r>
          </a:p>
        </p:txBody>
      </p:sp>
      <p:sp>
        <p:nvSpPr>
          <p:cNvPr id="2" name="投影片編號版面配置區 1">
            <a:extLst>
              <a:ext uri="{FF2B5EF4-FFF2-40B4-BE49-F238E27FC236}">
                <a16:creationId xmlns:a16="http://schemas.microsoft.com/office/drawing/2014/main" id="{6B1A4818-A104-EC93-E9FB-47D0DD128BEB}"/>
              </a:ext>
            </a:extLst>
          </p:cNvPr>
          <p:cNvSpPr>
            <a:spLocks noGrp="1"/>
          </p:cNvSpPr>
          <p:nvPr>
            <p:ph type="sldNum" sz="quarter" idx="12"/>
          </p:nvPr>
        </p:nvSpPr>
        <p:spPr/>
        <p:txBody>
          <a:bodyPr/>
          <a:lstStyle/>
          <a:p>
            <a:fld id="{6D77D3CB-5987-4045-A9DE-313BCFC794EF}" type="slidenum">
              <a:rPr lang="zh-TW" altLang="en-US" smtClean="0"/>
              <a:pPr/>
              <a:t>3</a:t>
            </a:fld>
            <a:endParaRPr lang="zh-TW" altLang="en-US" dirty="0"/>
          </a:p>
        </p:txBody>
      </p:sp>
      <p:sp>
        <p:nvSpPr>
          <p:cNvPr id="3" name="標題 2">
            <a:extLst>
              <a:ext uri="{FF2B5EF4-FFF2-40B4-BE49-F238E27FC236}">
                <a16:creationId xmlns:a16="http://schemas.microsoft.com/office/drawing/2014/main" id="{727C0D3E-C5AA-47C7-AAB4-D051F75FB6A2}"/>
              </a:ext>
            </a:extLst>
          </p:cNvPr>
          <p:cNvSpPr>
            <a:spLocks noGrp="1"/>
          </p:cNvSpPr>
          <p:nvPr>
            <p:ph type="title"/>
          </p:nvPr>
        </p:nvSpPr>
        <p:spPr/>
        <p:txBody>
          <a:bodyPr/>
          <a:lstStyle/>
          <a:p>
            <a:r>
              <a:rPr lang="zh-TW" altLang="en-US" dirty="0"/>
              <a:t>研究背景</a:t>
            </a:r>
          </a:p>
        </p:txBody>
      </p:sp>
      <p:sp>
        <p:nvSpPr>
          <p:cNvPr id="14" name="文字方塊 13">
            <a:extLst>
              <a:ext uri="{FF2B5EF4-FFF2-40B4-BE49-F238E27FC236}">
                <a16:creationId xmlns:a16="http://schemas.microsoft.com/office/drawing/2014/main" id="{40B9CC85-1293-A570-7624-A68162797767}"/>
              </a:ext>
            </a:extLst>
          </p:cNvPr>
          <p:cNvSpPr txBox="1"/>
          <p:nvPr/>
        </p:nvSpPr>
        <p:spPr>
          <a:xfrm>
            <a:off x="388211" y="1038584"/>
            <a:ext cx="8337093" cy="188237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zh-TW" altLang="en-US" sz="2000" b="1" dirty="0">
                <a:solidFill>
                  <a:srgbClr val="0070C0"/>
                </a:solidFill>
                <a:latin typeface="+mj-ea"/>
                <a:ea typeface="+mj-ea"/>
                <a:cs typeface="Arial"/>
              </a:rPr>
              <a:t>自動駕駛車輛發展目的為何</a:t>
            </a:r>
            <a:r>
              <a:rPr lang="en-US" altLang="zh-TW" sz="2000" b="1" dirty="0">
                <a:solidFill>
                  <a:srgbClr val="0070C0"/>
                </a:solidFill>
                <a:latin typeface="+mj-ea"/>
                <a:ea typeface="+mj-ea"/>
                <a:cs typeface="Arial"/>
              </a:rPr>
              <a:t>?</a:t>
            </a:r>
            <a:r>
              <a:rPr lang="zh-TW" altLang="en-US" sz="2000" b="1" dirty="0">
                <a:solidFill>
                  <a:srgbClr val="0070C0"/>
                </a:solidFill>
                <a:latin typeface="+mj-ea"/>
                <a:ea typeface="+mj-ea"/>
                <a:cs typeface="Arial"/>
              </a:rPr>
              <a:t> </a:t>
            </a:r>
            <a:endParaRPr lang="en-US" altLang="zh-TW" sz="2000" dirty="0">
              <a:solidFill>
                <a:srgbClr val="0070C0"/>
              </a:solidFill>
              <a:latin typeface="+mj-ea"/>
              <a:ea typeface="+mj-ea"/>
              <a:cs typeface="Arial"/>
            </a:endParaRPr>
          </a:p>
          <a:p>
            <a:pPr marL="342900" indent="-342900">
              <a:lnSpc>
                <a:spcPct val="150000"/>
              </a:lnSpc>
              <a:buFont typeface="Arial" panose="020B0604020202020204" pitchFamily="34" charset="0"/>
              <a:buChar char="•"/>
            </a:pPr>
            <a:r>
              <a:rPr lang="zh-TW" altLang="en-US" sz="2000" dirty="0">
                <a:latin typeface="+mj-ea"/>
                <a:ea typeface="+mj-ea"/>
                <a:cs typeface="Arial"/>
              </a:rPr>
              <a:t>提高燃料使用效率</a:t>
            </a:r>
            <a:endParaRPr lang="en-US" altLang="zh-TW" sz="2000" dirty="0">
              <a:latin typeface="+mj-ea"/>
              <a:ea typeface="+mj-ea"/>
              <a:cs typeface="Arial"/>
            </a:endParaRPr>
          </a:p>
          <a:p>
            <a:pPr marL="342900" indent="-342900">
              <a:lnSpc>
                <a:spcPct val="150000"/>
              </a:lnSpc>
              <a:buFont typeface="Arial" panose="020B0604020202020204" pitchFamily="34" charset="0"/>
              <a:buChar char="•"/>
            </a:pPr>
            <a:r>
              <a:rPr lang="zh-TW" altLang="en-US" sz="2000" dirty="0">
                <a:latin typeface="+mj-ea"/>
                <a:ea typeface="+mj-ea"/>
                <a:cs typeface="Arial"/>
              </a:rPr>
              <a:t>減少行駛時間</a:t>
            </a:r>
            <a:endParaRPr lang="en-US" altLang="zh-TW" sz="2000" dirty="0">
              <a:latin typeface="+mj-ea"/>
              <a:ea typeface="+mj-ea"/>
              <a:cs typeface="Arial"/>
            </a:endParaRPr>
          </a:p>
          <a:p>
            <a:pPr marL="342900" indent="-342900">
              <a:lnSpc>
                <a:spcPct val="150000"/>
              </a:lnSpc>
              <a:buFont typeface="Arial" panose="020B0604020202020204" pitchFamily="34" charset="0"/>
              <a:buChar char="•"/>
            </a:pPr>
            <a:r>
              <a:rPr lang="zh-TW" altLang="en-US" sz="2000" dirty="0">
                <a:latin typeface="+mj-ea"/>
                <a:ea typeface="+mj-ea"/>
                <a:cs typeface="Arial"/>
              </a:rPr>
              <a:t>降低交通事故發生與危害</a:t>
            </a:r>
            <a:endParaRPr lang="en-US" altLang="zh-TW" sz="2000" dirty="0">
              <a:latin typeface="+mj-ea"/>
              <a:ea typeface="+mj-ea"/>
              <a:cs typeface="Arial"/>
            </a:endParaRPr>
          </a:p>
        </p:txBody>
      </p:sp>
      <p:pic>
        <p:nvPicPr>
          <p:cNvPr id="18" name="圖片 17" descr="一張含有 文字, 螢幕擷取畫面, 圖表, 數字 的圖片&#10;&#10;自動產生的描述">
            <a:extLst>
              <a:ext uri="{FF2B5EF4-FFF2-40B4-BE49-F238E27FC236}">
                <a16:creationId xmlns:a16="http://schemas.microsoft.com/office/drawing/2014/main" id="{1FE710D2-54F5-E627-BEB4-7A5CE9118699}"/>
              </a:ext>
            </a:extLst>
          </p:cNvPr>
          <p:cNvPicPr>
            <a:picLocks noChangeAspect="1"/>
          </p:cNvPicPr>
          <p:nvPr/>
        </p:nvPicPr>
        <p:blipFill>
          <a:blip r:embed="rId3"/>
          <a:stretch>
            <a:fillRect/>
          </a:stretch>
        </p:blipFill>
        <p:spPr>
          <a:xfrm>
            <a:off x="3841250" y="2237443"/>
            <a:ext cx="5302750" cy="2776807"/>
          </a:xfrm>
          <a:prstGeom prst="rect">
            <a:avLst/>
          </a:prstGeom>
        </p:spPr>
      </p:pic>
      <p:sp>
        <p:nvSpPr>
          <p:cNvPr id="13" name="文字方塊 12">
            <a:extLst>
              <a:ext uri="{FF2B5EF4-FFF2-40B4-BE49-F238E27FC236}">
                <a16:creationId xmlns:a16="http://schemas.microsoft.com/office/drawing/2014/main" id="{D9F836A2-2E69-4C76-8A2C-44D9202A7421}"/>
              </a:ext>
            </a:extLst>
          </p:cNvPr>
          <p:cNvSpPr txBox="1"/>
          <p:nvPr/>
        </p:nvSpPr>
        <p:spPr>
          <a:xfrm>
            <a:off x="274675" y="3007890"/>
            <a:ext cx="8335261" cy="2800767"/>
          </a:xfrm>
          <a:prstGeom prst="rect">
            <a:avLst/>
          </a:prstGeom>
          <a:noFill/>
        </p:spPr>
        <p:txBody>
          <a:bodyPr wrap="square">
            <a:spAutoFit/>
          </a:bodyPr>
          <a:lstStyle/>
          <a:p>
            <a:pPr>
              <a:lnSpc>
                <a:spcPct val="200000"/>
              </a:lnSpc>
            </a:pPr>
            <a:r>
              <a:rPr lang="zh-TW" altLang="en-US" sz="1800" b="1" dirty="0">
                <a:solidFill>
                  <a:srgbClr val="0070C0"/>
                </a:solidFill>
                <a:latin typeface="+mj-ea"/>
                <a:ea typeface="+mj-ea"/>
                <a:cs typeface="Arial"/>
              </a:rPr>
              <a:t>現今自動駕駛車輛發展挑戰</a:t>
            </a:r>
            <a:endParaRPr lang="en-US" altLang="zh-TW" sz="1800" b="1" dirty="0">
              <a:solidFill>
                <a:srgbClr val="0070C0"/>
              </a:solidFill>
              <a:latin typeface="+mj-ea"/>
              <a:ea typeface="+mj-ea"/>
              <a:cs typeface="Arial"/>
            </a:endParaRPr>
          </a:p>
          <a:p>
            <a:pPr marL="342900" indent="-342900">
              <a:lnSpc>
                <a:spcPct val="200000"/>
              </a:lnSpc>
              <a:buFont typeface="Arial" panose="020B0604020202020204" pitchFamily="34" charset="0"/>
              <a:buChar char="•"/>
            </a:pPr>
            <a:r>
              <a:rPr lang="zh-TW" altLang="en-US" dirty="0">
                <a:latin typeface="+mj-ea"/>
                <a:ea typeface="+mj-ea"/>
                <a:cs typeface="Arial"/>
              </a:rPr>
              <a:t>道德問題</a:t>
            </a:r>
            <a:endParaRPr lang="en-US" altLang="zh-TW" dirty="0">
              <a:latin typeface="+mj-ea"/>
              <a:ea typeface="+mj-ea"/>
              <a:cs typeface="Arial"/>
            </a:endParaRPr>
          </a:p>
          <a:p>
            <a:pPr marL="342900" indent="-342900">
              <a:lnSpc>
                <a:spcPct val="200000"/>
              </a:lnSpc>
              <a:buFont typeface="Arial" panose="020B0604020202020204" pitchFamily="34" charset="0"/>
              <a:buChar char="•"/>
            </a:pPr>
            <a:r>
              <a:rPr lang="zh-TW" altLang="en-US" dirty="0">
                <a:latin typeface="+mj-ea"/>
                <a:ea typeface="+mj-ea"/>
                <a:cs typeface="Arial"/>
              </a:rPr>
              <a:t>相關法律訂定</a:t>
            </a:r>
            <a:endParaRPr lang="en-US" altLang="zh-TW" dirty="0">
              <a:latin typeface="+mj-ea"/>
              <a:ea typeface="+mj-ea"/>
              <a:cs typeface="Arial"/>
            </a:endParaRPr>
          </a:p>
          <a:p>
            <a:pPr marL="342900" indent="-342900">
              <a:lnSpc>
                <a:spcPct val="200000"/>
              </a:lnSpc>
              <a:buFont typeface="Arial" panose="020B0604020202020204" pitchFamily="34" charset="0"/>
              <a:buChar char="•"/>
            </a:pPr>
            <a:r>
              <a:rPr lang="zh-TW" altLang="en-US" dirty="0">
                <a:latin typeface="+mj-ea"/>
                <a:ea typeface="+mj-ea"/>
                <a:cs typeface="Arial"/>
              </a:rPr>
              <a:t>與人類駕駛行為差異</a:t>
            </a:r>
            <a:endParaRPr lang="en-US" altLang="zh-TW" dirty="0">
              <a:latin typeface="+mj-ea"/>
              <a:ea typeface="+mj-ea"/>
              <a:cs typeface="Arial"/>
            </a:endParaRPr>
          </a:p>
          <a:p>
            <a:r>
              <a:rPr lang="en-US" altLang="zh-TW" dirty="0">
                <a:solidFill>
                  <a:srgbClr val="0070C0"/>
                </a:solidFill>
                <a:latin typeface="+mj-ea"/>
                <a:ea typeface="+mj-ea"/>
                <a:cs typeface="Arial"/>
              </a:rPr>
              <a:t>→</a:t>
            </a:r>
            <a:r>
              <a:rPr lang="zh-TW" altLang="en-US" sz="3200" dirty="0">
                <a:solidFill>
                  <a:srgbClr val="0070C0"/>
                </a:solidFill>
                <a:latin typeface="+mj-ea"/>
                <a:ea typeface="+mj-ea"/>
                <a:cs typeface="Arial"/>
              </a:rPr>
              <a:t> </a:t>
            </a:r>
            <a:r>
              <a:rPr lang="zh-TW" altLang="en-US" dirty="0">
                <a:solidFill>
                  <a:srgbClr val="FF0000"/>
                </a:solidFill>
                <a:latin typeface="+mj-ea"/>
                <a:ea typeface="+mj-ea"/>
                <a:cs typeface="Arial"/>
              </a:rPr>
              <a:t>有自駕車參與發生交通事故風險為一般駕駛間</a:t>
            </a:r>
            <a:r>
              <a:rPr lang="en-US" altLang="zh-TW" dirty="0">
                <a:solidFill>
                  <a:srgbClr val="FF0000"/>
                </a:solidFill>
                <a:latin typeface="+mj-ea"/>
                <a:ea typeface="+mj-ea"/>
                <a:cs typeface="Arial"/>
              </a:rPr>
              <a:t>8</a:t>
            </a:r>
            <a:r>
              <a:rPr lang="zh-TW" altLang="en-US" dirty="0">
                <a:solidFill>
                  <a:srgbClr val="FF0000"/>
                </a:solidFill>
                <a:latin typeface="+mj-ea"/>
                <a:ea typeface="+mj-ea"/>
                <a:cs typeface="Arial"/>
              </a:rPr>
              <a:t>倍，且發生事故有很大差異</a:t>
            </a:r>
            <a:endParaRPr lang="en-US" altLang="zh-TW" sz="3200" dirty="0">
              <a:latin typeface="+mj-ea"/>
              <a:ea typeface="+mj-ea"/>
              <a:cs typeface="Arial"/>
            </a:endParaRPr>
          </a:p>
        </p:txBody>
      </p:sp>
      <p:sp>
        <p:nvSpPr>
          <p:cNvPr id="11" name="文字方塊 10">
            <a:extLst>
              <a:ext uri="{FF2B5EF4-FFF2-40B4-BE49-F238E27FC236}">
                <a16:creationId xmlns:a16="http://schemas.microsoft.com/office/drawing/2014/main" id="{7327645C-BDB4-416B-B1CE-B33A75660A18}"/>
              </a:ext>
            </a:extLst>
          </p:cNvPr>
          <p:cNvSpPr txBox="1"/>
          <p:nvPr/>
        </p:nvSpPr>
        <p:spPr>
          <a:xfrm>
            <a:off x="5662640" y="1979772"/>
            <a:ext cx="1741182" cy="276999"/>
          </a:xfrm>
          <a:prstGeom prst="rect">
            <a:avLst/>
          </a:prstGeom>
          <a:noFill/>
        </p:spPr>
        <p:txBody>
          <a:bodyPr wrap="none" rtlCol="0">
            <a:spAutoFit/>
          </a:bodyPr>
          <a:lstStyle/>
          <a:p>
            <a:r>
              <a:rPr lang="zh-TW" altLang="en-US" sz="1200" dirty="0"/>
              <a:t>自駕車參與事故差異</a:t>
            </a:r>
            <a:r>
              <a:rPr lang="en-US" altLang="zh-TW" sz="1200" dirty="0"/>
              <a:t>[1]</a:t>
            </a:r>
            <a:endParaRPr lang="zh-TW" altLang="en-US" sz="1200" dirty="0"/>
          </a:p>
        </p:txBody>
      </p:sp>
      <p:sp>
        <p:nvSpPr>
          <p:cNvPr id="4" name="文字方塊 3">
            <a:extLst>
              <a:ext uri="{FF2B5EF4-FFF2-40B4-BE49-F238E27FC236}">
                <a16:creationId xmlns:a16="http://schemas.microsoft.com/office/drawing/2014/main" id="{B0F4A3F2-2825-48D7-95C0-60E3D87BCD1D}"/>
              </a:ext>
            </a:extLst>
          </p:cNvPr>
          <p:cNvSpPr txBox="1"/>
          <p:nvPr/>
        </p:nvSpPr>
        <p:spPr>
          <a:xfrm>
            <a:off x="533282" y="6118475"/>
            <a:ext cx="8192022" cy="400110"/>
          </a:xfrm>
          <a:prstGeom prst="rect">
            <a:avLst/>
          </a:prstGeom>
          <a:noFill/>
        </p:spPr>
        <p:txBody>
          <a:bodyPr wrap="square" rtlCol="0">
            <a:spAutoFit/>
          </a:bodyPr>
          <a:lstStyle/>
          <a:p>
            <a:r>
              <a:rPr lang="en-US" altLang="zh-TW" sz="1000" dirty="0"/>
              <a:t>[1] Đ. </a:t>
            </a:r>
            <a:r>
              <a:rPr lang="en-US" altLang="zh-TW" sz="1000" dirty="0" err="1"/>
              <a:t>Petrović</a:t>
            </a:r>
            <a:r>
              <a:rPr lang="en-US" altLang="zh-TW" sz="1000" dirty="0"/>
              <a:t>, R. </a:t>
            </a:r>
            <a:r>
              <a:rPr lang="en-US" altLang="zh-TW" sz="1000" dirty="0" err="1"/>
              <a:t>Mijailović</a:t>
            </a:r>
            <a:r>
              <a:rPr lang="en-US" altLang="zh-TW" sz="1000" dirty="0"/>
              <a:t>, and D. </a:t>
            </a:r>
            <a:r>
              <a:rPr lang="en-US" altLang="zh-TW" sz="1000" dirty="0" err="1"/>
              <a:t>Pešić</a:t>
            </a:r>
            <a:r>
              <a:rPr lang="en-US" altLang="zh-TW" sz="1000" dirty="0"/>
              <a:t>, “Traffic accidents with autonomous </a:t>
            </a:r>
            <a:r>
              <a:rPr lang="en-US" altLang="zh-TW" sz="1000" dirty="0" err="1"/>
              <a:t>vehi</a:t>
            </a:r>
            <a:r>
              <a:rPr lang="en-US" altLang="zh-TW" sz="1000" dirty="0"/>
              <a:t> </a:t>
            </a:r>
            <a:r>
              <a:rPr lang="en-US" altLang="zh-TW" sz="1000" dirty="0" err="1"/>
              <a:t>cles</a:t>
            </a:r>
            <a:r>
              <a:rPr lang="en-US" altLang="zh-TW" sz="1000" dirty="0"/>
              <a:t>: type of collisions, </a:t>
            </a:r>
            <a:r>
              <a:rPr lang="en-US" altLang="zh-TW" sz="1000" dirty="0" err="1"/>
              <a:t>manoeuvres</a:t>
            </a:r>
            <a:r>
              <a:rPr lang="en-US" altLang="zh-TW" sz="1000" dirty="0"/>
              <a:t> and errors of conventional vehicles</a:t>
            </a:r>
            <a:r>
              <a:rPr lang="zh-TW" altLang="en-US" sz="1000" dirty="0"/>
              <a:t>＇</a:t>
            </a:r>
            <a:r>
              <a:rPr lang="en-US" altLang="zh-TW" sz="1000" dirty="0"/>
              <a:t>drivers,” Transportation research </a:t>
            </a:r>
            <a:r>
              <a:rPr lang="en-US" altLang="zh-TW" sz="1000" dirty="0" err="1"/>
              <a:t>procedia</a:t>
            </a:r>
            <a:r>
              <a:rPr lang="en-US" altLang="zh-TW" sz="1000" dirty="0"/>
              <a:t>, vol. 45, pp. 161–168, 2020</a:t>
            </a:r>
            <a:endParaRPr lang="zh-TW" altLang="en-US" sz="1000" dirty="0"/>
          </a:p>
        </p:txBody>
      </p:sp>
    </p:spTree>
    <p:extLst>
      <p:ext uri="{BB962C8B-B14F-4D97-AF65-F5344CB8AC3E}">
        <p14:creationId xmlns:p14="http://schemas.microsoft.com/office/powerpoint/2010/main" val="373782833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內容版面配置區 6">
            <a:extLst>
              <a:ext uri="{FF2B5EF4-FFF2-40B4-BE49-F238E27FC236}">
                <a16:creationId xmlns:a16="http://schemas.microsoft.com/office/drawing/2014/main" id="{D04971CC-ACEE-4BC1-9097-DCA96A8E4E95}"/>
              </a:ext>
            </a:extLst>
          </p:cNvPr>
          <p:cNvGraphicFramePr>
            <a:graphicFrameLocks noGrp="1"/>
          </p:cNvGraphicFramePr>
          <p:nvPr>
            <p:ph idx="1"/>
            <p:extLst>
              <p:ext uri="{D42A27DB-BD31-4B8C-83A1-F6EECF244321}">
                <p14:modId xmlns:p14="http://schemas.microsoft.com/office/powerpoint/2010/main" val="3780387172"/>
              </p:ext>
            </p:extLst>
          </p:nvPr>
        </p:nvGraphicFramePr>
        <p:xfrm>
          <a:off x="628652" y="2015369"/>
          <a:ext cx="8286745" cy="3403800"/>
        </p:xfrm>
        <a:graphic>
          <a:graphicData uri="http://schemas.openxmlformats.org/drawingml/2006/table">
            <a:tbl>
              <a:tblPr/>
              <a:tblGrid>
                <a:gridCol w="769421">
                  <a:extLst>
                    <a:ext uri="{9D8B030D-6E8A-4147-A177-3AD203B41FA5}">
                      <a16:colId xmlns:a16="http://schemas.microsoft.com/office/drawing/2014/main" val="4205535700"/>
                    </a:ext>
                  </a:extLst>
                </a:gridCol>
                <a:gridCol w="477571">
                  <a:extLst>
                    <a:ext uri="{9D8B030D-6E8A-4147-A177-3AD203B41FA5}">
                      <a16:colId xmlns:a16="http://schemas.microsoft.com/office/drawing/2014/main" val="3691367761"/>
                    </a:ext>
                  </a:extLst>
                </a:gridCol>
                <a:gridCol w="477571">
                  <a:extLst>
                    <a:ext uri="{9D8B030D-6E8A-4147-A177-3AD203B41FA5}">
                      <a16:colId xmlns:a16="http://schemas.microsoft.com/office/drawing/2014/main" val="2236615528"/>
                    </a:ext>
                  </a:extLst>
                </a:gridCol>
                <a:gridCol w="477571">
                  <a:extLst>
                    <a:ext uri="{9D8B030D-6E8A-4147-A177-3AD203B41FA5}">
                      <a16:colId xmlns:a16="http://schemas.microsoft.com/office/drawing/2014/main" val="1479228329"/>
                    </a:ext>
                  </a:extLst>
                </a:gridCol>
                <a:gridCol w="619075">
                  <a:extLst>
                    <a:ext uri="{9D8B030D-6E8A-4147-A177-3AD203B41FA5}">
                      <a16:colId xmlns:a16="http://schemas.microsoft.com/office/drawing/2014/main" val="1958498212"/>
                    </a:ext>
                  </a:extLst>
                </a:gridCol>
                <a:gridCol w="477571">
                  <a:extLst>
                    <a:ext uri="{9D8B030D-6E8A-4147-A177-3AD203B41FA5}">
                      <a16:colId xmlns:a16="http://schemas.microsoft.com/office/drawing/2014/main" val="3779181844"/>
                    </a:ext>
                  </a:extLst>
                </a:gridCol>
                <a:gridCol w="689826">
                  <a:extLst>
                    <a:ext uri="{9D8B030D-6E8A-4147-A177-3AD203B41FA5}">
                      <a16:colId xmlns:a16="http://schemas.microsoft.com/office/drawing/2014/main" val="3931182055"/>
                    </a:ext>
                  </a:extLst>
                </a:gridCol>
                <a:gridCol w="477571">
                  <a:extLst>
                    <a:ext uri="{9D8B030D-6E8A-4147-A177-3AD203B41FA5}">
                      <a16:colId xmlns:a16="http://schemas.microsoft.com/office/drawing/2014/main" val="3491297413"/>
                    </a:ext>
                  </a:extLst>
                </a:gridCol>
                <a:gridCol w="477571">
                  <a:extLst>
                    <a:ext uri="{9D8B030D-6E8A-4147-A177-3AD203B41FA5}">
                      <a16:colId xmlns:a16="http://schemas.microsoft.com/office/drawing/2014/main" val="3698195127"/>
                    </a:ext>
                  </a:extLst>
                </a:gridCol>
                <a:gridCol w="477571">
                  <a:extLst>
                    <a:ext uri="{9D8B030D-6E8A-4147-A177-3AD203B41FA5}">
                      <a16:colId xmlns:a16="http://schemas.microsoft.com/office/drawing/2014/main" val="3095533543"/>
                    </a:ext>
                  </a:extLst>
                </a:gridCol>
                <a:gridCol w="477571">
                  <a:extLst>
                    <a:ext uri="{9D8B030D-6E8A-4147-A177-3AD203B41FA5}">
                      <a16:colId xmlns:a16="http://schemas.microsoft.com/office/drawing/2014/main" val="2648052933"/>
                    </a:ext>
                  </a:extLst>
                </a:gridCol>
                <a:gridCol w="477571">
                  <a:extLst>
                    <a:ext uri="{9D8B030D-6E8A-4147-A177-3AD203B41FA5}">
                      <a16:colId xmlns:a16="http://schemas.microsoft.com/office/drawing/2014/main" val="1926168134"/>
                    </a:ext>
                  </a:extLst>
                </a:gridCol>
                <a:gridCol w="477571">
                  <a:extLst>
                    <a:ext uri="{9D8B030D-6E8A-4147-A177-3AD203B41FA5}">
                      <a16:colId xmlns:a16="http://schemas.microsoft.com/office/drawing/2014/main" val="1025339816"/>
                    </a:ext>
                  </a:extLst>
                </a:gridCol>
                <a:gridCol w="477571">
                  <a:extLst>
                    <a:ext uri="{9D8B030D-6E8A-4147-A177-3AD203B41FA5}">
                      <a16:colId xmlns:a16="http://schemas.microsoft.com/office/drawing/2014/main" val="3562814324"/>
                    </a:ext>
                  </a:extLst>
                </a:gridCol>
                <a:gridCol w="477571">
                  <a:extLst>
                    <a:ext uri="{9D8B030D-6E8A-4147-A177-3AD203B41FA5}">
                      <a16:colId xmlns:a16="http://schemas.microsoft.com/office/drawing/2014/main" val="828414530"/>
                    </a:ext>
                  </a:extLst>
                </a:gridCol>
                <a:gridCol w="477571">
                  <a:extLst>
                    <a:ext uri="{9D8B030D-6E8A-4147-A177-3AD203B41FA5}">
                      <a16:colId xmlns:a16="http://schemas.microsoft.com/office/drawing/2014/main" val="3583994279"/>
                    </a:ext>
                  </a:extLst>
                </a:gridCol>
              </a:tblGrid>
              <a:tr h="336124">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前車車速</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40</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初始車距</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10</a:t>
                      </a: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前車與內側前車距離</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5</a:t>
                      </a:r>
                    </a:p>
                  </a:txBody>
                  <a:tcPr marL="5050" marR="5050" marT="5050" marB="30301" anchor="b">
                    <a:lnL>
                      <a:noFill/>
                    </a:lnL>
                    <a:lnR>
                      <a:noFill/>
                    </a:lnR>
                    <a:lnT>
                      <a:noFill/>
                    </a:lnT>
                    <a:lnB>
                      <a:noFill/>
                    </a:lnB>
                  </a:tcPr>
                </a:tc>
                <a:tc>
                  <a:txBody>
                    <a:bodyPr/>
                    <a:lstStyle/>
                    <a:p>
                      <a:pPr algn="l" fontAlgn="b"/>
                      <a:endParaRPr lang="zh-TW" altLang="en-US" sz="800" b="0" i="0" u="none" strike="noStrike" dirty="0">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15.27777778</a:t>
                      </a: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extLst>
                  <a:ext uri="{0D108BD9-81ED-4DB2-BD59-A6C34878D82A}">
                    <a16:rowId xmlns:a16="http://schemas.microsoft.com/office/drawing/2014/main" val="4012447308"/>
                  </a:ext>
                </a:extLst>
              </a:tr>
              <a:tr h="189342">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後車車速</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50</a:t>
                      </a: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extLst>
                  <a:ext uri="{0D108BD9-81ED-4DB2-BD59-A6C34878D82A}">
                    <a16:rowId xmlns:a16="http://schemas.microsoft.com/office/drawing/2014/main" val="3338733991"/>
                  </a:ext>
                </a:extLst>
              </a:tr>
              <a:tr h="336124">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可接受風險</a:t>
                      </a:r>
                      <a:r>
                        <a:rPr lang="en-US" altLang="zh-TW" sz="800" b="0" i="0" u="none" strike="noStrike">
                          <a:solidFill>
                            <a:srgbClr val="000000"/>
                          </a:solidFill>
                          <a:effectLst/>
                          <a:latin typeface="新細明體" panose="02020500000000000000" pitchFamily="18" charset="-120"/>
                          <a:ea typeface="新細明體" panose="02020500000000000000" pitchFamily="18" charset="-120"/>
                        </a:rPr>
                        <a:t>0.1</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內側車速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內側車距</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與內側車最短車距</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超車時車距</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碰撞情況</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碰撞速差</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碰撞超車車速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內側車速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超車結果</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超車均速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後車均速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後車均速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後車均速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結束時間</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超車時間</a:t>
                      </a:r>
                    </a:p>
                  </a:txBody>
                  <a:tcPr marL="5050" marR="5050" marT="5050" marB="30301" anchor="b">
                    <a:lnL>
                      <a:noFill/>
                    </a:lnL>
                    <a:lnR>
                      <a:noFill/>
                    </a:lnR>
                    <a:lnT>
                      <a:noFill/>
                    </a:lnT>
                    <a:lnB>
                      <a:noFill/>
                    </a:lnB>
                  </a:tcPr>
                </a:tc>
                <a:extLst>
                  <a:ext uri="{0D108BD9-81ED-4DB2-BD59-A6C34878D82A}">
                    <a16:rowId xmlns:a16="http://schemas.microsoft.com/office/drawing/2014/main" val="3304958944"/>
                  </a:ext>
                </a:extLst>
              </a:tr>
              <a:tr h="336124">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55</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10</a:t>
                      </a: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撞</a:t>
                      </a:r>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a:t>
                      </a:r>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車</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4.828520422</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10.44925738</a:t>
                      </a:r>
                    </a:p>
                  </a:txBody>
                  <a:tcPr marL="5050" marR="5050" marT="5050" marB="30301" anchor="b">
                    <a:lnL>
                      <a:noFill/>
                    </a:lnL>
                    <a:lnR>
                      <a:noFill/>
                    </a:lnR>
                    <a:lnT>
                      <a:noFill/>
                    </a:lnT>
                    <a:lnB>
                      <a:noFill/>
                    </a:lnB>
                  </a:tcPr>
                </a:tc>
                <a:tc>
                  <a:txBody>
                    <a:bodyPr/>
                    <a:lstStyle/>
                    <a:p>
                      <a:pPr algn="r" fontAlgn="b"/>
                      <a:r>
                        <a:rPr lang="en-US" altLang="zh-TW" sz="700" b="0" i="0" u="none" strike="noStrike">
                          <a:solidFill>
                            <a:srgbClr val="242424"/>
                          </a:solidFill>
                          <a:effectLst/>
                          <a:latin typeface="Aptos Narrow"/>
                          <a:ea typeface="新細明體" panose="02020500000000000000" pitchFamily="18" charset="-120"/>
                        </a:rPr>
                        <a:t>15.2777778</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失敗</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13.55571028</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15.27777778</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15.25777777</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15.27777778</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4</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3.1</a:t>
                      </a:r>
                    </a:p>
                  </a:txBody>
                  <a:tcPr marL="5050" marR="5050" marT="5050" marB="30301" anchor="b">
                    <a:lnL>
                      <a:noFill/>
                    </a:lnL>
                    <a:lnR>
                      <a:noFill/>
                    </a:lnR>
                    <a:lnT>
                      <a:noFill/>
                    </a:lnT>
                    <a:lnB>
                      <a:noFill/>
                    </a:lnB>
                  </a:tcPr>
                </a:tc>
                <a:extLst>
                  <a:ext uri="{0D108BD9-81ED-4DB2-BD59-A6C34878D82A}">
                    <a16:rowId xmlns:a16="http://schemas.microsoft.com/office/drawing/2014/main" val="3831000327"/>
                  </a:ext>
                </a:extLst>
              </a:tr>
              <a:tr h="336124">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a:t>
                      </a: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被</a:t>
                      </a:r>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a:t>
                      </a:r>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車追撞</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0.473478735</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13.20884539</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13.68232413</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失敗</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13.66294652</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15.27777778</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15.20882494</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15.27777778</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4</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3.1</a:t>
                      </a:r>
                    </a:p>
                  </a:txBody>
                  <a:tcPr marL="5050" marR="5050" marT="5050" marB="30301" anchor="b">
                    <a:lnL>
                      <a:noFill/>
                    </a:lnL>
                    <a:lnR>
                      <a:noFill/>
                    </a:lnR>
                    <a:lnT>
                      <a:noFill/>
                    </a:lnT>
                    <a:lnB>
                      <a:noFill/>
                    </a:lnB>
                  </a:tcPr>
                </a:tc>
                <a:extLst>
                  <a:ext uri="{0D108BD9-81ED-4DB2-BD59-A6C34878D82A}">
                    <a16:rowId xmlns:a16="http://schemas.microsoft.com/office/drawing/2014/main" val="1306772603"/>
                  </a:ext>
                </a:extLst>
              </a:tr>
              <a:tr h="336124">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指數</a:t>
                      </a:r>
                    </a:p>
                  </a:txBody>
                  <a:tcPr marL="5050" marR="5050" marT="5050" marB="30301" anchor="b">
                    <a:lnL>
                      <a:noFill/>
                    </a:lnL>
                    <a:lnR>
                      <a:noFill/>
                    </a:lnR>
                    <a:lnT>
                      <a:noFill/>
                    </a:lnT>
                    <a:lnB>
                      <a:noFill/>
                    </a:lnB>
                    <a:solidFill>
                      <a:srgbClr val="FFFF00"/>
                    </a:solidFill>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20</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0.876837186</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成功</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13.7887865</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15.27777778</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14.8180637</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15.27777778</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9.1</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3.1</a:t>
                      </a:r>
                    </a:p>
                  </a:txBody>
                  <a:tcPr marL="5050" marR="5050" marT="5050" marB="30301" anchor="b">
                    <a:lnL>
                      <a:noFill/>
                    </a:lnL>
                    <a:lnR>
                      <a:noFill/>
                    </a:lnR>
                    <a:lnT>
                      <a:noFill/>
                    </a:lnT>
                    <a:lnB>
                      <a:noFill/>
                    </a:lnB>
                  </a:tcPr>
                </a:tc>
                <a:extLst>
                  <a:ext uri="{0D108BD9-81ED-4DB2-BD59-A6C34878D82A}">
                    <a16:rowId xmlns:a16="http://schemas.microsoft.com/office/drawing/2014/main" val="4203090689"/>
                  </a:ext>
                </a:extLst>
              </a:tr>
              <a:tr h="189342">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extLst>
                  <a:ext uri="{0D108BD9-81ED-4DB2-BD59-A6C34878D82A}">
                    <a16:rowId xmlns:a16="http://schemas.microsoft.com/office/drawing/2014/main" val="402649281"/>
                  </a:ext>
                </a:extLst>
              </a:tr>
              <a:tr h="336124">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內側車速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內側車距</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與內側車最短車距</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超車時車距</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碰撞情況</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碰撞速差</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碰撞超車車速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內側車速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超車結果</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超車均速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後車均速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後車均速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後車均速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結束時間</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超車時間</a:t>
                      </a:r>
                    </a:p>
                  </a:txBody>
                  <a:tcPr marL="5050" marR="5050" marT="5050" marB="30301" anchor="b">
                    <a:lnL>
                      <a:noFill/>
                    </a:lnL>
                    <a:lnR>
                      <a:noFill/>
                    </a:lnR>
                    <a:lnT>
                      <a:noFill/>
                    </a:lnT>
                    <a:lnB>
                      <a:noFill/>
                    </a:lnB>
                  </a:tcPr>
                </a:tc>
                <a:extLst>
                  <a:ext uri="{0D108BD9-81ED-4DB2-BD59-A6C34878D82A}">
                    <a16:rowId xmlns:a16="http://schemas.microsoft.com/office/drawing/2014/main" val="3698449929"/>
                  </a:ext>
                </a:extLst>
              </a:tr>
              <a:tr h="336124">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60</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10</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0.338552256</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0.735555575</a:t>
                      </a: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成功</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13.74487001</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16.66666665</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16.66666665</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15.22769475</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9.3</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3.4</a:t>
                      </a:r>
                    </a:p>
                  </a:txBody>
                  <a:tcPr marL="5050" marR="5050" marT="5050" marB="30301" anchor="b">
                    <a:lnL>
                      <a:noFill/>
                    </a:lnL>
                    <a:lnR>
                      <a:noFill/>
                    </a:lnR>
                    <a:lnT>
                      <a:noFill/>
                    </a:lnT>
                    <a:lnB>
                      <a:noFill/>
                    </a:lnB>
                  </a:tcPr>
                </a:tc>
                <a:extLst>
                  <a:ext uri="{0D108BD9-81ED-4DB2-BD59-A6C34878D82A}">
                    <a16:rowId xmlns:a16="http://schemas.microsoft.com/office/drawing/2014/main" val="1477972547"/>
                  </a:ext>
                </a:extLst>
              </a:tr>
              <a:tr h="336124">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可接受風險</a:t>
                      </a:r>
                      <a:r>
                        <a:rPr lang="en-US" altLang="zh-TW" sz="800" b="0" i="0" u="none" strike="noStrike">
                          <a:solidFill>
                            <a:srgbClr val="000000"/>
                          </a:solidFill>
                          <a:effectLst/>
                          <a:latin typeface="新細明體" panose="02020500000000000000" pitchFamily="18" charset="-120"/>
                          <a:ea typeface="新細明體" panose="02020500000000000000" pitchFamily="18" charset="-120"/>
                        </a:rPr>
                        <a:t>0.1</a:t>
                      </a: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a:t>
                      </a: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撞</a:t>
                      </a:r>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a:t>
                      </a:r>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車</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5.817474285</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10.84929741</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16.6667717</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失敗</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13.62511164</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16.66666665</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16.66666666</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16.66666667</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3.9</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3.1</a:t>
                      </a:r>
                    </a:p>
                  </a:txBody>
                  <a:tcPr marL="5050" marR="5050" marT="5050" marB="30301" anchor="b">
                    <a:lnL>
                      <a:noFill/>
                    </a:lnL>
                    <a:lnR>
                      <a:noFill/>
                    </a:lnR>
                    <a:lnT>
                      <a:noFill/>
                    </a:lnT>
                    <a:lnB>
                      <a:noFill/>
                    </a:lnB>
                  </a:tcPr>
                </a:tc>
                <a:extLst>
                  <a:ext uri="{0D108BD9-81ED-4DB2-BD59-A6C34878D82A}">
                    <a16:rowId xmlns:a16="http://schemas.microsoft.com/office/drawing/2014/main" val="22885609"/>
                  </a:ext>
                </a:extLst>
              </a:tr>
              <a:tr h="336124">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20</a:t>
                      </a: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被</a:t>
                      </a:r>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a:t>
                      </a:r>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車追撞</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3.381997375</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12.40884539</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15.79084277</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失敗</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13.71842553</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16.66666665</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16.64735913</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16.66666667</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3.8</a:t>
                      </a:r>
                    </a:p>
                  </a:txBody>
                  <a:tcPr marL="5050" marR="5050" marT="5050" marB="30301" anchor="b">
                    <a:lnL>
                      <a:noFill/>
                    </a:lnL>
                    <a:lnR>
                      <a:noFill/>
                    </a:lnR>
                    <a:lnT>
                      <a:noFill/>
                    </a:lnT>
                    <a:lnB>
                      <a:noFill/>
                    </a:lnB>
                  </a:tcPr>
                </a:tc>
                <a:tc>
                  <a:txBody>
                    <a:bodyPr/>
                    <a:lstStyle/>
                    <a:p>
                      <a:pPr algn="r" fontAlgn="b"/>
                      <a:r>
                        <a:rPr lang="en-US" altLang="zh-TW" sz="800" b="0" i="0" u="none" strike="noStrike" dirty="0">
                          <a:solidFill>
                            <a:srgbClr val="000000"/>
                          </a:solidFill>
                          <a:effectLst/>
                          <a:latin typeface="新細明體" panose="02020500000000000000" pitchFamily="18" charset="-120"/>
                          <a:ea typeface="新細明體" panose="02020500000000000000" pitchFamily="18" charset="-120"/>
                        </a:rPr>
                        <a:t>3.1</a:t>
                      </a:r>
                    </a:p>
                  </a:txBody>
                  <a:tcPr marL="5050" marR="5050" marT="5050" marB="30301" anchor="b">
                    <a:lnL>
                      <a:noFill/>
                    </a:lnL>
                    <a:lnR>
                      <a:noFill/>
                    </a:lnR>
                    <a:lnT>
                      <a:noFill/>
                    </a:lnT>
                    <a:lnB>
                      <a:noFill/>
                    </a:lnB>
                  </a:tcPr>
                </a:tc>
                <a:extLst>
                  <a:ext uri="{0D108BD9-81ED-4DB2-BD59-A6C34878D82A}">
                    <a16:rowId xmlns:a16="http://schemas.microsoft.com/office/drawing/2014/main" val="1955856483"/>
                  </a:ext>
                </a:extLst>
              </a:tr>
            </a:tbl>
          </a:graphicData>
        </a:graphic>
      </p:graphicFrame>
      <p:sp>
        <p:nvSpPr>
          <p:cNvPr id="3" name="投影片編號版面配置區 2">
            <a:extLst>
              <a:ext uri="{FF2B5EF4-FFF2-40B4-BE49-F238E27FC236}">
                <a16:creationId xmlns:a16="http://schemas.microsoft.com/office/drawing/2014/main" id="{5BBEA04E-A2D1-4750-869E-371AAA2CD7A1}"/>
              </a:ext>
            </a:extLst>
          </p:cNvPr>
          <p:cNvSpPr>
            <a:spLocks noGrp="1"/>
          </p:cNvSpPr>
          <p:nvPr>
            <p:ph type="sldNum" sz="quarter" idx="12"/>
          </p:nvPr>
        </p:nvSpPr>
        <p:spPr/>
        <p:txBody>
          <a:bodyPr/>
          <a:lstStyle/>
          <a:p>
            <a:fld id="{6D77D3CB-5987-4045-A9DE-313BCFC794EF}" type="slidenum">
              <a:rPr lang="zh-TW" altLang="en-US" smtClean="0"/>
              <a:pPr/>
              <a:t>30</a:t>
            </a:fld>
            <a:endParaRPr lang="zh-TW" altLang="en-US"/>
          </a:p>
        </p:txBody>
      </p:sp>
      <p:sp>
        <p:nvSpPr>
          <p:cNvPr id="4" name="標題 3">
            <a:extLst>
              <a:ext uri="{FF2B5EF4-FFF2-40B4-BE49-F238E27FC236}">
                <a16:creationId xmlns:a16="http://schemas.microsoft.com/office/drawing/2014/main" id="{7E3698F2-0543-4E68-9846-07F962FBAF97}"/>
              </a:ext>
            </a:extLst>
          </p:cNvPr>
          <p:cNvSpPr>
            <a:spLocks noGrp="1"/>
          </p:cNvSpPr>
          <p:nvPr>
            <p:ph type="title"/>
          </p:nvPr>
        </p:nvSpPr>
        <p:spPr/>
        <p:txBody>
          <a:bodyPr/>
          <a:lstStyle/>
          <a:p>
            <a:r>
              <a:rPr lang="zh-TW" altLang="en-US" dirty="0"/>
              <a:t>超車可接受風險</a:t>
            </a:r>
            <a:r>
              <a:rPr lang="en-US" altLang="zh-TW" dirty="0"/>
              <a:t>0.1</a:t>
            </a:r>
            <a:endParaRPr lang="zh-TW" altLang="en-US" dirty="0"/>
          </a:p>
        </p:txBody>
      </p:sp>
    </p:spTree>
    <p:extLst>
      <p:ext uri="{BB962C8B-B14F-4D97-AF65-F5344CB8AC3E}">
        <p14:creationId xmlns:p14="http://schemas.microsoft.com/office/powerpoint/2010/main" val="250345795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內容版面配置區 4">
            <a:extLst>
              <a:ext uri="{FF2B5EF4-FFF2-40B4-BE49-F238E27FC236}">
                <a16:creationId xmlns:a16="http://schemas.microsoft.com/office/drawing/2014/main" id="{51635F01-C799-4DCC-9644-8BBFC2F6B5CE}"/>
              </a:ext>
            </a:extLst>
          </p:cNvPr>
          <p:cNvGraphicFramePr>
            <a:graphicFrameLocks noGrp="1"/>
          </p:cNvGraphicFramePr>
          <p:nvPr>
            <p:ph idx="1"/>
            <p:extLst>
              <p:ext uri="{D42A27DB-BD31-4B8C-83A1-F6EECF244321}">
                <p14:modId xmlns:p14="http://schemas.microsoft.com/office/powerpoint/2010/main" val="1230279351"/>
              </p:ext>
            </p:extLst>
          </p:nvPr>
        </p:nvGraphicFramePr>
        <p:xfrm>
          <a:off x="480733" y="2015369"/>
          <a:ext cx="8300192" cy="3054168"/>
        </p:xfrm>
        <a:graphic>
          <a:graphicData uri="http://schemas.openxmlformats.org/drawingml/2006/table">
            <a:tbl>
              <a:tblPr/>
              <a:tblGrid>
                <a:gridCol w="770669">
                  <a:extLst>
                    <a:ext uri="{9D8B030D-6E8A-4147-A177-3AD203B41FA5}">
                      <a16:colId xmlns:a16="http://schemas.microsoft.com/office/drawing/2014/main" val="809149485"/>
                    </a:ext>
                  </a:extLst>
                </a:gridCol>
                <a:gridCol w="478346">
                  <a:extLst>
                    <a:ext uri="{9D8B030D-6E8A-4147-A177-3AD203B41FA5}">
                      <a16:colId xmlns:a16="http://schemas.microsoft.com/office/drawing/2014/main" val="4159714915"/>
                    </a:ext>
                  </a:extLst>
                </a:gridCol>
                <a:gridCol w="478346">
                  <a:extLst>
                    <a:ext uri="{9D8B030D-6E8A-4147-A177-3AD203B41FA5}">
                      <a16:colId xmlns:a16="http://schemas.microsoft.com/office/drawing/2014/main" val="1316517089"/>
                    </a:ext>
                  </a:extLst>
                </a:gridCol>
                <a:gridCol w="478346">
                  <a:extLst>
                    <a:ext uri="{9D8B030D-6E8A-4147-A177-3AD203B41FA5}">
                      <a16:colId xmlns:a16="http://schemas.microsoft.com/office/drawing/2014/main" val="2874738358"/>
                    </a:ext>
                  </a:extLst>
                </a:gridCol>
                <a:gridCol w="620079">
                  <a:extLst>
                    <a:ext uri="{9D8B030D-6E8A-4147-A177-3AD203B41FA5}">
                      <a16:colId xmlns:a16="http://schemas.microsoft.com/office/drawing/2014/main" val="369817739"/>
                    </a:ext>
                  </a:extLst>
                </a:gridCol>
                <a:gridCol w="478346">
                  <a:extLst>
                    <a:ext uri="{9D8B030D-6E8A-4147-A177-3AD203B41FA5}">
                      <a16:colId xmlns:a16="http://schemas.microsoft.com/office/drawing/2014/main" val="3359493866"/>
                    </a:ext>
                  </a:extLst>
                </a:gridCol>
                <a:gridCol w="690946">
                  <a:extLst>
                    <a:ext uri="{9D8B030D-6E8A-4147-A177-3AD203B41FA5}">
                      <a16:colId xmlns:a16="http://schemas.microsoft.com/office/drawing/2014/main" val="3901943203"/>
                    </a:ext>
                  </a:extLst>
                </a:gridCol>
                <a:gridCol w="478346">
                  <a:extLst>
                    <a:ext uri="{9D8B030D-6E8A-4147-A177-3AD203B41FA5}">
                      <a16:colId xmlns:a16="http://schemas.microsoft.com/office/drawing/2014/main" val="282694153"/>
                    </a:ext>
                  </a:extLst>
                </a:gridCol>
                <a:gridCol w="478346">
                  <a:extLst>
                    <a:ext uri="{9D8B030D-6E8A-4147-A177-3AD203B41FA5}">
                      <a16:colId xmlns:a16="http://schemas.microsoft.com/office/drawing/2014/main" val="51058471"/>
                    </a:ext>
                  </a:extLst>
                </a:gridCol>
                <a:gridCol w="478346">
                  <a:extLst>
                    <a:ext uri="{9D8B030D-6E8A-4147-A177-3AD203B41FA5}">
                      <a16:colId xmlns:a16="http://schemas.microsoft.com/office/drawing/2014/main" val="359234416"/>
                    </a:ext>
                  </a:extLst>
                </a:gridCol>
                <a:gridCol w="478346">
                  <a:extLst>
                    <a:ext uri="{9D8B030D-6E8A-4147-A177-3AD203B41FA5}">
                      <a16:colId xmlns:a16="http://schemas.microsoft.com/office/drawing/2014/main" val="1131882903"/>
                    </a:ext>
                  </a:extLst>
                </a:gridCol>
                <a:gridCol w="478346">
                  <a:extLst>
                    <a:ext uri="{9D8B030D-6E8A-4147-A177-3AD203B41FA5}">
                      <a16:colId xmlns:a16="http://schemas.microsoft.com/office/drawing/2014/main" val="2749542093"/>
                    </a:ext>
                  </a:extLst>
                </a:gridCol>
                <a:gridCol w="478346">
                  <a:extLst>
                    <a:ext uri="{9D8B030D-6E8A-4147-A177-3AD203B41FA5}">
                      <a16:colId xmlns:a16="http://schemas.microsoft.com/office/drawing/2014/main" val="1872203549"/>
                    </a:ext>
                  </a:extLst>
                </a:gridCol>
                <a:gridCol w="478346">
                  <a:extLst>
                    <a:ext uri="{9D8B030D-6E8A-4147-A177-3AD203B41FA5}">
                      <a16:colId xmlns:a16="http://schemas.microsoft.com/office/drawing/2014/main" val="1689650290"/>
                    </a:ext>
                  </a:extLst>
                </a:gridCol>
                <a:gridCol w="478346">
                  <a:extLst>
                    <a:ext uri="{9D8B030D-6E8A-4147-A177-3AD203B41FA5}">
                      <a16:colId xmlns:a16="http://schemas.microsoft.com/office/drawing/2014/main" val="2763827039"/>
                    </a:ext>
                  </a:extLst>
                </a:gridCol>
                <a:gridCol w="478346">
                  <a:extLst>
                    <a:ext uri="{9D8B030D-6E8A-4147-A177-3AD203B41FA5}">
                      <a16:colId xmlns:a16="http://schemas.microsoft.com/office/drawing/2014/main" val="2662631982"/>
                    </a:ext>
                  </a:extLst>
                </a:gridCol>
              </a:tblGrid>
              <a:tr h="301598">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前車車速</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40</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初始車距</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10</a:t>
                      </a: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前車與內側前車距離</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5</a:t>
                      </a: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15.27777778</a:t>
                      </a: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extLst>
                  <a:ext uri="{0D108BD9-81ED-4DB2-BD59-A6C34878D82A}">
                    <a16:rowId xmlns:a16="http://schemas.microsoft.com/office/drawing/2014/main" val="3557434256"/>
                  </a:ext>
                </a:extLst>
              </a:tr>
              <a:tr h="169893">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後車車速</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50</a:t>
                      </a: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extLst>
                  <a:ext uri="{0D108BD9-81ED-4DB2-BD59-A6C34878D82A}">
                    <a16:rowId xmlns:a16="http://schemas.microsoft.com/office/drawing/2014/main" val="3537494024"/>
                  </a:ext>
                </a:extLst>
              </a:tr>
              <a:tr h="301598">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可接受風險</a:t>
                      </a:r>
                      <a:r>
                        <a:rPr lang="en-US" altLang="zh-TW" sz="800" b="0" i="0" u="none" strike="noStrike">
                          <a:solidFill>
                            <a:srgbClr val="000000"/>
                          </a:solidFill>
                          <a:effectLst/>
                          <a:latin typeface="新細明體" panose="02020500000000000000" pitchFamily="18" charset="-120"/>
                          <a:ea typeface="新細明體" panose="02020500000000000000" pitchFamily="18" charset="-120"/>
                        </a:rPr>
                        <a:t>0.02</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內側車速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內側車距</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與內側車最短車距</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超車時車距</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碰撞情況</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碰撞速差</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碰撞超車車速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內側車速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超車結果</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超車均速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後車均速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後車均速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後車均速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結束時間</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超車時間</a:t>
                      </a:r>
                    </a:p>
                  </a:txBody>
                  <a:tcPr marL="5050" marR="5050" marT="5050" marB="30301" anchor="b">
                    <a:lnL>
                      <a:noFill/>
                    </a:lnL>
                    <a:lnR>
                      <a:noFill/>
                    </a:lnR>
                    <a:lnT>
                      <a:noFill/>
                    </a:lnT>
                    <a:lnB>
                      <a:noFill/>
                    </a:lnB>
                  </a:tcPr>
                </a:tc>
                <a:extLst>
                  <a:ext uri="{0D108BD9-81ED-4DB2-BD59-A6C34878D82A}">
                    <a16:rowId xmlns:a16="http://schemas.microsoft.com/office/drawing/2014/main" val="1453362547"/>
                  </a:ext>
                </a:extLst>
              </a:tr>
              <a:tr h="301598">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55</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10</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0.112468003</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3.333333333</a:t>
                      </a: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成功</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13.25675977</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15.26543182</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15.24942567</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14.3114318</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11.5</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4.8</a:t>
                      </a:r>
                    </a:p>
                  </a:txBody>
                  <a:tcPr marL="5050" marR="5050" marT="5050" marB="30301" anchor="b">
                    <a:lnL>
                      <a:noFill/>
                    </a:lnL>
                    <a:lnR>
                      <a:noFill/>
                    </a:lnR>
                    <a:lnT>
                      <a:noFill/>
                    </a:lnT>
                    <a:lnB>
                      <a:noFill/>
                    </a:lnB>
                  </a:tcPr>
                </a:tc>
                <a:extLst>
                  <a:ext uri="{0D108BD9-81ED-4DB2-BD59-A6C34878D82A}">
                    <a16:rowId xmlns:a16="http://schemas.microsoft.com/office/drawing/2014/main" val="1863772529"/>
                  </a:ext>
                </a:extLst>
              </a:tr>
              <a:tr h="301598">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0.781396277</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3.333333333</a:t>
                      </a: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成功</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13.74589545</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15.26251045</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14.04567571</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15.27658493</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9.3</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2.4</a:t>
                      </a:r>
                    </a:p>
                  </a:txBody>
                  <a:tcPr marL="5050" marR="5050" marT="5050" marB="30301" anchor="b">
                    <a:lnL>
                      <a:noFill/>
                    </a:lnL>
                    <a:lnR>
                      <a:noFill/>
                    </a:lnR>
                    <a:lnT>
                      <a:noFill/>
                    </a:lnT>
                    <a:lnB>
                      <a:noFill/>
                    </a:lnB>
                  </a:tcPr>
                </a:tc>
                <a:extLst>
                  <a:ext uri="{0D108BD9-81ED-4DB2-BD59-A6C34878D82A}">
                    <a16:rowId xmlns:a16="http://schemas.microsoft.com/office/drawing/2014/main" val="1466103282"/>
                  </a:ext>
                </a:extLst>
              </a:tr>
              <a:tr h="301598">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指數</a:t>
                      </a:r>
                    </a:p>
                  </a:txBody>
                  <a:tcPr marL="5050" marR="5050" marT="5050" marB="30301" anchor="b">
                    <a:lnL>
                      <a:noFill/>
                    </a:lnL>
                    <a:lnR>
                      <a:noFill/>
                    </a:lnR>
                    <a:lnT>
                      <a:noFill/>
                    </a:lnT>
                    <a:lnB>
                      <a:noFill/>
                    </a:lnB>
                    <a:solidFill>
                      <a:srgbClr val="FFFF00"/>
                    </a:solidFill>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20</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2.833083578</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3.333333333</a:t>
                      </a: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成功</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13.74589545</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15.26251045</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13.97084704</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15.27777778</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9.3</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2.4</a:t>
                      </a:r>
                    </a:p>
                  </a:txBody>
                  <a:tcPr marL="5050" marR="5050" marT="5050" marB="30301" anchor="b">
                    <a:lnL>
                      <a:noFill/>
                    </a:lnL>
                    <a:lnR>
                      <a:noFill/>
                    </a:lnR>
                    <a:lnT>
                      <a:noFill/>
                    </a:lnT>
                    <a:lnB>
                      <a:noFill/>
                    </a:lnB>
                  </a:tcPr>
                </a:tc>
                <a:extLst>
                  <a:ext uri="{0D108BD9-81ED-4DB2-BD59-A6C34878D82A}">
                    <a16:rowId xmlns:a16="http://schemas.microsoft.com/office/drawing/2014/main" val="1944719510"/>
                  </a:ext>
                </a:extLst>
              </a:tr>
              <a:tr h="169893">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extLst>
                  <a:ext uri="{0D108BD9-81ED-4DB2-BD59-A6C34878D82A}">
                    <a16:rowId xmlns:a16="http://schemas.microsoft.com/office/drawing/2014/main" val="2181235746"/>
                  </a:ext>
                </a:extLst>
              </a:tr>
              <a:tr h="301598">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內側車速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內側車距</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與內側車最短車距</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超車時車距</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碰撞情況</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碰撞速差</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碰撞超車車速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內側車速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超車結果</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超車均速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超車時間</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後車均速</a:t>
                      </a: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extLst>
                  <a:ext uri="{0D108BD9-81ED-4DB2-BD59-A6C34878D82A}">
                    <a16:rowId xmlns:a16="http://schemas.microsoft.com/office/drawing/2014/main" val="455847267"/>
                  </a:ext>
                </a:extLst>
              </a:tr>
              <a:tr h="301598">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60</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10</a:t>
                      </a: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2.987381919</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被</a:t>
                      </a:r>
                      <a:r>
                        <a:rPr lang="en-US" altLang="zh-TW" sz="800" b="0" i="0" u="none" strike="noStrike">
                          <a:solidFill>
                            <a:srgbClr val="000000"/>
                          </a:solidFill>
                          <a:effectLst/>
                          <a:latin typeface="新細明體" panose="02020500000000000000" pitchFamily="18" charset="-120"/>
                          <a:ea typeface="新細明體" panose="02020500000000000000" pitchFamily="18" charset="-120"/>
                        </a:rPr>
                        <a:t>3</a:t>
                      </a:r>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車追撞</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0.393396691</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13.30644768</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13.69984437</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失敗</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12.95975456</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16.64071865</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16.62805554</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16.38631741</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4.5</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3.6</a:t>
                      </a:r>
                    </a:p>
                  </a:txBody>
                  <a:tcPr marL="5050" marR="5050" marT="5050" marB="30301" anchor="b">
                    <a:lnL>
                      <a:noFill/>
                    </a:lnL>
                    <a:lnR>
                      <a:noFill/>
                    </a:lnR>
                    <a:lnT>
                      <a:noFill/>
                    </a:lnT>
                    <a:lnB>
                      <a:noFill/>
                    </a:lnB>
                  </a:tcPr>
                </a:tc>
                <a:extLst>
                  <a:ext uri="{0D108BD9-81ED-4DB2-BD59-A6C34878D82A}">
                    <a16:rowId xmlns:a16="http://schemas.microsoft.com/office/drawing/2014/main" val="3404278985"/>
                  </a:ext>
                </a:extLst>
              </a:tr>
              <a:tr h="301598">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可接受風險</a:t>
                      </a:r>
                      <a:r>
                        <a:rPr lang="en-US" altLang="zh-TW" sz="800" b="0" i="0" u="none" strike="noStrike">
                          <a:solidFill>
                            <a:srgbClr val="000000"/>
                          </a:solidFill>
                          <a:effectLst/>
                          <a:latin typeface="新細明體" panose="02020500000000000000" pitchFamily="18" charset="-120"/>
                          <a:ea typeface="新細明體" panose="02020500000000000000" pitchFamily="18" charset="-120"/>
                        </a:rPr>
                        <a:t>0.02</a:t>
                      </a: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a:t>
                      </a: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3.042716442</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撞</a:t>
                      </a:r>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a:t>
                      </a:r>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車</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2.917133114</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11.75646099</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14.6735941</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失敗</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13.67000684</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16.62891028</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16.48400927</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16.66666667</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3.1</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2.6</a:t>
                      </a:r>
                    </a:p>
                  </a:txBody>
                  <a:tcPr marL="5050" marR="5050" marT="5050" marB="30301" anchor="b">
                    <a:lnL>
                      <a:noFill/>
                    </a:lnL>
                    <a:lnR>
                      <a:noFill/>
                    </a:lnR>
                    <a:lnT>
                      <a:noFill/>
                    </a:lnT>
                    <a:lnB>
                      <a:noFill/>
                    </a:lnB>
                  </a:tcPr>
                </a:tc>
                <a:extLst>
                  <a:ext uri="{0D108BD9-81ED-4DB2-BD59-A6C34878D82A}">
                    <a16:rowId xmlns:a16="http://schemas.microsoft.com/office/drawing/2014/main" val="821246150"/>
                  </a:ext>
                </a:extLst>
              </a:tr>
              <a:tr h="301598">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20</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0.398643279</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3.042716442</a:t>
                      </a: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成功</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13.74589545</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16.65415451</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14.54713784</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16.31730707</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9.3</a:t>
                      </a:r>
                    </a:p>
                  </a:txBody>
                  <a:tcPr marL="5050" marR="5050" marT="5050" marB="30301" anchor="b">
                    <a:lnL>
                      <a:noFill/>
                    </a:lnL>
                    <a:lnR>
                      <a:noFill/>
                    </a:lnR>
                    <a:lnT>
                      <a:noFill/>
                    </a:lnT>
                    <a:lnB>
                      <a:noFill/>
                    </a:lnB>
                  </a:tcPr>
                </a:tc>
                <a:tc>
                  <a:txBody>
                    <a:bodyPr/>
                    <a:lstStyle/>
                    <a:p>
                      <a:pPr algn="r" fontAlgn="b"/>
                      <a:r>
                        <a:rPr lang="en-US" altLang="zh-TW" sz="800" b="0" i="0" u="none" strike="noStrike" dirty="0">
                          <a:solidFill>
                            <a:srgbClr val="000000"/>
                          </a:solidFill>
                          <a:effectLst/>
                          <a:latin typeface="新細明體" panose="02020500000000000000" pitchFamily="18" charset="-120"/>
                          <a:ea typeface="新細明體" panose="02020500000000000000" pitchFamily="18" charset="-120"/>
                        </a:rPr>
                        <a:t>2.6</a:t>
                      </a:r>
                    </a:p>
                  </a:txBody>
                  <a:tcPr marL="5050" marR="5050" marT="5050" marB="30301" anchor="b">
                    <a:lnL>
                      <a:noFill/>
                    </a:lnL>
                    <a:lnR>
                      <a:noFill/>
                    </a:lnR>
                    <a:lnT>
                      <a:noFill/>
                    </a:lnT>
                    <a:lnB>
                      <a:noFill/>
                    </a:lnB>
                  </a:tcPr>
                </a:tc>
                <a:extLst>
                  <a:ext uri="{0D108BD9-81ED-4DB2-BD59-A6C34878D82A}">
                    <a16:rowId xmlns:a16="http://schemas.microsoft.com/office/drawing/2014/main" val="4203867653"/>
                  </a:ext>
                </a:extLst>
              </a:tr>
            </a:tbl>
          </a:graphicData>
        </a:graphic>
      </p:graphicFrame>
      <p:sp>
        <p:nvSpPr>
          <p:cNvPr id="3" name="投影片編號版面配置區 2">
            <a:extLst>
              <a:ext uri="{FF2B5EF4-FFF2-40B4-BE49-F238E27FC236}">
                <a16:creationId xmlns:a16="http://schemas.microsoft.com/office/drawing/2014/main" id="{8E62A89B-8353-414A-A7C7-06FD5A3635F6}"/>
              </a:ext>
            </a:extLst>
          </p:cNvPr>
          <p:cNvSpPr>
            <a:spLocks noGrp="1"/>
          </p:cNvSpPr>
          <p:nvPr>
            <p:ph type="sldNum" sz="quarter" idx="12"/>
          </p:nvPr>
        </p:nvSpPr>
        <p:spPr/>
        <p:txBody>
          <a:bodyPr/>
          <a:lstStyle/>
          <a:p>
            <a:fld id="{6D77D3CB-5987-4045-A9DE-313BCFC794EF}" type="slidenum">
              <a:rPr lang="zh-TW" altLang="en-US" smtClean="0"/>
              <a:pPr/>
              <a:t>31</a:t>
            </a:fld>
            <a:endParaRPr lang="zh-TW" altLang="en-US"/>
          </a:p>
        </p:txBody>
      </p:sp>
      <p:sp>
        <p:nvSpPr>
          <p:cNvPr id="4" name="標題 3">
            <a:extLst>
              <a:ext uri="{FF2B5EF4-FFF2-40B4-BE49-F238E27FC236}">
                <a16:creationId xmlns:a16="http://schemas.microsoft.com/office/drawing/2014/main" id="{6BA858CD-8BA3-41E3-9449-6698ABFD71A6}"/>
              </a:ext>
            </a:extLst>
          </p:cNvPr>
          <p:cNvSpPr>
            <a:spLocks noGrp="1"/>
          </p:cNvSpPr>
          <p:nvPr>
            <p:ph type="title"/>
          </p:nvPr>
        </p:nvSpPr>
        <p:spPr/>
        <p:txBody>
          <a:bodyPr/>
          <a:lstStyle/>
          <a:p>
            <a:r>
              <a:rPr lang="zh-TW" altLang="en-US" dirty="0"/>
              <a:t>超車可接受風險</a:t>
            </a:r>
            <a:r>
              <a:rPr lang="en-US" altLang="zh-TW" dirty="0"/>
              <a:t>0.02</a:t>
            </a:r>
            <a:endParaRPr lang="zh-TW" altLang="en-US" dirty="0"/>
          </a:p>
        </p:txBody>
      </p:sp>
    </p:spTree>
    <p:extLst>
      <p:ext uri="{BB962C8B-B14F-4D97-AF65-F5344CB8AC3E}">
        <p14:creationId xmlns:p14="http://schemas.microsoft.com/office/powerpoint/2010/main" val="231784108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內容版面配置區 4">
            <a:extLst>
              <a:ext uri="{FF2B5EF4-FFF2-40B4-BE49-F238E27FC236}">
                <a16:creationId xmlns:a16="http://schemas.microsoft.com/office/drawing/2014/main" id="{6489F731-9E60-4EFF-8407-5E4D84A02334}"/>
              </a:ext>
            </a:extLst>
          </p:cNvPr>
          <p:cNvGraphicFramePr>
            <a:graphicFrameLocks noGrp="1"/>
          </p:cNvGraphicFramePr>
          <p:nvPr>
            <p:ph idx="1"/>
            <p:extLst>
              <p:ext uri="{D42A27DB-BD31-4B8C-83A1-F6EECF244321}">
                <p14:modId xmlns:p14="http://schemas.microsoft.com/office/powerpoint/2010/main" val="1378754083"/>
              </p:ext>
            </p:extLst>
          </p:nvPr>
        </p:nvGraphicFramePr>
        <p:xfrm>
          <a:off x="628648" y="900677"/>
          <a:ext cx="7886704" cy="4922150"/>
        </p:xfrm>
        <a:graphic>
          <a:graphicData uri="http://schemas.openxmlformats.org/drawingml/2006/table">
            <a:tbl>
              <a:tblPr/>
              <a:tblGrid>
                <a:gridCol w="694592">
                  <a:extLst>
                    <a:ext uri="{9D8B030D-6E8A-4147-A177-3AD203B41FA5}">
                      <a16:colId xmlns:a16="http://schemas.microsoft.com/office/drawing/2014/main" val="1922189900"/>
                    </a:ext>
                  </a:extLst>
                </a:gridCol>
                <a:gridCol w="474785">
                  <a:extLst>
                    <a:ext uri="{9D8B030D-6E8A-4147-A177-3AD203B41FA5}">
                      <a16:colId xmlns:a16="http://schemas.microsoft.com/office/drawing/2014/main" val="1525288363"/>
                    </a:ext>
                  </a:extLst>
                </a:gridCol>
                <a:gridCol w="808892">
                  <a:extLst>
                    <a:ext uri="{9D8B030D-6E8A-4147-A177-3AD203B41FA5}">
                      <a16:colId xmlns:a16="http://schemas.microsoft.com/office/drawing/2014/main" val="303017396"/>
                    </a:ext>
                  </a:extLst>
                </a:gridCol>
                <a:gridCol w="474785">
                  <a:extLst>
                    <a:ext uri="{9D8B030D-6E8A-4147-A177-3AD203B41FA5}">
                      <a16:colId xmlns:a16="http://schemas.microsoft.com/office/drawing/2014/main" val="2067745587"/>
                    </a:ext>
                  </a:extLst>
                </a:gridCol>
                <a:gridCol w="474785">
                  <a:extLst>
                    <a:ext uri="{9D8B030D-6E8A-4147-A177-3AD203B41FA5}">
                      <a16:colId xmlns:a16="http://schemas.microsoft.com/office/drawing/2014/main" val="3519253509"/>
                    </a:ext>
                  </a:extLst>
                </a:gridCol>
                <a:gridCol w="624254">
                  <a:extLst>
                    <a:ext uri="{9D8B030D-6E8A-4147-A177-3AD203B41FA5}">
                      <a16:colId xmlns:a16="http://schemas.microsoft.com/office/drawing/2014/main" val="1621993297"/>
                    </a:ext>
                  </a:extLst>
                </a:gridCol>
                <a:gridCol w="536331">
                  <a:extLst>
                    <a:ext uri="{9D8B030D-6E8A-4147-A177-3AD203B41FA5}">
                      <a16:colId xmlns:a16="http://schemas.microsoft.com/office/drawing/2014/main" val="109282986"/>
                    </a:ext>
                  </a:extLst>
                </a:gridCol>
                <a:gridCol w="474785">
                  <a:extLst>
                    <a:ext uri="{9D8B030D-6E8A-4147-A177-3AD203B41FA5}">
                      <a16:colId xmlns:a16="http://schemas.microsoft.com/office/drawing/2014/main" val="2475978870"/>
                    </a:ext>
                  </a:extLst>
                </a:gridCol>
                <a:gridCol w="474785">
                  <a:extLst>
                    <a:ext uri="{9D8B030D-6E8A-4147-A177-3AD203B41FA5}">
                      <a16:colId xmlns:a16="http://schemas.microsoft.com/office/drawing/2014/main" val="2655453775"/>
                    </a:ext>
                  </a:extLst>
                </a:gridCol>
                <a:gridCol w="474785">
                  <a:extLst>
                    <a:ext uri="{9D8B030D-6E8A-4147-A177-3AD203B41FA5}">
                      <a16:colId xmlns:a16="http://schemas.microsoft.com/office/drawing/2014/main" val="2585894837"/>
                    </a:ext>
                  </a:extLst>
                </a:gridCol>
                <a:gridCol w="474785">
                  <a:extLst>
                    <a:ext uri="{9D8B030D-6E8A-4147-A177-3AD203B41FA5}">
                      <a16:colId xmlns:a16="http://schemas.microsoft.com/office/drawing/2014/main" val="1443862749"/>
                    </a:ext>
                  </a:extLst>
                </a:gridCol>
                <a:gridCol w="474785">
                  <a:extLst>
                    <a:ext uri="{9D8B030D-6E8A-4147-A177-3AD203B41FA5}">
                      <a16:colId xmlns:a16="http://schemas.microsoft.com/office/drawing/2014/main" val="2848864384"/>
                    </a:ext>
                  </a:extLst>
                </a:gridCol>
                <a:gridCol w="474785">
                  <a:extLst>
                    <a:ext uri="{9D8B030D-6E8A-4147-A177-3AD203B41FA5}">
                      <a16:colId xmlns:a16="http://schemas.microsoft.com/office/drawing/2014/main" val="3851843750"/>
                    </a:ext>
                  </a:extLst>
                </a:gridCol>
                <a:gridCol w="474785">
                  <a:extLst>
                    <a:ext uri="{9D8B030D-6E8A-4147-A177-3AD203B41FA5}">
                      <a16:colId xmlns:a16="http://schemas.microsoft.com/office/drawing/2014/main" val="1551447902"/>
                    </a:ext>
                  </a:extLst>
                </a:gridCol>
                <a:gridCol w="474785">
                  <a:extLst>
                    <a:ext uri="{9D8B030D-6E8A-4147-A177-3AD203B41FA5}">
                      <a16:colId xmlns:a16="http://schemas.microsoft.com/office/drawing/2014/main" val="2543568397"/>
                    </a:ext>
                  </a:extLst>
                </a:gridCol>
              </a:tblGrid>
              <a:tr h="163720">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可接受風險</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0.05</a:t>
                      </a: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extLst>
                  <a:ext uri="{0D108BD9-81ED-4DB2-BD59-A6C34878D82A}">
                    <a16:rowId xmlns:a16="http://schemas.microsoft.com/office/drawing/2014/main" val="1045282494"/>
                  </a:ext>
                </a:extLst>
              </a:tr>
              <a:tr h="290470">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直行車速</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直行車距</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與直行車最短車距</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碰撞情況</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碰撞速差</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碰撞轉彎車車速</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直走車速</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轉彎結果</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轉彎車平均車速</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直走車</a:t>
                      </a:r>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a:t>
                      </a:r>
                      <a:r>
                        <a:rPr lang="en-US" sz="800" b="0" i="0" u="none" strike="noStrike">
                          <a:solidFill>
                            <a:srgbClr val="000000"/>
                          </a:solidFill>
                          <a:effectLst/>
                          <a:latin typeface="新細明體" panose="02020500000000000000" pitchFamily="18" charset="-120"/>
                          <a:ea typeface="新細明體" panose="02020500000000000000" pitchFamily="18" charset="-120"/>
                        </a:rPr>
                        <a:t>V</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直走車</a:t>
                      </a:r>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a:t>
                      </a:r>
                      <a:r>
                        <a:rPr lang="en-US" sz="800" b="0" i="0" u="none" strike="noStrike">
                          <a:solidFill>
                            <a:srgbClr val="000000"/>
                          </a:solidFill>
                          <a:effectLst/>
                          <a:latin typeface="新細明體" panose="02020500000000000000" pitchFamily="18" charset="-120"/>
                          <a:ea typeface="新細明體" panose="02020500000000000000" pitchFamily="18" charset="-120"/>
                        </a:rPr>
                        <a:t>V</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直走車</a:t>
                      </a:r>
                      <a:r>
                        <a:rPr lang="en-US" altLang="zh-TW" sz="800" b="0" i="0" u="none" strike="noStrike">
                          <a:solidFill>
                            <a:srgbClr val="000000"/>
                          </a:solidFill>
                          <a:effectLst/>
                          <a:latin typeface="新細明體" panose="02020500000000000000" pitchFamily="18" charset="-120"/>
                          <a:ea typeface="新細明體" panose="02020500000000000000" pitchFamily="18" charset="-120"/>
                        </a:rPr>
                        <a:t>3</a:t>
                      </a:r>
                      <a:r>
                        <a:rPr lang="en-US" sz="800" b="0" i="0" u="none" strike="noStrike">
                          <a:solidFill>
                            <a:srgbClr val="000000"/>
                          </a:solidFill>
                          <a:effectLst/>
                          <a:latin typeface="新細明體" panose="02020500000000000000" pitchFamily="18" charset="-120"/>
                          <a:ea typeface="新細明體" panose="02020500000000000000" pitchFamily="18" charset="-120"/>
                        </a:rPr>
                        <a:t>V</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執行車</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時間</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速差</a:t>
                      </a:r>
                    </a:p>
                  </a:txBody>
                  <a:tcPr marL="5281" marR="5281" marT="5281" marB="31688" anchor="b">
                    <a:lnL>
                      <a:noFill/>
                    </a:lnL>
                    <a:lnR>
                      <a:noFill/>
                    </a:lnR>
                    <a:lnT>
                      <a:noFill/>
                    </a:lnT>
                    <a:lnB>
                      <a:noFill/>
                    </a:lnB>
                  </a:tcPr>
                </a:tc>
                <a:extLst>
                  <a:ext uri="{0D108BD9-81ED-4DB2-BD59-A6C34878D82A}">
                    <a16:rowId xmlns:a16="http://schemas.microsoft.com/office/drawing/2014/main" val="56734988"/>
                  </a:ext>
                </a:extLst>
              </a:tr>
              <a:tr h="290470">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50</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10</a:t>
                      </a: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撞第二台車 </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21.42222228</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7.933333391</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13.48888889</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失敗</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8.133333337</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13.86666667</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1.8</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21.13928927</a:t>
                      </a:r>
                    </a:p>
                  </a:txBody>
                  <a:tcPr marL="5281" marR="5281" marT="5281" marB="31688" anchor="b">
                    <a:lnL>
                      <a:noFill/>
                    </a:lnL>
                    <a:lnR>
                      <a:noFill/>
                    </a:lnR>
                    <a:lnT>
                      <a:noFill/>
                    </a:lnT>
                    <a:lnB>
                      <a:noFill/>
                    </a:lnB>
                  </a:tcPr>
                </a:tc>
                <a:extLst>
                  <a:ext uri="{0D108BD9-81ED-4DB2-BD59-A6C34878D82A}">
                    <a16:rowId xmlns:a16="http://schemas.microsoft.com/office/drawing/2014/main" val="2664751420"/>
                  </a:ext>
                </a:extLst>
              </a:tr>
              <a:tr h="290470">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轉彎車速</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a:t>
                      </a: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撞第二台車 </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21.21733412</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8.528445225</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12.68888889</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失敗</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8.216853945</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13.87070707</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13.83434343</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2.2</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16.74725861</a:t>
                      </a:r>
                    </a:p>
                  </a:txBody>
                  <a:tcPr marL="5281" marR="5281" marT="5281" marB="31688" anchor="b">
                    <a:lnL>
                      <a:noFill/>
                    </a:lnL>
                    <a:lnR>
                      <a:noFill/>
                    </a:lnR>
                    <a:lnT>
                      <a:noFill/>
                    </a:lnT>
                    <a:lnB>
                      <a:noFill/>
                    </a:lnB>
                  </a:tcPr>
                </a:tc>
                <a:extLst>
                  <a:ext uri="{0D108BD9-81ED-4DB2-BD59-A6C34878D82A}">
                    <a16:rowId xmlns:a16="http://schemas.microsoft.com/office/drawing/2014/main" val="2653740988"/>
                  </a:ext>
                </a:extLst>
              </a:tr>
              <a:tr h="290470">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30</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20</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2.238534153</a:t>
                      </a: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成功</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8.760259531</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13.87807808</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13.87807519</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3.7</a:t>
                      </a: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extLst>
                  <a:ext uri="{0D108BD9-81ED-4DB2-BD59-A6C34878D82A}">
                    <a16:rowId xmlns:a16="http://schemas.microsoft.com/office/drawing/2014/main" val="73468940"/>
                  </a:ext>
                </a:extLst>
              </a:tr>
              <a:tr h="163720">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extLst>
                  <a:ext uri="{0D108BD9-81ED-4DB2-BD59-A6C34878D82A}">
                    <a16:rowId xmlns:a16="http://schemas.microsoft.com/office/drawing/2014/main" val="2675499368"/>
                  </a:ext>
                </a:extLst>
              </a:tr>
              <a:tr h="163720">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extLst>
                  <a:ext uri="{0D108BD9-81ED-4DB2-BD59-A6C34878D82A}">
                    <a16:rowId xmlns:a16="http://schemas.microsoft.com/office/drawing/2014/main" val="1893870896"/>
                  </a:ext>
                </a:extLst>
              </a:tr>
              <a:tr h="163720">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extLst>
                  <a:ext uri="{0D108BD9-81ED-4DB2-BD59-A6C34878D82A}">
                    <a16:rowId xmlns:a16="http://schemas.microsoft.com/office/drawing/2014/main" val="1053240666"/>
                  </a:ext>
                </a:extLst>
              </a:tr>
              <a:tr h="163720">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可接受風險</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0.001</a:t>
                      </a: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extLst>
                  <a:ext uri="{0D108BD9-81ED-4DB2-BD59-A6C34878D82A}">
                    <a16:rowId xmlns:a16="http://schemas.microsoft.com/office/drawing/2014/main" val="732838158"/>
                  </a:ext>
                </a:extLst>
              </a:tr>
              <a:tr h="290470">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直行車速</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直行車距</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與直行車最短車距</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碰撞情況</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碰撞速差</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碰撞轉彎車車速</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直走車速</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轉彎結果</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轉彎車平均車速</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直走車</a:t>
                      </a:r>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a:t>
                      </a:r>
                      <a:r>
                        <a:rPr lang="en-US" sz="800" b="0" i="0" u="none" strike="noStrike">
                          <a:solidFill>
                            <a:srgbClr val="000000"/>
                          </a:solidFill>
                          <a:effectLst/>
                          <a:latin typeface="新細明體" panose="02020500000000000000" pitchFamily="18" charset="-120"/>
                          <a:ea typeface="新細明體" panose="02020500000000000000" pitchFamily="18" charset="-120"/>
                        </a:rPr>
                        <a:t>V</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直走車</a:t>
                      </a:r>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a:t>
                      </a:r>
                      <a:r>
                        <a:rPr lang="en-US" sz="800" b="0" i="0" u="none" strike="noStrike">
                          <a:solidFill>
                            <a:srgbClr val="000000"/>
                          </a:solidFill>
                          <a:effectLst/>
                          <a:latin typeface="新細明體" panose="02020500000000000000" pitchFamily="18" charset="-120"/>
                          <a:ea typeface="新細明體" panose="02020500000000000000" pitchFamily="18" charset="-120"/>
                        </a:rPr>
                        <a:t>V</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直走車</a:t>
                      </a:r>
                      <a:r>
                        <a:rPr lang="en-US" altLang="zh-TW" sz="800" b="0" i="0" u="none" strike="noStrike">
                          <a:solidFill>
                            <a:srgbClr val="000000"/>
                          </a:solidFill>
                          <a:effectLst/>
                          <a:latin typeface="新細明體" panose="02020500000000000000" pitchFamily="18" charset="-120"/>
                          <a:ea typeface="新細明體" panose="02020500000000000000" pitchFamily="18" charset="-120"/>
                        </a:rPr>
                        <a:t>3</a:t>
                      </a:r>
                      <a:r>
                        <a:rPr lang="en-US" sz="800" b="0" i="0" u="none" strike="noStrike">
                          <a:solidFill>
                            <a:srgbClr val="000000"/>
                          </a:solidFill>
                          <a:effectLst/>
                          <a:latin typeface="新細明體" panose="02020500000000000000" pitchFamily="18" charset="-120"/>
                          <a:ea typeface="新細明體" panose="02020500000000000000" pitchFamily="18" charset="-120"/>
                        </a:rPr>
                        <a:t>V</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執行車</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完成時間</a:t>
                      </a: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extLst>
                  <a:ext uri="{0D108BD9-81ED-4DB2-BD59-A6C34878D82A}">
                    <a16:rowId xmlns:a16="http://schemas.microsoft.com/office/drawing/2014/main" val="835053623"/>
                  </a:ext>
                </a:extLst>
              </a:tr>
              <a:tr h="290470">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50</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10</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0.689781857</a:t>
                      </a: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成功</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5.290161692</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13.74183007</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13.61241831</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13.52415031</a:t>
                      </a: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6.8</a:t>
                      </a: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extLst>
                  <a:ext uri="{0D108BD9-81ED-4DB2-BD59-A6C34878D82A}">
                    <a16:rowId xmlns:a16="http://schemas.microsoft.com/office/drawing/2014/main" val="2836495825"/>
                  </a:ext>
                </a:extLst>
              </a:tr>
              <a:tr h="290470">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轉彎車速</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0.572401273</a:t>
                      </a: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成功</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5.423883368</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13.75190259</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13.70257876</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13.69160412</a:t>
                      </a: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7.3</a:t>
                      </a: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extLst>
                  <a:ext uri="{0D108BD9-81ED-4DB2-BD59-A6C34878D82A}">
                    <a16:rowId xmlns:a16="http://schemas.microsoft.com/office/drawing/2014/main" val="3617825156"/>
                  </a:ext>
                </a:extLst>
              </a:tr>
              <a:tr h="290470">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30</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20</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0.96216071</a:t>
                      </a: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成功</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8.307684784</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13.63247864</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13.38632478</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3.9</a:t>
                      </a: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extLst>
                  <a:ext uri="{0D108BD9-81ED-4DB2-BD59-A6C34878D82A}">
                    <a16:rowId xmlns:a16="http://schemas.microsoft.com/office/drawing/2014/main" val="421760604"/>
                  </a:ext>
                </a:extLst>
              </a:tr>
              <a:tr h="163720">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extLst>
                  <a:ext uri="{0D108BD9-81ED-4DB2-BD59-A6C34878D82A}">
                    <a16:rowId xmlns:a16="http://schemas.microsoft.com/office/drawing/2014/main" val="1080616263"/>
                  </a:ext>
                </a:extLst>
              </a:tr>
              <a:tr h="163720">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extLst>
                  <a:ext uri="{0D108BD9-81ED-4DB2-BD59-A6C34878D82A}">
                    <a16:rowId xmlns:a16="http://schemas.microsoft.com/office/drawing/2014/main" val="295723779"/>
                  </a:ext>
                </a:extLst>
              </a:tr>
              <a:tr h="290470">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無風險可接受風險</a:t>
                      </a:r>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a:t>
                      </a: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extLst>
                  <a:ext uri="{0D108BD9-81ED-4DB2-BD59-A6C34878D82A}">
                    <a16:rowId xmlns:a16="http://schemas.microsoft.com/office/drawing/2014/main" val="1391156851"/>
                  </a:ext>
                </a:extLst>
              </a:tr>
              <a:tr h="290470">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直行車速</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直行車距</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與直行車最短車距</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碰撞情況</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碰撞速差</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碰撞轉彎車車速</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直走車速</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轉彎結果</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轉彎車平均車速</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直走車</a:t>
                      </a:r>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a:t>
                      </a:r>
                      <a:r>
                        <a:rPr lang="en-US" sz="800" b="0" i="0" u="none" strike="noStrike">
                          <a:solidFill>
                            <a:srgbClr val="000000"/>
                          </a:solidFill>
                          <a:effectLst/>
                          <a:latin typeface="新細明體" panose="02020500000000000000" pitchFamily="18" charset="-120"/>
                          <a:ea typeface="新細明體" panose="02020500000000000000" pitchFamily="18" charset="-120"/>
                        </a:rPr>
                        <a:t>V</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直走車</a:t>
                      </a:r>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a:t>
                      </a:r>
                      <a:r>
                        <a:rPr lang="en-US" sz="800" b="0" i="0" u="none" strike="noStrike">
                          <a:solidFill>
                            <a:srgbClr val="000000"/>
                          </a:solidFill>
                          <a:effectLst/>
                          <a:latin typeface="新細明體" panose="02020500000000000000" pitchFamily="18" charset="-120"/>
                          <a:ea typeface="新細明體" panose="02020500000000000000" pitchFamily="18" charset="-120"/>
                        </a:rPr>
                        <a:t>V</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直走車</a:t>
                      </a:r>
                      <a:r>
                        <a:rPr lang="en-US" altLang="zh-TW" sz="800" b="0" i="0" u="none" strike="noStrike">
                          <a:solidFill>
                            <a:srgbClr val="000000"/>
                          </a:solidFill>
                          <a:effectLst/>
                          <a:latin typeface="新細明體" panose="02020500000000000000" pitchFamily="18" charset="-120"/>
                          <a:ea typeface="新細明體" panose="02020500000000000000" pitchFamily="18" charset="-120"/>
                        </a:rPr>
                        <a:t>3</a:t>
                      </a:r>
                      <a:r>
                        <a:rPr lang="en-US" sz="800" b="0" i="0" u="none" strike="noStrike">
                          <a:solidFill>
                            <a:srgbClr val="000000"/>
                          </a:solidFill>
                          <a:effectLst/>
                          <a:latin typeface="新細明體" panose="02020500000000000000" pitchFamily="18" charset="-120"/>
                          <a:ea typeface="新細明體" panose="02020500000000000000" pitchFamily="18" charset="-120"/>
                        </a:rPr>
                        <a:t>V</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執行車</a:t>
                      </a: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extLst>
                  <a:ext uri="{0D108BD9-81ED-4DB2-BD59-A6C34878D82A}">
                    <a16:rowId xmlns:a16="http://schemas.microsoft.com/office/drawing/2014/main" val="3282486044"/>
                  </a:ext>
                </a:extLst>
              </a:tr>
              <a:tr h="290470">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50</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10</a:t>
                      </a: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撞第二台車 </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22.4886354</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8.599746514</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失敗</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8.259230816</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1.8</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21.02216284</a:t>
                      </a:r>
                    </a:p>
                  </a:txBody>
                  <a:tcPr marL="5281" marR="5281" marT="5281" marB="31688" anchor="b">
                    <a:lnL>
                      <a:noFill/>
                    </a:lnL>
                    <a:lnR>
                      <a:noFill/>
                    </a:lnR>
                    <a:lnT>
                      <a:noFill/>
                    </a:lnT>
                    <a:lnB>
                      <a:noFill/>
                    </a:lnB>
                  </a:tcPr>
                </a:tc>
                <a:extLst>
                  <a:ext uri="{0D108BD9-81ED-4DB2-BD59-A6C34878D82A}">
                    <a16:rowId xmlns:a16="http://schemas.microsoft.com/office/drawing/2014/main" val="3354652059"/>
                  </a:ext>
                </a:extLst>
              </a:tr>
              <a:tr h="290470">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轉彎車速</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a:t>
                      </a: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撞第二台車 </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22.41052836</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8.521639472</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失敗</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8.318520699</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2.2</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16.50750575</a:t>
                      </a:r>
                    </a:p>
                  </a:txBody>
                  <a:tcPr marL="5281" marR="5281" marT="5281" marB="31688" anchor="b">
                    <a:lnL>
                      <a:noFill/>
                    </a:lnL>
                    <a:lnR>
                      <a:noFill/>
                    </a:lnR>
                    <a:lnT>
                      <a:noFill/>
                    </a:lnT>
                    <a:lnB>
                      <a:noFill/>
                    </a:lnB>
                  </a:tcPr>
                </a:tc>
                <a:extLst>
                  <a:ext uri="{0D108BD9-81ED-4DB2-BD59-A6C34878D82A}">
                    <a16:rowId xmlns:a16="http://schemas.microsoft.com/office/drawing/2014/main" val="27342266"/>
                  </a:ext>
                </a:extLst>
              </a:tr>
              <a:tr h="290470">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30</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20</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2.143524244</a:t>
                      </a: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成功</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8.81820617</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3.7</a:t>
                      </a:r>
                    </a:p>
                  </a:txBody>
                  <a:tcPr marL="5281" marR="5281" marT="5281" marB="31688" anchor="b">
                    <a:lnL>
                      <a:noFill/>
                    </a:lnL>
                    <a:lnR>
                      <a:noFill/>
                    </a:lnR>
                    <a:lnT>
                      <a:noFill/>
                    </a:lnT>
                    <a:lnB>
                      <a:noFill/>
                    </a:lnB>
                  </a:tcPr>
                </a:tc>
                <a:tc>
                  <a:txBody>
                    <a:bodyPr/>
                    <a:lstStyle/>
                    <a:p>
                      <a:pPr algn="l" fontAlgn="b"/>
                      <a:endParaRPr lang="zh-TW" altLang="en-US" sz="800" b="0" i="0" u="none" strike="noStrike" dirty="0">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extLst>
                  <a:ext uri="{0D108BD9-81ED-4DB2-BD59-A6C34878D82A}">
                    <a16:rowId xmlns:a16="http://schemas.microsoft.com/office/drawing/2014/main" val="284551650"/>
                  </a:ext>
                </a:extLst>
              </a:tr>
            </a:tbl>
          </a:graphicData>
        </a:graphic>
      </p:graphicFrame>
      <p:sp>
        <p:nvSpPr>
          <p:cNvPr id="3" name="投影片編號版面配置區 2">
            <a:extLst>
              <a:ext uri="{FF2B5EF4-FFF2-40B4-BE49-F238E27FC236}">
                <a16:creationId xmlns:a16="http://schemas.microsoft.com/office/drawing/2014/main" id="{1F215C75-2E26-4587-B4CA-602A72C6B31B}"/>
              </a:ext>
            </a:extLst>
          </p:cNvPr>
          <p:cNvSpPr>
            <a:spLocks noGrp="1"/>
          </p:cNvSpPr>
          <p:nvPr>
            <p:ph type="sldNum" sz="quarter" idx="12"/>
          </p:nvPr>
        </p:nvSpPr>
        <p:spPr/>
        <p:txBody>
          <a:bodyPr/>
          <a:lstStyle/>
          <a:p>
            <a:fld id="{6D77D3CB-5987-4045-A9DE-313BCFC794EF}" type="slidenum">
              <a:rPr lang="zh-TW" altLang="en-US" smtClean="0"/>
              <a:pPr/>
              <a:t>32</a:t>
            </a:fld>
            <a:endParaRPr lang="zh-TW" altLang="en-US"/>
          </a:p>
        </p:txBody>
      </p:sp>
      <p:sp>
        <p:nvSpPr>
          <p:cNvPr id="4" name="標題 3">
            <a:extLst>
              <a:ext uri="{FF2B5EF4-FFF2-40B4-BE49-F238E27FC236}">
                <a16:creationId xmlns:a16="http://schemas.microsoft.com/office/drawing/2014/main" id="{526BC078-45EF-4C14-9528-F0199E369F94}"/>
              </a:ext>
            </a:extLst>
          </p:cNvPr>
          <p:cNvSpPr>
            <a:spLocks noGrp="1"/>
          </p:cNvSpPr>
          <p:nvPr>
            <p:ph type="title"/>
          </p:nvPr>
        </p:nvSpPr>
        <p:spPr/>
        <p:txBody>
          <a:bodyPr/>
          <a:lstStyle/>
          <a:p>
            <a:r>
              <a:rPr lang="zh-TW" altLang="en-US" dirty="0"/>
              <a:t>轉彎</a:t>
            </a:r>
          </a:p>
        </p:txBody>
      </p:sp>
    </p:spTree>
    <p:extLst>
      <p:ext uri="{BB962C8B-B14F-4D97-AF65-F5344CB8AC3E}">
        <p14:creationId xmlns:p14="http://schemas.microsoft.com/office/powerpoint/2010/main" val="255187260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內容版面配置區 4">
            <a:extLst>
              <a:ext uri="{FF2B5EF4-FFF2-40B4-BE49-F238E27FC236}">
                <a16:creationId xmlns:a16="http://schemas.microsoft.com/office/drawing/2014/main" id="{E7809A46-E6F2-44C2-9B0C-23BF33D76505}"/>
              </a:ext>
            </a:extLst>
          </p:cNvPr>
          <p:cNvGraphicFramePr>
            <a:graphicFrameLocks noGrp="1"/>
          </p:cNvGraphicFramePr>
          <p:nvPr>
            <p:ph idx="1"/>
          </p:nvPr>
        </p:nvGraphicFramePr>
        <p:xfrm>
          <a:off x="639559" y="1242091"/>
          <a:ext cx="7864881" cy="5350131"/>
        </p:xfrm>
        <a:graphic>
          <a:graphicData uri="http://schemas.openxmlformats.org/drawingml/2006/table">
            <a:tbl>
              <a:tblPr/>
              <a:tblGrid>
                <a:gridCol w="737042">
                  <a:extLst>
                    <a:ext uri="{9D8B030D-6E8A-4147-A177-3AD203B41FA5}">
                      <a16:colId xmlns:a16="http://schemas.microsoft.com/office/drawing/2014/main" val="1010524851"/>
                    </a:ext>
                  </a:extLst>
                </a:gridCol>
                <a:gridCol w="503800">
                  <a:extLst>
                    <a:ext uri="{9D8B030D-6E8A-4147-A177-3AD203B41FA5}">
                      <a16:colId xmlns:a16="http://schemas.microsoft.com/office/drawing/2014/main" val="4070865844"/>
                    </a:ext>
                  </a:extLst>
                </a:gridCol>
                <a:gridCol w="858327">
                  <a:extLst>
                    <a:ext uri="{9D8B030D-6E8A-4147-A177-3AD203B41FA5}">
                      <a16:colId xmlns:a16="http://schemas.microsoft.com/office/drawing/2014/main" val="1613953513"/>
                    </a:ext>
                  </a:extLst>
                </a:gridCol>
                <a:gridCol w="503800">
                  <a:extLst>
                    <a:ext uri="{9D8B030D-6E8A-4147-A177-3AD203B41FA5}">
                      <a16:colId xmlns:a16="http://schemas.microsoft.com/office/drawing/2014/main" val="2375457069"/>
                    </a:ext>
                  </a:extLst>
                </a:gridCol>
                <a:gridCol w="503800">
                  <a:extLst>
                    <a:ext uri="{9D8B030D-6E8A-4147-A177-3AD203B41FA5}">
                      <a16:colId xmlns:a16="http://schemas.microsoft.com/office/drawing/2014/main" val="1364807267"/>
                    </a:ext>
                  </a:extLst>
                </a:gridCol>
                <a:gridCol w="662404">
                  <a:extLst>
                    <a:ext uri="{9D8B030D-6E8A-4147-A177-3AD203B41FA5}">
                      <a16:colId xmlns:a16="http://schemas.microsoft.com/office/drawing/2014/main" val="4140850506"/>
                    </a:ext>
                  </a:extLst>
                </a:gridCol>
                <a:gridCol w="569108">
                  <a:extLst>
                    <a:ext uri="{9D8B030D-6E8A-4147-A177-3AD203B41FA5}">
                      <a16:colId xmlns:a16="http://schemas.microsoft.com/office/drawing/2014/main" val="1646259591"/>
                    </a:ext>
                  </a:extLst>
                </a:gridCol>
                <a:gridCol w="503800">
                  <a:extLst>
                    <a:ext uri="{9D8B030D-6E8A-4147-A177-3AD203B41FA5}">
                      <a16:colId xmlns:a16="http://schemas.microsoft.com/office/drawing/2014/main" val="1120637328"/>
                    </a:ext>
                  </a:extLst>
                </a:gridCol>
                <a:gridCol w="503800">
                  <a:extLst>
                    <a:ext uri="{9D8B030D-6E8A-4147-A177-3AD203B41FA5}">
                      <a16:colId xmlns:a16="http://schemas.microsoft.com/office/drawing/2014/main" val="150292651"/>
                    </a:ext>
                  </a:extLst>
                </a:gridCol>
                <a:gridCol w="503800">
                  <a:extLst>
                    <a:ext uri="{9D8B030D-6E8A-4147-A177-3AD203B41FA5}">
                      <a16:colId xmlns:a16="http://schemas.microsoft.com/office/drawing/2014/main" val="3755008984"/>
                    </a:ext>
                  </a:extLst>
                </a:gridCol>
                <a:gridCol w="503800">
                  <a:extLst>
                    <a:ext uri="{9D8B030D-6E8A-4147-A177-3AD203B41FA5}">
                      <a16:colId xmlns:a16="http://schemas.microsoft.com/office/drawing/2014/main" val="2689342048"/>
                    </a:ext>
                  </a:extLst>
                </a:gridCol>
                <a:gridCol w="503800">
                  <a:extLst>
                    <a:ext uri="{9D8B030D-6E8A-4147-A177-3AD203B41FA5}">
                      <a16:colId xmlns:a16="http://schemas.microsoft.com/office/drawing/2014/main" val="1584636001"/>
                    </a:ext>
                  </a:extLst>
                </a:gridCol>
                <a:gridCol w="503800">
                  <a:extLst>
                    <a:ext uri="{9D8B030D-6E8A-4147-A177-3AD203B41FA5}">
                      <a16:colId xmlns:a16="http://schemas.microsoft.com/office/drawing/2014/main" val="1679386520"/>
                    </a:ext>
                  </a:extLst>
                </a:gridCol>
                <a:gridCol w="503800">
                  <a:extLst>
                    <a:ext uri="{9D8B030D-6E8A-4147-A177-3AD203B41FA5}">
                      <a16:colId xmlns:a16="http://schemas.microsoft.com/office/drawing/2014/main" val="3406849676"/>
                    </a:ext>
                  </a:extLst>
                </a:gridCol>
              </a:tblGrid>
              <a:tr h="173737">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可接受風險</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0.05</a:t>
                      </a: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extLst>
                  <a:ext uri="{0D108BD9-81ED-4DB2-BD59-A6C34878D82A}">
                    <a16:rowId xmlns:a16="http://schemas.microsoft.com/office/drawing/2014/main" val="3349957218"/>
                  </a:ext>
                </a:extLst>
              </a:tr>
              <a:tr h="308244">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直行車速</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直行車距</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與直行車最短車距</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碰撞情況</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碰撞速差</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碰撞轉彎車車速</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直走車速</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轉彎結果</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轉彎車平均車速</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直走車</a:t>
                      </a:r>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a:t>
                      </a:r>
                      <a:r>
                        <a:rPr lang="en-US" sz="900" b="0" i="0" u="none" strike="noStrike">
                          <a:solidFill>
                            <a:srgbClr val="000000"/>
                          </a:solidFill>
                          <a:effectLst/>
                          <a:latin typeface="新細明體" panose="02020500000000000000" pitchFamily="18" charset="-120"/>
                          <a:ea typeface="新細明體" panose="02020500000000000000" pitchFamily="18" charset="-120"/>
                        </a:rPr>
                        <a:t>V</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直走車</a:t>
                      </a:r>
                      <a:r>
                        <a:rPr lang="en-US" altLang="zh-TW" sz="900" b="0" i="0" u="none" strike="noStrike">
                          <a:solidFill>
                            <a:srgbClr val="000000"/>
                          </a:solidFill>
                          <a:effectLst/>
                          <a:latin typeface="新細明體" panose="02020500000000000000" pitchFamily="18" charset="-120"/>
                          <a:ea typeface="新細明體" panose="02020500000000000000" pitchFamily="18" charset="-120"/>
                        </a:rPr>
                        <a:t>2</a:t>
                      </a:r>
                      <a:r>
                        <a:rPr lang="en-US" sz="900" b="0" i="0" u="none" strike="noStrike">
                          <a:solidFill>
                            <a:srgbClr val="000000"/>
                          </a:solidFill>
                          <a:effectLst/>
                          <a:latin typeface="新細明體" panose="02020500000000000000" pitchFamily="18" charset="-120"/>
                          <a:ea typeface="新細明體" panose="02020500000000000000" pitchFamily="18" charset="-120"/>
                        </a:rPr>
                        <a:t>V</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直走車</a:t>
                      </a:r>
                      <a:r>
                        <a:rPr lang="en-US" altLang="zh-TW" sz="900" b="0" i="0" u="none" strike="noStrike">
                          <a:solidFill>
                            <a:srgbClr val="000000"/>
                          </a:solidFill>
                          <a:effectLst/>
                          <a:latin typeface="新細明體" panose="02020500000000000000" pitchFamily="18" charset="-120"/>
                          <a:ea typeface="新細明體" panose="02020500000000000000" pitchFamily="18" charset="-120"/>
                        </a:rPr>
                        <a:t>3</a:t>
                      </a:r>
                      <a:r>
                        <a:rPr lang="en-US" sz="900" b="0" i="0" u="none" strike="noStrike">
                          <a:solidFill>
                            <a:srgbClr val="000000"/>
                          </a:solidFill>
                          <a:effectLst/>
                          <a:latin typeface="新細明體" panose="02020500000000000000" pitchFamily="18" charset="-120"/>
                          <a:ea typeface="新細明體" panose="02020500000000000000" pitchFamily="18" charset="-120"/>
                        </a:rPr>
                        <a:t>V</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執行車</a:t>
                      </a: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extLst>
                  <a:ext uri="{0D108BD9-81ED-4DB2-BD59-A6C34878D82A}">
                    <a16:rowId xmlns:a16="http://schemas.microsoft.com/office/drawing/2014/main" val="119968154"/>
                  </a:ext>
                </a:extLst>
              </a:tr>
              <a:tr h="308244">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50</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10</a:t>
                      </a: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撞第二台車 </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23.40000005</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9.911111163</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13.48888889</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失敗</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10.73611111</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13.88888597</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1.6</a:t>
                      </a:r>
                    </a:p>
                  </a:txBody>
                  <a:tcPr marL="5604" marR="5604" marT="5604" marB="33627" anchor="b">
                    <a:lnL>
                      <a:noFill/>
                    </a:lnL>
                    <a:lnR>
                      <a:noFill/>
                    </a:lnR>
                    <a:lnT>
                      <a:noFill/>
                    </a:lnT>
                    <a:lnB>
                      <a:noFill/>
                    </a:lnB>
                  </a:tcPr>
                </a:tc>
                <a:extLst>
                  <a:ext uri="{0D108BD9-81ED-4DB2-BD59-A6C34878D82A}">
                    <a16:rowId xmlns:a16="http://schemas.microsoft.com/office/drawing/2014/main" val="4027748654"/>
                  </a:ext>
                </a:extLst>
              </a:tr>
              <a:tr h="308244">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轉彎車速</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15</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0.281742933</a:t>
                      </a: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成功</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11.28142066</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13.88888242</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13.68243729</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3.1</a:t>
                      </a:r>
                    </a:p>
                  </a:txBody>
                  <a:tcPr marL="5604" marR="5604" marT="5604" marB="33627" anchor="b">
                    <a:lnL>
                      <a:noFill/>
                    </a:lnL>
                    <a:lnR>
                      <a:noFill/>
                    </a:lnR>
                    <a:lnT>
                      <a:noFill/>
                    </a:lnT>
                    <a:lnB>
                      <a:noFill/>
                    </a:lnB>
                  </a:tcPr>
                </a:tc>
                <a:extLst>
                  <a:ext uri="{0D108BD9-81ED-4DB2-BD59-A6C34878D82A}">
                    <a16:rowId xmlns:a16="http://schemas.microsoft.com/office/drawing/2014/main" val="742874829"/>
                  </a:ext>
                </a:extLst>
              </a:tr>
              <a:tr h="308244">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40</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20</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3.313861855</a:t>
                      </a: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成功</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11.28141554</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13.88888242</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3.1</a:t>
                      </a:r>
                    </a:p>
                  </a:txBody>
                  <a:tcPr marL="5604" marR="5604" marT="5604" marB="33627" anchor="b">
                    <a:lnL>
                      <a:noFill/>
                    </a:lnL>
                    <a:lnR>
                      <a:noFill/>
                    </a:lnR>
                    <a:lnT>
                      <a:noFill/>
                    </a:lnT>
                    <a:lnB>
                      <a:noFill/>
                    </a:lnB>
                  </a:tcPr>
                </a:tc>
                <a:extLst>
                  <a:ext uri="{0D108BD9-81ED-4DB2-BD59-A6C34878D82A}">
                    <a16:rowId xmlns:a16="http://schemas.microsoft.com/office/drawing/2014/main" val="3196963106"/>
                  </a:ext>
                </a:extLst>
              </a:tr>
              <a:tr h="173737">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extLst>
                  <a:ext uri="{0D108BD9-81ED-4DB2-BD59-A6C34878D82A}">
                    <a16:rowId xmlns:a16="http://schemas.microsoft.com/office/drawing/2014/main" val="3954380738"/>
                  </a:ext>
                </a:extLst>
              </a:tr>
              <a:tr h="173737">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extLst>
                  <a:ext uri="{0D108BD9-81ED-4DB2-BD59-A6C34878D82A}">
                    <a16:rowId xmlns:a16="http://schemas.microsoft.com/office/drawing/2014/main" val="709381171"/>
                  </a:ext>
                </a:extLst>
              </a:tr>
              <a:tr h="173737">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extLst>
                  <a:ext uri="{0D108BD9-81ED-4DB2-BD59-A6C34878D82A}">
                    <a16:rowId xmlns:a16="http://schemas.microsoft.com/office/drawing/2014/main" val="3907006806"/>
                  </a:ext>
                </a:extLst>
              </a:tr>
              <a:tr h="173737">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可接受風險</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0.001</a:t>
                      </a: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extLst>
                  <a:ext uri="{0D108BD9-81ED-4DB2-BD59-A6C34878D82A}">
                    <a16:rowId xmlns:a16="http://schemas.microsoft.com/office/drawing/2014/main" val="3327520901"/>
                  </a:ext>
                </a:extLst>
              </a:tr>
              <a:tr h="308244">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直行車速</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直行車距</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與直行車最短車距</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碰撞情況</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碰撞速差</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碰撞轉彎車車速</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直走車速</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轉彎結果</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轉彎車平均車速</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直走車</a:t>
                      </a:r>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a:t>
                      </a:r>
                      <a:r>
                        <a:rPr lang="en-US" sz="900" b="0" i="0" u="none" strike="noStrike">
                          <a:solidFill>
                            <a:srgbClr val="000000"/>
                          </a:solidFill>
                          <a:effectLst/>
                          <a:latin typeface="新細明體" panose="02020500000000000000" pitchFamily="18" charset="-120"/>
                          <a:ea typeface="新細明體" panose="02020500000000000000" pitchFamily="18" charset="-120"/>
                        </a:rPr>
                        <a:t>V</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直走車</a:t>
                      </a:r>
                      <a:r>
                        <a:rPr lang="en-US" altLang="zh-TW" sz="900" b="0" i="0" u="none" strike="noStrike">
                          <a:solidFill>
                            <a:srgbClr val="000000"/>
                          </a:solidFill>
                          <a:effectLst/>
                          <a:latin typeface="新細明體" panose="02020500000000000000" pitchFamily="18" charset="-120"/>
                          <a:ea typeface="新細明體" panose="02020500000000000000" pitchFamily="18" charset="-120"/>
                        </a:rPr>
                        <a:t>2</a:t>
                      </a:r>
                      <a:r>
                        <a:rPr lang="en-US" sz="900" b="0" i="0" u="none" strike="noStrike">
                          <a:solidFill>
                            <a:srgbClr val="000000"/>
                          </a:solidFill>
                          <a:effectLst/>
                          <a:latin typeface="新細明體" panose="02020500000000000000" pitchFamily="18" charset="-120"/>
                          <a:ea typeface="新細明體" panose="02020500000000000000" pitchFamily="18" charset="-120"/>
                        </a:rPr>
                        <a:t>V</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直走車</a:t>
                      </a:r>
                      <a:r>
                        <a:rPr lang="en-US" altLang="zh-TW" sz="900" b="0" i="0" u="none" strike="noStrike">
                          <a:solidFill>
                            <a:srgbClr val="000000"/>
                          </a:solidFill>
                          <a:effectLst/>
                          <a:latin typeface="新細明體" panose="02020500000000000000" pitchFamily="18" charset="-120"/>
                          <a:ea typeface="新細明體" panose="02020500000000000000" pitchFamily="18" charset="-120"/>
                        </a:rPr>
                        <a:t>3</a:t>
                      </a:r>
                      <a:r>
                        <a:rPr lang="en-US" sz="900" b="0" i="0" u="none" strike="noStrike">
                          <a:solidFill>
                            <a:srgbClr val="000000"/>
                          </a:solidFill>
                          <a:effectLst/>
                          <a:latin typeface="新細明體" panose="02020500000000000000" pitchFamily="18" charset="-120"/>
                          <a:ea typeface="新細明體" panose="02020500000000000000" pitchFamily="18" charset="-120"/>
                        </a:rPr>
                        <a:t>V</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執行車</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完成時間</a:t>
                      </a:r>
                    </a:p>
                  </a:txBody>
                  <a:tcPr marL="5604" marR="5604" marT="5604" marB="33627" anchor="b">
                    <a:lnL>
                      <a:noFill/>
                    </a:lnL>
                    <a:lnR>
                      <a:noFill/>
                    </a:lnR>
                    <a:lnT>
                      <a:noFill/>
                    </a:lnT>
                    <a:lnB>
                      <a:noFill/>
                    </a:lnB>
                  </a:tcPr>
                </a:tc>
                <a:extLst>
                  <a:ext uri="{0D108BD9-81ED-4DB2-BD59-A6C34878D82A}">
                    <a16:rowId xmlns:a16="http://schemas.microsoft.com/office/drawing/2014/main" val="2997847806"/>
                  </a:ext>
                </a:extLst>
              </a:tr>
              <a:tr h="173737">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50</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10</a:t>
                      </a: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無</a:t>
                      </a: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煞車不及</a:t>
                      </a: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extLst>
                  <a:ext uri="{0D108BD9-81ED-4DB2-BD59-A6C34878D82A}">
                    <a16:rowId xmlns:a16="http://schemas.microsoft.com/office/drawing/2014/main" val="223296027"/>
                  </a:ext>
                </a:extLst>
              </a:tr>
              <a:tr h="308244">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轉彎車速</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15</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0.617747154</a:t>
                      </a: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成功</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11.00909704</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13.6888888</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13.27638891</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3.2</a:t>
                      </a:r>
                    </a:p>
                  </a:txBody>
                  <a:tcPr marL="5604" marR="5604" marT="5604" marB="33627" anchor="b">
                    <a:lnL>
                      <a:noFill/>
                    </a:lnL>
                    <a:lnR>
                      <a:noFill/>
                    </a:lnR>
                    <a:lnT>
                      <a:noFill/>
                    </a:lnT>
                    <a:lnB>
                      <a:noFill/>
                    </a:lnB>
                  </a:tcPr>
                </a:tc>
                <a:extLst>
                  <a:ext uri="{0D108BD9-81ED-4DB2-BD59-A6C34878D82A}">
                    <a16:rowId xmlns:a16="http://schemas.microsoft.com/office/drawing/2014/main" val="1608709231"/>
                  </a:ext>
                </a:extLst>
              </a:tr>
              <a:tr h="308244">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40</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20</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3.584894875</a:t>
                      </a: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成功</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11.00909597</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13.6888888</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13.57566565</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3.2</a:t>
                      </a:r>
                    </a:p>
                  </a:txBody>
                  <a:tcPr marL="5604" marR="5604" marT="5604" marB="33627" anchor="b">
                    <a:lnL>
                      <a:noFill/>
                    </a:lnL>
                    <a:lnR>
                      <a:noFill/>
                    </a:lnR>
                    <a:lnT>
                      <a:noFill/>
                    </a:lnT>
                    <a:lnB>
                      <a:noFill/>
                    </a:lnB>
                  </a:tcPr>
                </a:tc>
                <a:extLst>
                  <a:ext uri="{0D108BD9-81ED-4DB2-BD59-A6C34878D82A}">
                    <a16:rowId xmlns:a16="http://schemas.microsoft.com/office/drawing/2014/main" val="3667357290"/>
                  </a:ext>
                </a:extLst>
              </a:tr>
              <a:tr h="173737">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extLst>
                  <a:ext uri="{0D108BD9-81ED-4DB2-BD59-A6C34878D82A}">
                    <a16:rowId xmlns:a16="http://schemas.microsoft.com/office/drawing/2014/main" val="3946586694"/>
                  </a:ext>
                </a:extLst>
              </a:tr>
              <a:tr h="173737">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extLst>
                  <a:ext uri="{0D108BD9-81ED-4DB2-BD59-A6C34878D82A}">
                    <a16:rowId xmlns:a16="http://schemas.microsoft.com/office/drawing/2014/main" val="3084543126"/>
                  </a:ext>
                </a:extLst>
              </a:tr>
              <a:tr h="308244">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無風險可接受風險</a:t>
                      </a:r>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a:t>
                      </a: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extLst>
                  <a:ext uri="{0D108BD9-81ED-4DB2-BD59-A6C34878D82A}">
                    <a16:rowId xmlns:a16="http://schemas.microsoft.com/office/drawing/2014/main" val="1866954337"/>
                  </a:ext>
                </a:extLst>
              </a:tr>
              <a:tr h="308244">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直行車速</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直行車距</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與直行車最短車距</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碰撞情況</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碰撞速差</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碰撞轉彎車車速</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直走車速</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轉彎結果</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轉彎車平均車速</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直走車</a:t>
                      </a:r>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a:t>
                      </a:r>
                      <a:r>
                        <a:rPr lang="en-US" sz="900" b="0" i="0" u="none" strike="noStrike">
                          <a:solidFill>
                            <a:srgbClr val="000000"/>
                          </a:solidFill>
                          <a:effectLst/>
                          <a:latin typeface="新細明體" panose="02020500000000000000" pitchFamily="18" charset="-120"/>
                          <a:ea typeface="新細明體" panose="02020500000000000000" pitchFamily="18" charset="-120"/>
                        </a:rPr>
                        <a:t>V</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直走車</a:t>
                      </a:r>
                      <a:r>
                        <a:rPr lang="en-US" altLang="zh-TW" sz="900" b="0" i="0" u="none" strike="noStrike">
                          <a:solidFill>
                            <a:srgbClr val="000000"/>
                          </a:solidFill>
                          <a:effectLst/>
                          <a:latin typeface="新細明體" panose="02020500000000000000" pitchFamily="18" charset="-120"/>
                          <a:ea typeface="新細明體" panose="02020500000000000000" pitchFamily="18" charset="-120"/>
                        </a:rPr>
                        <a:t>2</a:t>
                      </a:r>
                      <a:r>
                        <a:rPr lang="en-US" sz="900" b="0" i="0" u="none" strike="noStrike">
                          <a:solidFill>
                            <a:srgbClr val="000000"/>
                          </a:solidFill>
                          <a:effectLst/>
                          <a:latin typeface="新細明體" panose="02020500000000000000" pitchFamily="18" charset="-120"/>
                          <a:ea typeface="新細明體" panose="02020500000000000000" pitchFamily="18" charset="-120"/>
                        </a:rPr>
                        <a:t>V</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直走車</a:t>
                      </a:r>
                      <a:r>
                        <a:rPr lang="en-US" altLang="zh-TW" sz="900" b="0" i="0" u="none" strike="noStrike">
                          <a:solidFill>
                            <a:srgbClr val="000000"/>
                          </a:solidFill>
                          <a:effectLst/>
                          <a:latin typeface="新細明體" panose="02020500000000000000" pitchFamily="18" charset="-120"/>
                          <a:ea typeface="新細明體" panose="02020500000000000000" pitchFamily="18" charset="-120"/>
                        </a:rPr>
                        <a:t>3</a:t>
                      </a:r>
                      <a:r>
                        <a:rPr lang="en-US" sz="900" b="0" i="0" u="none" strike="noStrike">
                          <a:solidFill>
                            <a:srgbClr val="000000"/>
                          </a:solidFill>
                          <a:effectLst/>
                          <a:latin typeface="新細明體" panose="02020500000000000000" pitchFamily="18" charset="-120"/>
                          <a:ea typeface="新細明體" panose="02020500000000000000" pitchFamily="18" charset="-120"/>
                        </a:rPr>
                        <a:t>V</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執行車</a:t>
                      </a: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extLst>
                  <a:ext uri="{0D108BD9-81ED-4DB2-BD59-A6C34878D82A}">
                    <a16:rowId xmlns:a16="http://schemas.microsoft.com/office/drawing/2014/main" val="3399672692"/>
                  </a:ext>
                </a:extLst>
              </a:tr>
              <a:tr h="308244">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50</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10</a:t>
                      </a: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撞第一台車</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2.884067768</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11.00482103</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13.8888888</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失敗</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11.13781201</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1.1</a:t>
                      </a:r>
                    </a:p>
                  </a:txBody>
                  <a:tcPr marL="5604" marR="5604" marT="5604" marB="33627" anchor="b">
                    <a:lnL>
                      <a:noFill/>
                    </a:lnL>
                    <a:lnR>
                      <a:noFill/>
                    </a:lnR>
                    <a:lnT>
                      <a:noFill/>
                    </a:lnT>
                    <a:lnB>
                      <a:noFill/>
                    </a:lnB>
                  </a:tcPr>
                </a:tc>
                <a:extLst>
                  <a:ext uri="{0D108BD9-81ED-4DB2-BD59-A6C34878D82A}">
                    <a16:rowId xmlns:a16="http://schemas.microsoft.com/office/drawing/2014/main" val="2426452430"/>
                  </a:ext>
                </a:extLst>
              </a:tr>
              <a:tr h="308244">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轉彎車速</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15</a:t>
                      </a: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撞第一台車</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2.884067768</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11.00482103</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13.8888888</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失敗</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11.13781201</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1.1</a:t>
                      </a:r>
                    </a:p>
                  </a:txBody>
                  <a:tcPr marL="5604" marR="5604" marT="5604" marB="33627" anchor="b">
                    <a:lnL>
                      <a:noFill/>
                    </a:lnL>
                    <a:lnR>
                      <a:noFill/>
                    </a:lnR>
                    <a:lnT>
                      <a:noFill/>
                    </a:lnT>
                    <a:lnB>
                      <a:noFill/>
                    </a:lnB>
                  </a:tcPr>
                </a:tc>
                <a:extLst>
                  <a:ext uri="{0D108BD9-81ED-4DB2-BD59-A6C34878D82A}">
                    <a16:rowId xmlns:a16="http://schemas.microsoft.com/office/drawing/2014/main" val="268909768"/>
                  </a:ext>
                </a:extLst>
              </a:tr>
              <a:tr h="308244">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40</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20</a:t>
                      </a: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撞第一台車</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2.884067768</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11.00482103</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13.8888888</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失敗</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11.13781201</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1.1</a:t>
                      </a:r>
                    </a:p>
                  </a:txBody>
                  <a:tcPr marL="5604" marR="5604" marT="5604" marB="33627" anchor="b">
                    <a:lnL>
                      <a:noFill/>
                    </a:lnL>
                    <a:lnR>
                      <a:noFill/>
                    </a:lnR>
                    <a:lnT>
                      <a:noFill/>
                    </a:lnT>
                    <a:lnB>
                      <a:noFill/>
                    </a:lnB>
                  </a:tcPr>
                </a:tc>
                <a:extLst>
                  <a:ext uri="{0D108BD9-81ED-4DB2-BD59-A6C34878D82A}">
                    <a16:rowId xmlns:a16="http://schemas.microsoft.com/office/drawing/2014/main" val="1949991907"/>
                  </a:ext>
                </a:extLst>
              </a:tr>
              <a:tr h="173737">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r" fontAlgn="b"/>
                      <a:r>
                        <a:rPr lang="en-US" altLang="zh-TW" sz="900" b="0" i="0" u="none" strike="noStrike" dirty="0">
                          <a:solidFill>
                            <a:srgbClr val="000000"/>
                          </a:solidFill>
                          <a:effectLst/>
                          <a:latin typeface="新細明體" panose="02020500000000000000" pitchFamily="18" charset="-120"/>
                          <a:ea typeface="新細明體" panose="02020500000000000000" pitchFamily="18" charset="-120"/>
                        </a:rPr>
                        <a:t>1.1</a:t>
                      </a:r>
                    </a:p>
                  </a:txBody>
                  <a:tcPr marL="5604" marR="5604" marT="5604" marB="33627" anchor="b">
                    <a:lnL>
                      <a:noFill/>
                    </a:lnL>
                    <a:lnR>
                      <a:noFill/>
                    </a:lnR>
                    <a:lnT>
                      <a:noFill/>
                    </a:lnT>
                    <a:lnB>
                      <a:noFill/>
                    </a:lnB>
                  </a:tcPr>
                </a:tc>
                <a:extLst>
                  <a:ext uri="{0D108BD9-81ED-4DB2-BD59-A6C34878D82A}">
                    <a16:rowId xmlns:a16="http://schemas.microsoft.com/office/drawing/2014/main" val="1197828319"/>
                  </a:ext>
                </a:extLst>
              </a:tr>
            </a:tbl>
          </a:graphicData>
        </a:graphic>
      </p:graphicFrame>
      <p:sp>
        <p:nvSpPr>
          <p:cNvPr id="3" name="投影片編號版面配置區 2">
            <a:extLst>
              <a:ext uri="{FF2B5EF4-FFF2-40B4-BE49-F238E27FC236}">
                <a16:creationId xmlns:a16="http://schemas.microsoft.com/office/drawing/2014/main" id="{85654DE7-CBD1-4480-8990-3FF48CD86E92}"/>
              </a:ext>
            </a:extLst>
          </p:cNvPr>
          <p:cNvSpPr>
            <a:spLocks noGrp="1"/>
          </p:cNvSpPr>
          <p:nvPr>
            <p:ph type="sldNum" sz="quarter" idx="12"/>
          </p:nvPr>
        </p:nvSpPr>
        <p:spPr/>
        <p:txBody>
          <a:bodyPr/>
          <a:lstStyle/>
          <a:p>
            <a:fld id="{6D77D3CB-5987-4045-A9DE-313BCFC794EF}" type="slidenum">
              <a:rPr lang="zh-TW" altLang="en-US" smtClean="0"/>
              <a:pPr/>
              <a:t>33</a:t>
            </a:fld>
            <a:endParaRPr lang="zh-TW" altLang="en-US"/>
          </a:p>
        </p:txBody>
      </p:sp>
      <p:sp>
        <p:nvSpPr>
          <p:cNvPr id="4" name="標題 3">
            <a:extLst>
              <a:ext uri="{FF2B5EF4-FFF2-40B4-BE49-F238E27FC236}">
                <a16:creationId xmlns:a16="http://schemas.microsoft.com/office/drawing/2014/main" id="{D93E7F47-DF40-43E6-A5CA-74162CECF74A}"/>
              </a:ext>
            </a:extLst>
          </p:cNvPr>
          <p:cNvSpPr>
            <a:spLocks noGrp="1"/>
          </p:cNvSpPr>
          <p:nvPr>
            <p:ph type="title"/>
          </p:nvPr>
        </p:nvSpPr>
        <p:spPr/>
        <p:txBody>
          <a:bodyPr/>
          <a:lstStyle/>
          <a:p>
            <a:r>
              <a:rPr lang="zh-TW" altLang="en-US" dirty="0"/>
              <a:t>轉彎</a:t>
            </a:r>
          </a:p>
        </p:txBody>
      </p:sp>
    </p:spTree>
    <p:extLst>
      <p:ext uri="{BB962C8B-B14F-4D97-AF65-F5344CB8AC3E}">
        <p14:creationId xmlns:p14="http://schemas.microsoft.com/office/powerpoint/2010/main" val="24284688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投影片編號版面配置區 2">
            <a:extLst>
              <a:ext uri="{FF2B5EF4-FFF2-40B4-BE49-F238E27FC236}">
                <a16:creationId xmlns:a16="http://schemas.microsoft.com/office/drawing/2014/main" id="{50074FF3-8144-4CDA-B3C8-DD00C96D97A2}"/>
              </a:ext>
            </a:extLst>
          </p:cNvPr>
          <p:cNvSpPr>
            <a:spLocks noGrp="1"/>
          </p:cNvSpPr>
          <p:nvPr>
            <p:ph type="sldNum" sz="quarter" idx="12"/>
          </p:nvPr>
        </p:nvSpPr>
        <p:spPr/>
        <p:txBody>
          <a:bodyPr/>
          <a:lstStyle/>
          <a:p>
            <a:fld id="{6D77D3CB-5987-4045-A9DE-313BCFC794EF}" type="slidenum">
              <a:rPr lang="zh-TW" altLang="en-US" smtClean="0"/>
              <a:pPr/>
              <a:t>34</a:t>
            </a:fld>
            <a:endParaRPr lang="zh-TW" altLang="en-US"/>
          </a:p>
        </p:txBody>
      </p:sp>
      <p:sp>
        <p:nvSpPr>
          <p:cNvPr id="4" name="標題 3">
            <a:extLst>
              <a:ext uri="{FF2B5EF4-FFF2-40B4-BE49-F238E27FC236}">
                <a16:creationId xmlns:a16="http://schemas.microsoft.com/office/drawing/2014/main" id="{415145DA-DA93-48FC-B730-D030E967AD30}"/>
              </a:ext>
            </a:extLst>
          </p:cNvPr>
          <p:cNvSpPr>
            <a:spLocks noGrp="1"/>
          </p:cNvSpPr>
          <p:nvPr>
            <p:ph type="title"/>
          </p:nvPr>
        </p:nvSpPr>
        <p:spPr/>
        <p:txBody>
          <a:bodyPr/>
          <a:lstStyle/>
          <a:p>
            <a:endParaRPr lang="zh-TW" altLang="en-US"/>
          </a:p>
        </p:txBody>
      </p:sp>
      <p:graphicFrame>
        <p:nvGraphicFramePr>
          <p:cNvPr id="8" name="內容版面配置區 7">
            <a:extLst>
              <a:ext uri="{FF2B5EF4-FFF2-40B4-BE49-F238E27FC236}">
                <a16:creationId xmlns:a16="http://schemas.microsoft.com/office/drawing/2014/main" id="{C7C36D19-E777-462D-A13A-B8511515C9FF}"/>
              </a:ext>
            </a:extLst>
          </p:cNvPr>
          <p:cNvGraphicFramePr>
            <a:graphicFrameLocks noGrp="1"/>
          </p:cNvGraphicFramePr>
          <p:nvPr>
            <p:ph idx="1"/>
            <p:extLst>
              <p:ext uri="{D42A27DB-BD31-4B8C-83A1-F6EECF244321}">
                <p14:modId xmlns:p14="http://schemas.microsoft.com/office/powerpoint/2010/main" val="4195387021"/>
              </p:ext>
            </p:extLst>
          </p:nvPr>
        </p:nvGraphicFramePr>
        <p:xfrm>
          <a:off x="865300" y="458502"/>
          <a:ext cx="6987783" cy="5969200"/>
        </p:xfrm>
        <a:graphic>
          <a:graphicData uri="http://schemas.openxmlformats.org/drawingml/2006/table">
            <a:tbl>
              <a:tblPr/>
              <a:tblGrid>
                <a:gridCol w="635253">
                  <a:extLst>
                    <a:ext uri="{9D8B030D-6E8A-4147-A177-3AD203B41FA5}">
                      <a16:colId xmlns:a16="http://schemas.microsoft.com/office/drawing/2014/main" val="502826869"/>
                    </a:ext>
                  </a:extLst>
                </a:gridCol>
                <a:gridCol w="635253">
                  <a:extLst>
                    <a:ext uri="{9D8B030D-6E8A-4147-A177-3AD203B41FA5}">
                      <a16:colId xmlns:a16="http://schemas.microsoft.com/office/drawing/2014/main" val="4201840139"/>
                    </a:ext>
                  </a:extLst>
                </a:gridCol>
                <a:gridCol w="635253">
                  <a:extLst>
                    <a:ext uri="{9D8B030D-6E8A-4147-A177-3AD203B41FA5}">
                      <a16:colId xmlns:a16="http://schemas.microsoft.com/office/drawing/2014/main" val="3089754775"/>
                    </a:ext>
                  </a:extLst>
                </a:gridCol>
                <a:gridCol w="635253">
                  <a:extLst>
                    <a:ext uri="{9D8B030D-6E8A-4147-A177-3AD203B41FA5}">
                      <a16:colId xmlns:a16="http://schemas.microsoft.com/office/drawing/2014/main" val="3566250743"/>
                    </a:ext>
                  </a:extLst>
                </a:gridCol>
                <a:gridCol w="635253">
                  <a:extLst>
                    <a:ext uri="{9D8B030D-6E8A-4147-A177-3AD203B41FA5}">
                      <a16:colId xmlns:a16="http://schemas.microsoft.com/office/drawing/2014/main" val="1180519366"/>
                    </a:ext>
                  </a:extLst>
                </a:gridCol>
                <a:gridCol w="635253">
                  <a:extLst>
                    <a:ext uri="{9D8B030D-6E8A-4147-A177-3AD203B41FA5}">
                      <a16:colId xmlns:a16="http://schemas.microsoft.com/office/drawing/2014/main" val="3471656589"/>
                    </a:ext>
                  </a:extLst>
                </a:gridCol>
                <a:gridCol w="635253">
                  <a:extLst>
                    <a:ext uri="{9D8B030D-6E8A-4147-A177-3AD203B41FA5}">
                      <a16:colId xmlns:a16="http://schemas.microsoft.com/office/drawing/2014/main" val="1638079656"/>
                    </a:ext>
                  </a:extLst>
                </a:gridCol>
                <a:gridCol w="635253">
                  <a:extLst>
                    <a:ext uri="{9D8B030D-6E8A-4147-A177-3AD203B41FA5}">
                      <a16:colId xmlns:a16="http://schemas.microsoft.com/office/drawing/2014/main" val="1306562811"/>
                    </a:ext>
                  </a:extLst>
                </a:gridCol>
                <a:gridCol w="635253">
                  <a:extLst>
                    <a:ext uri="{9D8B030D-6E8A-4147-A177-3AD203B41FA5}">
                      <a16:colId xmlns:a16="http://schemas.microsoft.com/office/drawing/2014/main" val="681478413"/>
                    </a:ext>
                  </a:extLst>
                </a:gridCol>
                <a:gridCol w="635253">
                  <a:extLst>
                    <a:ext uri="{9D8B030D-6E8A-4147-A177-3AD203B41FA5}">
                      <a16:colId xmlns:a16="http://schemas.microsoft.com/office/drawing/2014/main" val="4018185132"/>
                    </a:ext>
                  </a:extLst>
                </a:gridCol>
                <a:gridCol w="635253">
                  <a:extLst>
                    <a:ext uri="{9D8B030D-6E8A-4147-A177-3AD203B41FA5}">
                      <a16:colId xmlns:a16="http://schemas.microsoft.com/office/drawing/2014/main" val="1224236326"/>
                    </a:ext>
                  </a:extLst>
                </a:gridCol>
              </a:tblGrid>
              <a:tr h="136263">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600" b="0" i="0" u="none" strike="noStrike">
                          <a:solidFill>
                            <a:srgbClr val="000000"/>
                          </a:solidFill>
                          <a:effectLst/>
                          <a:latin typeface="新細明體" panose="02020500000000000000" pitchFamily="18" charset="-120"/>
                          <a:ea typeface="新細明體" panose="02020500000000000000" pitchFamily="18" charset="-120"/>
                        </a:rPr>
                        <a:t>lambda</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0.75</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r>
                        <a:rPr lang="en-US" sz="600" b="0" i="0" u="none" strike="noStrike">
                          <a:solidFill>
                            <a:srgbClr val="000000"/>
                          </a:solidFill>
                          <a:effectLst/>
                          <a:latin typeface="新細明體" panose="02020500000000000000" pitchFamily="18" charset="-120"/>
                          <a:ea typeface="新細明體" panose="02020500000000000000" pitchFamily="18" charset="-120"/>
                        </a:rPr>
                        <a:t>T=10</a:t>
                      </a: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3714055277"/>
                  </a:ext>
                </a:extLst>
              </a:tr>
              <a:tr h="769227">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初始車距</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F2D0"/>
                    </a:solidFill>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10</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a:t>
                      </a:r>
                      <a:r>
                        <a:rPr lang="zh-TW" altLang="en-US" sz="600" b="0" i="0" u="none" strike="noStrike">
                          <a:solidFill>
                            <a:srgbClr val="000000"/>
                          </a:solidFill>
                          <a:effectLst/>
                          <a:latin typeface="新細明體" panose="02020500000000000000" pitchFamily="18" charset="-120"/>
                          <a:ea typeface="新細明體" panose="02020500000000000000" pitchFamily="18" charset="-120"/>
                        </a:rPr>
                        <a:t>車頭對車尾但程式內室車頭對車頭所以程式內要設定</a:t>
                      </a:r>
                      <a:r>
                        <a:rPr lang="en-US" altLang="zh-TW" sz="600" b="0" i="0" u="none" strike="noStrike">
                          <a:solidFill>
                            <a:srgbClr val="000000"/>
                          </a:solidFill>
                          <a:effectLst/>
                          <a:latin typeface="新細明體" panose="02020500000000000000" pitchFamily="18" charset="-120"/>
                          <a:ea typeface="新細明體" panose="02020500000000000000" pitchFamily="18" charset="-120"/>
                        </a:rPr>
                        <a:t>24.5</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227219106"/>
                  </a:ext>
                </a:extLst>
              </a:tr>
              <a:tr h="136263">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前車定速</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AEDFB"/>
                    </a:solidFill>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40</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1367904377"/>
                  </a:ext>
                </a:extLst>
              </a:tr>
              <a:tr h="136263">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後車速度</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AEDFB"/>
                    </a:solidFill>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50</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2774854448"/>
                  </a:ext>
                </a:extLst>
              </a:tr>
              <a:tr h="241757">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指數機率</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可接受風險</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500" b="0" i="0" u="none" strike="noStrike">
                          <a:solidFill>
                            <a:srgbClr val="000000"/>
                          </a:solidFill>
                          <a:effectLst/>
                          <a:latin typeface="Noto Sans CJK SC"/>
                          <a:ea typeface="新細明體" panose="02020500000000000000" pitchFamily="18" charset="-120"/>
                        </a:rPr>
                        <a:t>平均距離</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500" b="0" i="0" u="none" strike="noStrike">
                          <a:solidFill>
                            <a:srgbClr val="000000"/>
                          </a:solidFill>
                          <a:effectLst/>
                          <a:latin typeface="Noto Sans CJK SC"/>
                          <a:ea typeface="新細明體" panose="02020500000000000000" pitchFamily="18" charset="-120"/>
                        </a:rPr>
                        <a:t>平均後車速度</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500" b="0" i="0" u="none" strike="noStrike">
                          <a:solidFill>
                            <a:srgbClr val="000000"/>
                          </a:solidFill>
                          <a:effectLst/>
                          <a:latin typeface="Noto Sans CJK SC"/>
                          <a:ea typeface="新細明體" panose="02020500000000000000" pitchFamily="18" charset="-120"/>
                        </a:rPr>
                        <a:t>平均風險</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500" b="0" i="0" u="none" strike="noStrike">
                          <a:solidFill>
                            <a:srgbClr val="000000"/>
                          </a:solidFill>
                          <a:effectLst/>
                          <a:latin typeface="Noto Sans CJK SC"/>
                          <a:ea typeface="新細明體" panose="02020500000000000000" pitchFamily="18" charset="-120"/>
                        </a:rPr>
                        <a:t>最短距離</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500" b="0" i="0" u="none" strike="noStrike">
                          <a:solidFill>
                            <a:srgbClr val="000000"/>
                          </a:solidFill>
                          <a:effectLst/>
                          <a:latin typeface="Noto Sans CJK SC"/>
                          <a:ea typeface="新細明體" panose="02020500000000000000" pitchFamily="18" charset="-120"/>
                        </a:rPr>
                        <a:t>有無碰撞</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發生碰撞時間</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3762621537"/>
                  </a:ext>
                </a:extLst>
              </a:tr>
              <a:tr h="136263">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0.1</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5.69104</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11.59577</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0.01686</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4.91256</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1382830917"/>
                  </a:ext>
                </a:extLst>
              </a:tr>
              <a:tr h="136263">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0.05</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6.48238</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11.50335</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0.00862</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5.98000</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1549461051"/>
                  </a:ext>
                </a:extLst>
              </a:tr>
              <a:tr h="136263">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0.01</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8.39783</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11.28876</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0.00187</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8.01179</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2011598579"/>
                  </a:ext>
                </a:extLst>
              </a:tr>
              <a:tr h="136263">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3962196639"/>
                  </a:ext>
                </a:extLst>
              </a:tr>
              <a:tr h="136263">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600" b="0" i="0" u="none" strike="noStrike">
                          <a:solidFill>
                            <a:srgbClr val="000000"/>
                          </a:solidFill>
                          <a:effectLst/>
                          <a:latin typeface="新細明體" panose="02020500000000000000" pitchFamily="18" charset="-120"/>
                          <a:ea typeface="新細明體" panose="02020500000000000000" pitchFamily="18" charset="-120"/>
                        </a:rPr>
                        <a:t>lambda</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0.75</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1179780026"/>
                  </a:ext>
                </a:extLst>
              </a:tr>
              <a:tr h="769227">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初始車距</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F2D0"/>
                    </a:solidFill>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10</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a:t>
                      </a:r>
                      <a:r>
                        <a:rPr lang="zh-TW" altLang="en-US" sz="600" b="0" i="0" u="none" strike="noStrike">
                          <a:solidFill>
                            <a:srgbClr val="000000"/>
                          </a:solidFill>
                          <a:effectLst/>
                          <a:latin typeface="新細明體" panose="02020500000000000000" pitchFamily="18" charset="-120"/>
                          <a:ea typeface="新細明體" panose="02020500000000000000" pitchFamily="18" charset="-120"/>
                        </a:rPr>
                        <a:t>車頭對車尾但程式內室車頭對車頭所以程式內要設定</a:t>
                      </a:r>
                      <a:r>
                        <a:rPr lang="en-US" altLang="zh-TW" sz="600" b="0" i="0" u="none" strike="noStrike">
                          <a:solidFill>
                            <a:srgbClr val="000000"/>
                          </a:solidFill>
                          <a:effectLst/>
                          <a:latin typeface="新細明體" panose="02020500000000000000" pitchFamily="18" charset="-120"/>
                          <a:ea typeface="新細明體" panose="02020500000000000000" pitchFamily="18" charset="-120"/>
                        </a:rPr>
                        <a:t>24.5</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1957695567"/>
                  </a:ext>
                </a:extLst>
              </a:tr>
              <a:tr h="136263">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前車定速</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AEDFB"/>
                    </a:solidFill>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40</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1647700474"/>
                  </a:ext>
                </a:extLst>
              </a:tr>
              <a:tr h="136263">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後車速度</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AEDFB"/>
                    </a:solidFill>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60</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3145742065"/>
                  </a:ext>
                </a:extLst>
              </a:tr>
              <a:tr h="241757">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指數機率</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可接受風險</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500" b="0" i="0" u="none" strike="noStrike">
                          <a:solidFill>
                            <a:srgbClr val="000000"/>
                          </a:solidFill>
                          <a:effectLst/>
                          <a:latin typeface="Noto Sans CJK SC"/>
                          <a:ea typeface="新細明體" panose="02020500000000000000" pitchFamily="18" charset="-120"/>
                        </a:rPr>
                        <a:t>平均距離</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500" b="0" i="0" u="none" strike="noStrike">
                          <a:solidFill>
                            <a:srgbClr val="000000"/>
                          </a:solidFill>
                          <a:effectLst/>
                          <a:latin typeface="Noto Sans CJK SC"/>
                          <a:ea typeface="新細明體" panose="02020500000000000000" pitchFamily="18" charset="-120"/>
                        </a:rPr>
                        <a:t>平均後車速度</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500" b="0" i="0" u="none" strike="noStrike">
                          <a:solidFill>
                            <a:srgbClr val="000000"/>
                          </a:solidFill>
                          <a:effectLst/>
                          <a:latin typeface="Noto Sans CJK SC"/>
                          <a:ea typeface="新細明體" panose="02020500000000000000" pitchFamily="18" charset="-120"/>
                        </a:rPr>
                        <a:t>平均風險</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500" b="0" i="0" u="none" strike="noStrike">
                          <a:solidFill>
                            <a:srgbClr val="000000"/>
                          </a:solidFill>
                          <a:effectLst/>
                          <a:latin typeface="Noto Sans CJK SC"/>
                          <a:ea typeface="新細明體" panose="02020500000000000000" pitchFamily="18" charset="-120"/>
                        </a:rPr>
                        <a:t>最短距離</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500" b="0" i="0" u="none" strike="noStrike">
                          <a:solidFill>
                            <a:srgbClr val="000000"/>
                          </a:solidFill>
                          <a:effectLst/>
                          <a:latin typeface="Noto Sans CJK SC"/>
                          <a:ea typeface="新細明體" panose="02020500000000000000" pitchFamily="18" charset="-120"/>
                        </a:rPr>
                        <a:t>有無碰撞</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發生碰撞時間</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2822847376"/>
                  </a:ext>
                </a:extLst>
              </a:tr>
              <a:tr h="136263">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0.1</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5.21830</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11.60966</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0.02930</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2.80889</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2095179484"/>
                  </a:ext>
                </a:extLst>
              </a:tr>
              <a:tr h="136263">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0.05</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6.09332</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11.51724</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0.01378</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3.92000</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318198387"/>
                  </a:ext>
                </a:extLst>
              </a:tr>
              <a:tr h="136263">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0.01</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8.08329</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11.30264</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0.00318</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5.75554</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1661963332"/>
                  </a:ext>
                </a:extLst>
              </a:tr>
              <a:tr h="136263">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432241522"/>
                  </a:ext>
                </a:extLst>
              </a:tr>
              <a:tr h="136263">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600" b="0" i="0" u="none" strike="noStrike">
                          <a:solidFill>
                            <a:srgbClr val="000000"/>
                          </a:solidFill>
                          <a:effectLst/>
                          <a:latin typeface="新細明體" panose="02020500000000000000" pitchFamily="18" charset="-120"/>
                          <a:ea typeface="新細明體" panose="02020500000000000000" pitchFamily="18" charset="-120"/>
                        </a:rPr>
                        <a:t>lambda</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0.75</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3275358957"/>
                  </a:ext>
                </a:extLst>
              </a:tr>
              <a:tr h="769227">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初始車距</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F2D0"/>
                    </a:solidFill>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10</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a:t>
                      </a:r>
                      <a:r>
                        <a:rPr lang="zh-TW" altLang="en-US" sz="600" b="0" i="0" u="none" strike="noStrike">
                          <a:solidFill>
                            <a:srgbClr val="000000"/>
                          </a:solidFill>
                          <a:effectLst/>
                          <a:latin typeface="新細明體" panose="02020500000000000000" pitchFamily="18" charset="-120"/>
                          <a:ea typeface="新細明體" panose="02020500000000000000" pitchFamily="18" charset="-120"/>
                        </a:rPr>
                        <a:t>車頭對車尾但程式內室車頭對車頭所以程式內要設定</a:t>
                      </a:r>
                      <a:r>
                        <a:rPr lang="en-US" altLang="zh-TW" sz="600" b="0" i="0" u="none" strike="noStrike">
                          <a:solidFill>
                            <a:srgbClr val="000000"/>
                          </a:solidFill>
                          <a:effectLst/>
                          <a:latin typeface="新細明體" panose="02020500000000000000" pitchFamily="18" charset="-120"/>
                          <a:ea typeface="新細明體" panose="02020500000000000000" pitchFamily="18" charset="-120"/>
                        </a:rPr>
                        <a:t>24.5</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11.11111111</a:t>
                      </a: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2834561702"/>
                  </a:ext>
                </a:extLst>
              </a:tr>
              <a:tr h="136263">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前車定速</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AEDFB"/>
                    </a:solidFill>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40</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608800535"/>
                  </a:ext>
                </a:extLst>
              </a:tr>
              <a:tr h="136263">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後車速度</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AEDFB"/>
                    </a:solidFill>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70</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3348347266"/>
                  </a:ext>
                </a:extLst>
              </a:tr>
              <a:tr h="241757">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指數機率</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可接受風險</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500" b="0" i="0" u="none" strike="noStrike">
                          <a:solidFill>
                            <a:srgbClr val="000000"/>
                          </a:solidFill>
                          <a:effectLst/>
                          <a:latin typeface="Noto Sans CJK SC"/>
                          <a:ea typeface="新細明體" panose="02020500000000000000" pitchFamily="18" charset="-120"/>
                        </a:rPr>
                        <a:t>平均距離</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500" b="0" i="0" u="none" strike="noStrike">
                          <a:solidFill>
                            <a:srgbClr val="000000"/>
                          </a:solidFill>
                          <a:effectLst/>
                          <a:latin typeface="Noto Sans CJK SC"/>
                          <a:ea typeface="新細明體" panose="02020500000000000000" pitchFamily="18" charset="-120"/>
                        </a:rPr>
                        <a:t>平均後車速度</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500" b="0" i="0" u="none" strike="noStrike">
                          <a:solidFill>
                            <a:srgbClr val="000000"/>
                          </a:solidFill>
                          <a:effectLst/>
                          <a:latin typeface="Noto Sans CJK SC"/>
                          <a:ea typeface="新細明體" panose="02020500000000000000" pitchFamily="18" charset="-120"/>
                        </a:rPr>
                        <a:t>平均風險</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500" b="0" i="0" u="none" strike="noStrike">
                          <a:solidFill>
                            <a:srgbClr val="000000"/>
                          </a:solidFill>
                          <a:effectLst/>
                          <a:latin typeface="Noto Sans CJK SC"/>
                          <a:ea typeface="新細明體" panose="02020500000000000000" pitchFamily="18" charset="-120"/>
                        </a:rPr>
                        <a:t>最短距離</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500" b="0" i="0" u="none" strike="noStrike">
                          <a:solidFill>
                            <a:srgbClr val="000000"/>
                          </a:solidFill>
                          <a:effectLst/>
                          <a:latin typeface="Noto Sans CJK SC"/>
                          <a:ea typeface="新細明體" panose="02020500000000000000" pitchFamily="18" charset="-120"/>
                        </a:rPr>
                        <a:t>有無碰撞</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發生碰撞時間</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碰撞速差</a:t>
                      </a:r>
                    </a:p>
                  </a:txBody>
                  <a:tcPr marL="3875" marR="3875" marT="3875" marB="23251" anchor="b">
                    <a:lnL>
                      <a:noFill/>
                    </a:lnL>
                    <a:lnR>
                      <a:noFill/>
                    </a:lnR>
                    <a:lnT>
                      <a:noFill/>
                    </a:lnT>
                    <a:lnB>
                      <a:noFill/>
                    </a:lnB>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碰撞後車速</a:t>
                      </a:r>
                    </a:p>
                  </a:txBody>
                  <a:tcPr marL="3875" marR="3875" marT="3875" marB="23251" anchor="b">
                    <a:lnL>
                      <a:noFill/>
                    </a:lnL>
                    <a:lnR>
                      <a:noFill/>
                    </a:lnR>
                    <a:lnT>
                      <a:noFill/>
                    </a:lnT>
                    <a:lnB>
                      <a:noFill/>
                    </a:lnB>
                  </a:tcPr>
                </a:tc>
                <a:extLst>
                  <a:ext uri="{0D108BD9-81ED-4DB2-BD59-A6C34878D82A}">
                    <a16:rowId xmlns:a16="http://schemas.microsoft.com/office/drawing/2014/main" val="2827925827"/>
                  </a:ext>
                </a:extLst>
              </a:tr>
              <a:tr h="241757">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0.1</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4.29686</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17.30327</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0.20991</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-0.50000</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碰撞</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1.7</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2.733333333</a:t>
                      </a:r>
                    </a:p>
                  </a:txBody>
                  <a:tcPr marL="3875" marR="3875" marT="3875" marB="23251" anchor="b">
                    <a:lnL>
                      <a:noFill/>
                    </a:lnL>
                    <a:lnR>
                      <a:noFill/>
                    </a:lnR>
                    <a:lnT>
                      <a:noFill/>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13.84444444</a:t>
                      </a:r>
                    </a:p>
                  </a:txBody>
                  <a:tcPr marL="3875" marR="3875" marT="3875" marB="23251" anchor="b">
                    <a:lnL>
                      <a:noFill/>
                    </a:lnL>
                    <a:lnR>
                      <a:noFill/>
                    </a:lnR>
                    <a:lnT>
                      <a:noFill/>
                    </a:lnT>
                    <a:lnB>
                      <a:noFill/>
                    </a:lnB>
                  </a:tcPr>
                </a:tc>
                <a:extLst>
                  <a:ext uri="{0D108BD9-81ED-4DB2-BD59-A6C34878D82A}">
                    <a16:rowId xmlns:a16="http://schemas.microsoft.com/office/drawing/2014/main" val="3270162201"/>
                  </a:ext>
                </a:extLst>
              </a:tr>
              <a:tr h="241757">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0.05</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4.07474</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16.58129</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0.22350</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-0.18667</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碰撞</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1.9</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1.533333333</a:t>
                      </a:r>
                    </a:p>
                  </a:txBody>
                  <a:tcPr marL="3875" marR="3875" marT="3875" marB="23251" anchor="b">
                    <a:lnL>
                      <a:noFill/>
                    </a:lnL>
                    <a:lnR>
                      <a:noFill/>
                    </a:lnR>
                    <a:lnT>
                      <a:noFill/>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12.64444444</a:t>
                      </a:r>
                    </a:p>
                  </a:txBody>
                  <a:tcPr marL="3875" marR="3875" marT="3875" marB="23251" anchor="b">
                    <a:lnL>
                      <a:noFill/>
                    </a:lnL>
                    <a:lnR>
                      <a:noFill/>
                    </a:lnR>
                    <a:lnT>
                      <a:noFill/>
                    </a:lnT>
                    <a:lnB>
                      <a:noFill/>
                    </a:lnB>
                  </a:tcPr>
                </a:tc>
                <a:extLst>
                  <a:ext uri="{0D108BD9-81ED-4DB2-BD59-A6C34878D82A}">
                    <a16:rowId xmlns:a16="http://schemas.microsoft.com/office/drawing/2014/main" val="3631602411"/>
                  </a:ext>
                </a:extLst>
              </a:tr>
              <a:tr h="136263">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0.01</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7.09331</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11.31645</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0.05481</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1.32000</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dirty="0">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1255678672"/>
                  </a:ext>
                </a:extLst>
              </a:tr>
            </a:tbl>
          </a:graphicData>
        </a:graphic>
      </p:graphicFrame>
    </p:spTree>
    <p:extLst>
      <p:ext uri="{BB962C8B-B14F-4D97-AF65-F5344CB8AC3E}">
        <p14:creationId xmlns:p14="http://schemas.microsoft.com/office/powerpoint/2010/main" val="37072953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內容版面配置區 4">
            <a:extLst>
              <a:ext uri="{FF2B5EF4-FFF2-40B4-BE49-F238E27FC236}">
                <a16:creationId xmlns:a16="http://schemas.microsoft.com/office/drawing/2014/main" id="{0742054B-A460-4A24-ACEB-73DCAF94CE30}"/>
              </a:ext>
            </a:extLst>
          </p:cNvPr>
          <p:cNvGraphicFramePr>
            <a:graphicFrameLocks noGrp="1"/>
          </p:cNvGraphicFramePr>
          <p:nvPr>
            <p:ph idx="1"/>
            <p:extLst>
              <p:ext uri="{D42A27DB-BD31-4B8C-83A1-F6EECF244321}">
                <p14:modId xmlns:p14="http://schemas.microsoft.com/office/powerpoint/2010/main" val="2699745210"/>
              </p:ext>
            </p:extLst>
          </p:nvPr>
        </p:nvGraphicFramePr>
        <p:xfrm>
          <a:off x="730830" y="215152"/>
          <a:ext cx="7055015" cy="6306676"/>
        </p:xfrm>
        <a:graphic>
          <a:graphicData uri="http://schemas.openxmlformats.org/drawingml/2006/table">
            <a:tbl>
              <a:tblPr/>
              <a:tblGrid>
                <a:gridCol w="641365">
                  <a:extLst>
                    <a:ext uri="{9D8B030D-6E8A-4147-A177-3AD203B41FA5}">
                      <a16:colId xmlns:a16="http://schemas.microsoft.com/office/drawing/2014/main" val="2305843691"/>
                    </a:ext>
                  </a:extLst>
                </a:gridCol>
                <a:gridCol w="641365">
                  <a:extLst>
                    <a:ext uri="{9D8B030D-6E8A-4147-A177-3AD203B41FA5}">
                      <a16:colId xmlns:a16="http://schemas.microsoft.com/office/drawing/2014/main" val="1170339764"/>
                    </a:ext>
                  </a:extLst>
                </a:gridCol>
                <a:gridCol w="641365">
                  <a:extLst>
                    <a:ext uri="{9D8B030D-6E8A-4147-A177-3AD203B41FA5}">
                      <a16:colId xmlns:a16="http://schemas.microsoft.com/office/drawing/2014/main" val="4165465413"/>
                    </a:ext>
                  </a:extLst>
                </a:gridCol>
                <a:gridCol w="641365">
                  <a:extLst>
                    <a:ext uri="{9D8B030D-6E8A-4147-A177-3AD203B41FA5}">
                      <a16:colId xmlns:a16="http://schemas.microsoft.com/office/drawing/2014/main" val="3528238289"/>
                    </a:ext>
                  </a:extLst>
                </a:gridCol>
                <a:gridCol w="641365">
                  <a:extLst>
                    <a:ext uri="{9D8B030D-6E8A-4147-A177-3AD203B41FA5}">
                      <a16:colId xmlns:a16="http://schemas.microsoft.com/office/drawing/2014/main" val="1062823319"/>
                    </a:ext>
                  </a:extLst>
                </a:gridCol>
                <a:gridCol w="641365">
                  <a:extLst>
                    <a:ext uri="{9D8B030D-6E8A-4147-A177-3AD203B41FA5}">
                      <a16:colId xmlns:a16="http://schemas.microsoft.com/office/drawing/2014/main" val="356289913"/>
                    </a:ext>
                  </a:extLst>
                </a:gridCol>
                <a:gridCol w="641365">
                  <a:extLst>
                    <a:ext uri="{9D8B030D-6E8A-4147-A177-3AD203B41FA5}">
                      <a16:colId xmlns:a16="http://schemas.microsoft.com/office/drawing/2014/main" val="2499643691"/>
                    </a:ext>
                  </a:extLst>
                </a:gridCol>
                <a:gridCol w="641365">
                  <a:extLst>
                    <a:ext uri="{9D8B030D-6E8A-4147-A177-3AD203B41FA5}">
                      <a16:colId xmlns:a16="http://schemas.microsoft.com/office/drawing/2014/main" val="409155736"/>
                    </a:ext>
                  </a:extLst>
                </a:gridCol>
                <a:gridCol w="641365">
                  <a:extLst>
                    <a:ext uri="{9D8B030D-6E8A-4147-A177-3AD203B41FA5}">
                      <a16:colId xmlns:a16="http://schemas.microsoft.com/office/drawing/2014/main" val="3742745885"/>
                    </a:ext>
                  </a:extLst>
                </a:gridCol>
                <a:gridCol w="641365">
                  <a:extLst>
                    <a:ext uri="{9D8B030D-6E8A-4147-A177-3AD203B41FA5}">
                      <a16:colId xmlns:a16="http://schemas.microsoft.com/office/drawing/2014/main" val="772938753"/>
                    </a:ext>
                  </a:extLst>
                </a:gridCol>
                <a:gridCol w="641365">
                  <a:extLst>
                    <a:ext uri="{9D8B030D-6E8A-4147-A177-3AD203B41FA5}">
                      <a16:colId xmlns:a16="http://schemas.microsoft.com/office/drawing/2014/main" val="2443726898"/>
                    </a:ext>
                  </a:extLst>
                </a:gridCol>
              </a:tblGrid>
              <a:tr h="143967">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600" b="0" i="0" u="none" strike="noStrike">
                          <a:solidFill>
                            <a:srgbClr val="000000"/>
                          </a:solidFill>
                          <a:effectLst/>
                          <a:latin typeface="新細明體" panose="02020500000000000000" pitchFamily="18" charset="-120"/>
                          <a:ea typeface="新細明體" panose="02020500000000000000" pitchFamily="18" charset="-120"/>
                        </a:rPr>
                        <a:t>lambda</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0.75</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2135432283"/>
                  </a:ext>
                </a:extLst>
              </a:tr>
              <a:tr h="812715">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初始車距</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F2D0"/>
                    </a:solidFill>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10</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a:t>
                      </a:r>
                      <a:r>
                        <a:rPr lang="zh-TW" altLang="en-US" sz="600" b="0" i="0" u="none" strike="noStrike">
                          <a:solidFill>
                            <a:srgbClr val="000000"/>
                          </a:solidFill>
                          <a:effectLst/>
                          <a:latin typeface="新細明體" panose="02020500000000000000" pitchFamily="18" charset="-120"/>
                          <a:ea typeface="新細明體" panose="02020500000000000000" pitchFamily="18" charset="-120"/>
                        </a:rPr>
                        <a:t>車頭對車尾但程式內室車頭對車頭所以程式內要設定</a:t>
                      </a:r>
                      <a:r>
                        <a:rPr lang="en-US" altLang="zh-TW" sz="600" b="0" i="0" u="none" strike="noStrike">
                          <a:solidFill>
                            <a:srgbClr val="000000"/>
                          </a:solidFill>
                          <a:effectLst/>
                          <a:latin typeface="新細明體" panose="02020500000000000000" pitchFamily="18" charset="-120"/>
                          <a:ea typeface="新細明體" panose="02020500000000000000" pitchFamily="18" charset="-120"/>
                        </a:rPr>
                        <a:t>24.5</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3862718879"/>
                  </a:ext>
                </a:extLst>
              </a:tr>
              <a:tr h="143967">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前車週期</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AEDFB"/>
                    </a:solidFill>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12</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3784605661"/>
                  </a:ext>
                </a:extLst>
              </a:tr>
              <a:tr h="143967">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後車速度</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AEDFB"/>
                    </a:solidFill>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65</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1591360886"/>
                  </a:ext>
                </a:extLst>
              </a:tr>
              <a:tr h="255425">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指數機率</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可接受風險</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500" b="0" i="0" u="none" strike="noStrike">
                          <a:solidFill>
                            <a:srgbClr val="000000"/>
                          </a:solidFill>
                          <a:effectLst/>
                          <a:latin typeface="Noto Sans CJK SC"/>
                          <a:ea typeface="新細明體" panose="02020500000000000000" pitchFamily="18" charset="-120"/>
                        </a:rPr>
                        <a:t>平均距離</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500" b="0" i="0" u="none" strike="noStrike">
                          <a:solidFill>
                            <a:srgbClr val="000000"/>
                          </a:solidFill>
                          <a:effectLst/>
                          <a:latin typeface="Noto Sans CJK SC"/>
                          <a:ea typeface="新細明體" panose="02020500000000000000" pitchFamily="18" charset="-120"/>
                        </a:rPr>
                        <a:t>平均後車速度</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500" b="0" i="0" u="none" strike="noStrike">
                          <a:solidFill>
                            <a:srgbClr val="000000"/>
                          </a:solidFill>
                          <a:effectLst/>
                          <a:latin typeface="Noto Sans CJK SC"/>
                          <a:ea typeface="新細明體" panose="02020500000000000000" pitchFamily="18" charset="-120"/>
                        </a:rPr>
                        <a:t>平均風險</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500" b="0" i="0" u="none" strike="noStrike">
                          <a:solidFill>
                            <a:srgbClr val="000000"/>
                          </a:solidFill>
                          <a:effectLst/>
                          <a:latin typeface="Noto Sans CJK SC"/>
                          <a:ea typeface="新細明體" panose="02020500000000000000" pitchFamily="18" charset="-120"/>
                        </a:rPr>
                        <a:t>最短距離</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500" b="0" i="0" u="none" strike="noStrike">
                          <a:solidFill>
                            <a:srgbClr val="000000"/>
                          </a:solidFill>
                          <a:effectLst/>
                          <a:latin typeface="Noto Sans CJK SC"/>
                          <a:ea typeface="新細明體" panose="02020500000000000000" pitchFamily="18" charset="-120"/>
                        </a:rPr>
                        <a:t>有無碰撞</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發生碰撞時間</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碰撞速差</a:t>
                      </a:r>
                    </a:p>
                  </a:txBody>
                  <a:tcPr marL="3875" marR="3875" marT="3875" marB="23251" anchor="b">
                    <a:lnL>
                      <a:noFill/>
                    </a:lnL>
                    <a:lnR>
                      <a:noFill/>
                    </a:lnR>
                    <a:lnT>
                      <a:noFill/>
                    </a:lnT>
                    <a:lnB>
                      <a:noFill/>
                    </a:lnB>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碰撞後車速</a:t>
                      </a:r>
                    </a:p>
                  </a:txBody>
                  <a:tcPr marL="3875" marR="3875" marT="3875" marB="23251" anchor="b">
                    <a:lnL>
                      <a:noFill/>
                    </a:lnL>
                    <a:lnR>
                      <a:noFill/>
                    </a:lnR>
                    <a:lnT>
                      <a:noFill/>
                    </a:lnT>
                    <a:lnB>
                      <a:noFill/>
                    </a:lnB>
                  </a:tcPr>
                </a:tc>
                <a:extLst>
                  <a:ext uri="{0D108BD9-81ED-4DB2-BD59-A6C34878D82A}">
                    <a16:rowId xmlns:a16="http://schemas.microsoft.com/office/drawing/2014/main" val="2835725078"/>
                  </a:ext>
                </a:extLst>
              </a:tr>
              <a:tr h="255425">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0.1</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7.14252</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17.83450</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0.07583</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-0.43814</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3.80000</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5.015203573</a:t>
                      </a:r>
                    </a:p>
                  </a:txBody>
                  <a:tcPr marL="3875" marR="3875" marT="3875" marB="23251" anchor="b">
                    <a:lnL>
                      <a:noFill/>
                    </a:lnL>
                    <a:lnR>
                      <a:noFill/>
                    </a:lnR>
                    <a:lnT>
                      <a:noFill/>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15.25555556</a:t>
                      </a:r>
                    </a:p>
                  </a:txBody>
                  <a:tcPr marL="3875" marR="3875" marT="3875" marB="23251" anchor="b">
                    <a:lnL>
                      <a:noFill/>
                    </a:lnL>
                    <a:lnR>
                      <a:noFill/>
                    </a:lnR>
                    <a:lnT>
                      <a:noFill/>
                    </a:lnT>
                    <a:lnB>
                      <a:noFill/>
                    </a:lnB>
                  </a:tcPr>
                </a:tc>
                <a:extLst>
                  <a:ext uri="{0D108BD9-81ED-4DB2-BD59-A6C34878D82A}">
                    <a16:rowId xmlns:a16="http://schemas.microsoft.com/office/drawing/2014/main" val="3953333205"/>
                  </a:ext>
                </a:extLst>
              </a:tr>
              <a:tr h="255425">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0.05</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7.02251</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17.59402</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0.07688</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-0.21284</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3.90000</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4.077724999</a:t>
                      </a:r>
                    </a:p>
                  </a:txBody>
                  <a:tcPr marL="3875" marR="3875" marT="3875" marB="23251" anchor="b">
                    <a:lnL>
                      <a:noFill/>
                    </a:lnL>
                    <a:lnR>
                      <a:noFill/>
                    </a:lnR>
                    <a:lnT>
                      <a:noFill/>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14.05555556</a:t>
                      </a:r>
                    </a:p>
                  </a:txBody>
                  <a:tcPr marL="3875" marR="3875" marT="3875" marB="23251" anchor="b">
                    <a:lnL>
                      <a:noFill/>
                    </a:lnL>
                    <a:lnR>
                      <a:noFill/>
                    </a:lnR>
                    <a:lnT>
                      <a:noFill/>
                    </a:lnT>
                    <a:lnB>
                      <a:noFill/>
                    </a:lnB>
                  </a:tcPr>
                </a:tc>
                <a:extLst>
                  <a:ext uri="{0D108BD9-81ED-4DB2-BD59-A6C34878D82A}">
                    <a16:rowId xmlns:a16="http://schemas.microsoft.com/office/drawing/2014/main" val="2747394902"/>
                  </a:ext>
                </a:extLst>
              </a:tr>
              <a:tr h="143967">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0.01</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9.53378</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11.60222</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0.14826</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0.00363</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3490601193"/>
                  </a:ext>
                </a:extLst>
              </a:tr>
              <a:tr h="143967">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2805553544"/>
                  </a:ext>
                </a:extLst>
              </a:tr>
              <a:tr h="143967">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600" b="0" i="0" u="none" strike="noStrike">
                          <a:solidFill>
                            <a:srgbClr val="000000"/>
                          </a:solidFill>
                          <a:effectLst/>
                          <a:latin typeface="新細明體" panose="02020500000000000000" pitchFamily="18" charset="-120"/>
                          <a:ea typeface="新細明體" panose="02020500000000000000" pitchFamily="18" charset="-120"/>
                        </a:rPr>
                        <a:t>lambda</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0.75</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53152575"/>
                  </a:ext>
                </a:extLst>
              </a:tr>
              <a:tr h="812715">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初始車距</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F2D0"/>
                    </a:solidFill>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10</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a:t>
                      </a:r>
                      <a:r>
                        <a:rPr lang="zh-TW" altLang="en-US" sz="600" b="0" i="0" u="none" strike="noStrike">
                          <a:solidFill>
                            <a:srgbClr val="000000"/>
                          </a:solidFill>
                          <a:effectLst/>
                          <a:latin typeface="新細明體" panose="02020500000000000000" pitchFamily="18" charset="-120"/>
                          <a:ea typeface="新細明體" panose="02020500000000000000" pitchFamily="18" charset="-120"/>
                        </a:rPr>
                        <a:t>車頭對車尾但程式內室車頭對車頭所以程式內要設定</a:t>
                      </a:r>
                      <a:r>
                        <a:rPr lang="en-US" altLang="zh-TW" sz="600" b="0" i="0" u="none" strike="noStrike">
                          <a:solidFill>
                            <a:srgbClr val="000000"/>
                          </a:solidFill>
                          <a:effectLst/>
                          <a:latin typeface="新細明體" panose="02020500000000000000" pitchFamily="18" charset="-120"/>
                          <a:ea typeface="新細明體" panose="02020500000000000000" pitchFamily="18" charset="-120"/>
                        </a:rPr>
                        <a:t>24.5</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24667197"/>
                  </a:ext>
                </a:extLst>
              </a:tr>
              <a:tr h="143967">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前車週期</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AEDFB"/>
                    </a:solidFill>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24</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2746130038"/>
                  </a:ext>
                </a:extLst>
              </a:tr>
              <a:tr h="143967">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後車速度</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AEDFB"/>
                    </a:solidFill>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60</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587893760"/>
                  </a:ext>
                </a:extLst>
              </a:tr>
              <a:tr h="255425">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指數機率</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可接受風險</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500" b="0" i="0" u="none" strike="noStrike">
                          <a:solidFill>
                            <a:srgbClr val="000000"/>
                          </a:solidFill>
                          <a:effectLst/>
                          <a:latin typeface="Noto Sans CJK SC"/>
                          <a:ea typeface="新細明體" panose="02020500000000000000" pitchFamily="18" charset="-120"/>
                        </a:rPr>
                        <a:t>平均距離</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500" b="0" i="0" u="none" strike="noStrike">
                          <a:solidFill>
                            <a:srgbClr val="000000"/>
                          </a:solidFill>
                          <a:effectLst/>
                          <a:latin typeface="Noto Sans CJK SC"/>
                          <a:ea typeface="新細明體" panose="02020500000000000000" pitchFamily="18" charset="-120"/>
                        </a:rPr>
                        <a:t>平均後車速度</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500" b="0" i="0" u="none" strike="noStrike">
                          <a:solidFill>
                            <a:srgbClr val="000000"/>
                          </a:solidFill>
                          <a:effectLst/>
                          <a:latin typeface="Noto Sans CJK SC"/>
                          <a:ea typeface="新細明體" panose="02020500000000000000" pitchFamily="18" charset="-120"/>
                        </a:rPr>
                        <a:t>平均風險</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500" b="0" i="0" u="none" strike="noStrike">
                          <a:solidFill>
                            <a:srgbClr val="000000"/>
                          </a:solidFill>
                          <a:effectLst/>
                          <a:latin typeface="Noto Sans CJK SC"/>
                          <a:ea typeface="新細明體" panose="02020500000000000000" pitchFamily="18" charset="-120"/>
                        </a:rPr>
                        <a:t>最短距離</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500" b="0" i="0" u="none" strike="noStrike">
                          <a:solidFill>
                            <a:srgbClr val="000000"/>
                          </a:solidFill>
                          <a:effectLst/>
                          <a:latin typeface="Noto Sans CJK SC"/>
                          <a:ea typeface="新細明體" panose="02020500000000000000" pitchFamily="18" charset="-120"/>
                        </a:rPr>
                        <a:t>有無碰撞</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發生碰撞時間</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2738924011"/>
                  </a:ext>
                </a:extLst>
              </a:tr>
              <a:tr h="143967">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0.1</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3.89891</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12.78871</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0.14026</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0.04790</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2896430469"/>
                  </a:ext>
                </a:extLst>
              </a:tr>
              <a:tr h="143967">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0.05</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4.71106</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12.75022</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0.05439</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1.80723</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3488841529"/>
                  </a:ext>
                </a:extLst>
              </a:tr>
              <a:tr h="143967">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0.01</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6.50165</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12.66081</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0.01027</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4.71971</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3879206717"/>
                  </a:ext>
                </a:extLst>
              </a:tr>
              <a:tr h="143967">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3598720757"/>
                  </a:ext>
                </a:extLst>
              </a:tr>
              <a:tr h="143967">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600" b="0" i="0" u="none" strike="noStrike">
                          <a:solidFill>
                            <a:srgbClr val="000000"/>
                          </a:solidFill>
                          <a:effectLst/>
                          <a:latin typeface="新細明體" panose="02020500000000000000" pitchFamily="18" charset="-120"/>
                          <a:ea typeface="新細明體" panose="02020500000000000000" pitchFamily="18" charset="-120"/>
                        </a:rPr>
                        <a:t>lambda</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0.75</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172961968"/>
                  </a:ext>
                </a:extLst>
              </a:tr>
              <a:tr h="812715">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初始車距</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F2D0"/>
                    </a:solidFill>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10</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a:t>
                      </a:r>
                      <a:r>
                        <a:rPr lang="zh-TW" altLang="en-US" sz="600" b="0" i="0" u="none" strike="noStrike">
                          <a:solidFill>
                            <a:srgbClr val="000000"/>
                          </a:solidFill>
                          <a:effectLst/>
                          <a:latin typeface="新細明體" panose="02020500000000000000" pitchFamily="18" charset="-120"/>
                          <a:ea typeface="新細明體" panose="02020500000000000000" pitchFamily="18" charset="-120"/>
                        </a:rPr>
                        <a:t>車頭對車尾但程式內室車頭對車頭所以程式內要設定</a:t>
                      </a:r>
                      <a:r>
                        <a:rPr lang="en-US" altLang="zh-TW" sz="600" b="0" i="0" u="none" strike="noStrike">
                          <a:solidFill>
                            <a:srgbClr val="000000"/>
                          </a:solidFill>
                          <a:effectLst/>
                          <a:latin typeface="新細明體" panose="02020500000000000000" pitchFamily="18" charset="-120"/>
                          <a:ea typeface="新細明體" panose="02020500000000000000" pitchFamily="18" charset="-120"/>
                        </a:rPr>
                        <a:t>24.5</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11.11111111</a:t>
                      </a: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511415585"/>
                  </a:ext>
                </a:extLst>
              </a:tr>
              <a:tr h="143967">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前車週期</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AEDFB"/>
                    </a:solidFill>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36</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951135555"/>
                  </a:ext>
                </a:extLst>
              </a:tr>
              <a:tr h="143967">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後車速度</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AEDFB"/>
                    </a:solidFill>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70</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4094437697"/>
                  </a:ext>
                </a:extLst>
              </a:tr>
              <a:tr h="255425">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指數機率</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可接受風險</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500" b="0" i="0" u="none" strike="noStrike">
                          <a:solidFill>
                            <a:srgbClr val="000000"/>
                          </a:solidFill>
                          <a:effectLst/>
                          <a:latin typeface="Noto Sans CJK SC"/>
                          <a:ea typeface="新細明體" panose="02020500000000000000" pitchFamily="18" charset="-120"/>
                        </a:rPr>
                        <a:t>平均距離</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500" b="0" i="0" u="none" strike="noStrike">
                          <a:solidFill>
                            <a:srgbClr val="000000"/>
                          </a:solidFill>
                          <a:effectLst/>
                          <a:latin typeface="Noto Sans CJK SC"/>
                          <a:ea typeface="新細明體" panose="02020500000000000000" pitchFamily="18" charset="-120"/>
                        </a:rPr>
                        <a:t>平均後車速度</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500" b="0" i="0" u="none" strike="noStrike">
                          <a:solidFill>
                            <a:srgbClr val="000000"/>
                          </a:solidFill>
                          <a:effectLst/>
                          <a:latin typeface="Noto Sans CJK SC"/>
                          <a:ea typeface="新細明體" panose="02020500000000000000" pitchFamily="18" charset="-120"/>
                        </a:rPr>
                        <a:t>平均風險</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500" b="0" i="0" u="none" strike="noStrike">
                          <a:solidFill>
                            <a:srgbClr val="000000"/>
                          </a:solidFill>
                          <a:effectLst/>
                          <a:latin typeface="Noto Sans CJK SC"/>
                          <a:ea typeface="新細明體" panose="02020500000000000000" pitchFamily="18" charset="-120"/>
                        </a:rPr>
                        <a:t>最短距離</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500" b="0" i="0" u="none" strike="noStrike">
                          <a:solidFill>
                            <a:srgbClr val="000000"/>
                          </a:solidFill>
                          <a:effectLst/>
                          <a:latin typeface="Noto Sans CJK SC"/>
                          <a:ea typeface="新細明體" panose="02020500000000000000" pitchFamily="18" charset="-120"/>
                        </a:rPr>
                        <a:t>有無碰撞</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發生碰撞時間</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碰撞速差</a:t>
                      </a:r>
                    </a:p>
                  </a:txBody>
                  <a:tcPr marL="3875" marR="3875" marT="3875" marB="23251" anchor="b">
                    <a:lnL>
                      <a:noFill/>
                    </a:lnL>
                    <a:lnR>
                      <a:noFill/>
                    </a:lnR>
                    <a:lnT>
                      <a:noFill/>
                    </a:lnT>
                    <a:lnB>
                      <a:noFill/>
                    </a:lnB>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碰撞後車速</a:t>
                      </a:r>
                    </a:p>
                  </a:txBody>
                  <a:tcPr marL="3875" marR="3875" marT="3875" marB="23251" anchor="b">
                    <a:lnL>
                      <a:noFill/>
                    </a:lnL>
                    <a:lnR>
                      <a:noFill/>
                    </a:lnR>
                    <a:lnT>
                      <a:noFill/>
                    </a:lnT>
                    <a:lnB>
                      <a:noFill/>
                    </a:lnB>
                  </a:tcPr>
                </a:tc>
                <a:extLst>
                  <a:ext uri="{0D108BD9-81ED-4DB2-BD59-A6C34878D82A}">
                    <a16:rowId xmlns:a16="http://schemas.microsoft.com/office/drawing/2014/main" val="3834680834"/>
                  </a:ext>
                </a:extLst>
              </a:tr>
              <a:tr h="143967">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0.1</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3.93481</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12.69249</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0.09076</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1.73178</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3226035488"/>
                  </a:ext>
                </a:extLst>
              </a:tr>
              <a:tr h="143967">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0.05</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4.72966</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12.66682</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0.04387</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3.00332</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151974742"/>
                  </a:ext>
                </a:extLst>
              </a:tr>
              <a:tr h="143967">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0.01</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6.53970</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12.60721</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0.00903</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5.48658</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dirty="0">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660408126"/>
                  </a:ext>
                </a:extLst>
              </a:tr>
            </a:tbl>
          </a:graphicData>
        </a:graphic>
      </p:graphicFrame>
      <p:sp>
        <p:nvSpPr>
          <p:cNvPr id="3" name="投影片編號版面配置區 2">
            <a:extLst>
              <a:ext uri="{FF2B5EF4-FFF2-40B4-BE49-F238E27FC236}">
                <a16:creationId xmlns:a16="http://schemas.microsoft.com/office/drawing/2014/main" id="{56ADE44C-27BA-4A02-B384-BEDB5D660E7B}"/>
              </a:ext>
            </a:extLst>
          </p:cNvPr>
          <p:cNvSpPr>
            <a:spLocks noGrp="1"/>
          </p:cNvSpPr>
          <p:nvPr>
            <p:ph type="sldNum" sz="quarter" idx="12"/>
          </p:nvPr>
        </p:nvSpPr>
        <p:spPr/>
        <p:txBody>
          <a:bodyPr/>
          <a:lstStyle/>
          <a:p>
            <a:fld id="{6D77D3CB-5987-4045-A9DE-313BCFC794EF}" type="slidenum">
              <a:rPr lang="zh-TW" altLang="en-US" smtClean="0"/>
              <a:pPr/>
              <a:t>35</a:t>
            </a:fld>
            <a:endParaRPr lang="zh-TW" altLang="en-US"/>
          </a:p>
        </p:txBody>
      </p:sp>
      <p:sp>
        <p:nvSpPr>
          <p:cNvPr id="4" name="標題 3">
            <a:extLst>
              <a:ext uri="{FF2B5EF4-FFF2-40B4-BE49-F238E27FC236}">
                <a16:creationId xmlns:a16="http://schemas.microsoft.com/office/drawing/2014/main" id="{50B9B7C5-C789-4F81-BC45-F610D10A6957}"/>
              </a:ext>
            </a:extLst>
          </p:cNvPr>
          <p:cNvSpPr>
            <a:spLocks noGrp="1"/>
          </p:cNvSpPr>
          <p:nvPr>
            <p:ph type="title"/>
          </p:nvPr>
        </p:nvSpPr>
        <p:spPr/>
        <p:txBody>
          <a:bodyPr/>
          <a:lstStyle/>
          <a:p>
            <a:endParaRPr lang="zh-TW" altLang="en-US"/>
          </a:p>
        </p:txBody>
      </p:sp>
    </p:spTree>
    <p:extLst>
      <p:ext uri="{BB962C8B-B14F-4D97-AF65-F5344CB8AC3E}">
        <p14:creationId xmlns:p14="http://schemas.microsoft.com/office/powerpoint/2010/main" val="5212314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五邊形 7">
            <a:extLst>
              <a:ext uri="{FF2B5EF4-FFF2-40B4-BE49-F238E27FC236}">
                <a16:creationId xmlns:a16="http://schemas.microsoft.com/office/drawing/2014/main" id="{3DDA62EE-2BB4-9762-3E46-77B5DECC47EE}"/>
              </a:ext>
            </a:extLst>
          </p:cNvPr>
          <p:cNvSpPr/>
          <p:nvPr/>
        </p:nvSpPr>
        <p:spPr>
          <a:xfrm>
            <a:off x="6877049" y="6559806"/>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研究結論</a:t>
            </a:r>
          </a:p>
        </p:txBody>
      </p:sp>
      <p:sp>
        <p:nvSpPr>
          <p:cNvPr id="2" name="投影片編號版面配置區 1">
            <a:extLst>
              <a:ext uri="{FF2B5EF4-FFF2-40B4-BE49-F238E27FC236}">
                <a16:creationId xmlns:a16="http://schemas.microsoft.com/office/drawing/2014/main" id="{6B1A4818-A104-EC93-E9FB-47D0DD128BEB}"/>
              </a:ext>
            </a:extLst>
          </p:cNvPr>
          <p:cNvSpPr>
            <a:spLocks noGrp="1"/>
          </p:cNvSpPr>
          <p:nvPr>
            <p:ph type="sldNum" sz="quarter" idx="12"/>
          </p:nvPr>
        </p:nvSpPr>
        <p:spPr/>
        <p:txBody>
          <a:bodyPr/>
          <a:lstStyle/>
          <a:p>
            <a:fld id="{6D77D3CB-5987-4045-A9DE-313BCFC794EF}" type="slidenum">
              <a:rPr lang="zh-TW" altLang="en-US" smtClean="0"/>
              <a:pPr/>
              <a:t>4</a:t>
            </a:fld>
            <a:endParaRPr lang="zh-TW" altLang="en-US"/>
          </a:p>
        </p:txBody>
      </p:sp>
      <p:sp>
        <p:nvSpPr>
          <p:cNvPr id="4" name="標題 3"/>
          <p:cNvSpPr>
            <a:spLocks noGrp="1"/>
          </p:cNvSpPr>
          <p:nvPr>
            <p:ph type="title"/>
          </p:nvPr>
        </p:nvSpPr>
        <p:spPr/>
        <p:txBody>
          <a:bodyPr>
            <a:normAutofit/>
          </a:bodyPr>
          <a:lstStyle/>
          <a:p>
            <a:pPr algn="l"/>
            <a:r>
              <a:rPr lang="zh-TW" altLang="en-US" sz="2800" dirty="0">
                <a:latin typeface="+mj-ea"/>
                <a:cs typeface="+mj-lt"/>
              </a:rPr>
              <a:t>研究動機及目的</a:t>
            </a:r>
            <a:endParaRPr lang="zh-TW" sz="2800" dirty="0">
              <a:latin typeface="+mj-ea"/>
              <a:cs typeface="+mj-lt"/>
            </a:endParaRPr>
          </a:p>
        </p:txBody>
      </p:sp>
      <p:sp>
        <p:nvSpPr>
          <p:cNvPr id="9" name="五邊形 8">
            <a:extLst>
              <a:ext uri="{FF2B5EF4-FFF2-40B4-BE49-F238E27FC236}">
                <a16:creationId xmlns:a16="http://schemas.microsoft.com/office/drawing/2014/main" id="{382E8550-0307-2DED-281E-BFFC06494F84}"/>
              </a:ext>
            </a:extLst>
          </p:cNvPr>
          <p:cNvSpPr/>
          <p:nvPr/>
        </p:nvSpPr>
        <p:spPr>
          <a:xfrm>
            <a:off x="4556758" y="6559806"/>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研究結果與分析</a:t>
            </a:r>
          </a:p>
        </p:txBody>
      </p:sp>
      <p:sp>
        <p:nvSpPr>
          <p:cNvPr id="10" name="五邊形 9">
            <a:extLst>
              <a:ext uri="{FF2B5EF4-FFF2-40B4-BE49-F238E27FC236}">
                <a16:creationId xmlns:a16="http://schemas.microsoft.com/office/drawing/2014/main" id="{4C399F22-417F-0FA7-D547-95E60F04B510}"/>
              </a:ext>
            </a:extLst>
          </p:cNvPr>
          <p:cNvSpPr/>
          <p:nvPr/>
        </p:nvSpPr>
        <p:spPr>
          <a:xfrm>
            <a:off x="2282188" y="6559806"/>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dirty="0">
                <a:solidFill>
                  <a:schemeClr val="bg1"/>
                </a:solidFill>
                <a:latin typeface="+mj-ea"/>
                <a:ea typeface="+mj-ea"/>
              </a:rPr>
              <a:t>研究方法</a:t>
            </a:r>
            <a:endParaRPr kumimoji="1" lang="zh-TW" altLang="en-US" sz="1400" dirty="0"/>
          </a:p>
        </p:txBody>
      </p:sp>
      <p:sp>
        <p:nvSpPr>
          <p:cNvPr id="12" name="五邊形 11">
            <a:extLst>
              <a:ext uri="{FF2B5EF4-FFF2-40B4-BE49-F238E27FC236}">
                <a16:creationId xmlns:a16="http://schemas.microsoft.com/office/drawing/2014/main" id="{82A5C9A2-0153-3864-35CC-E6E1CB7D2405}"/>
              </a:ext>
            </a:extLst>
          </p:cNvPr>
          <p:cNvSpPr/>
          <p:nvPr/>
        </p:nvSpPr>
        <p:spPr>
          <a:xfrm>
            <a:off x="-38102" y="6559806"/>
            <a:ext cx="2495551" cy="308610"/>
          </a:xfrm>
          <a:prstGeom prst="homePlate">
            <a:avLst/>
          </a:prstGeom>
          <a:solidFill>
            <a:srgbClr val="00B0F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研究目的與研究動機</a:t>
            </a:r>
          </a:p>
        </p:txBody>
      </p:sp>
      <p:sp>
        <p:nvSpPr>
          <p:cNvPr id="13" name="文字方塊 12">
            <a:extLst>
              <a:ext uri="{FF2B5EF4-FFF2-40B4-BE49-F238E27FC236}">
                <a16:creationId xmlns:a16="http://schemas.microsoft.com/office/drawing/2014/main" id="{FEDA8C9C-A380-4DB9-961C-AF8C0F688A56}"/>
              </a:ext>
            </a:extLst>
          </p:cNvPr>
          <p:cNvSpPr txBox="1"/>
          <p:nvPr/>
        </p:nvSpPr>
        <p:spPr>
          <a:xfrm>
            <a:off x="427266" y="2789492"/>
            <a:ext cx="8258984" cy="2585323"/>
          </a:xfrm>
          <a:prstGeom prst="rect">
            <a:avLst/>
          </a:prstGeom>
          <a:noFill/>
        </p:spPr>
        <p:txBody>
          <a:bodyPr wrap="square">
            <a:spAutoFit/>
          </a:bodyPr>
          <a:lstStyle/>
          <a:p>
            <a:pPr>
              <a:lnSpc>
                <a:spcPct val="200000"/>
              </a:lnSpc>
            </a:pPr>
            <a:r>
              <a:rPr lang="zh-TW" altLang="en-US" b="1" dirty="0">
                <a:solidFill>
                  <a:srgbClr val="0070C0"/>
                </a:solidFill>
                <a:latin typeface="+mj-ea"/>
                <a:ea typeface="+mj-ea"/>
              </a:rPr>
              <a:t>影響駕駛風格的因素</a:t>
            </a:r>
            <a:r>
              <a:rPr lang="en-US" altLang="zh-TW" b="1" dirty="0">
                <a:solidFill>
                  <a:srgbClr val="0070C0"/>
                </a:solidFill>
                <a:latin typeface="+mj-ea"/>
                <a:ea typeface="+mj-ea"/>
              </a:rPr>
              <a:t>:</a:t>
            </a:r>
          </a:p>
          <a:p>
            <a:pPr marL="285750" indent="-285750">
              <a:lnSpc>
                <a:spcPct val="200000"/>
              </a:lnSpc>
              <a:buFont typeface="Arial" panose="020B0604020202020204" pitchFamily="34" charset="0"/>
              <a:buChar char="•"/>
            </a:pPr>
            <a:r>
              <a:rPr lang="zh-TW" altLang="en-US" dirty="0">
                <a:latin typeface="+mj-ea"/>
                <a:ea typeface="+mj-ea"/>
              </a:rPr>
              <a:t>環境因素</a:t>
            </a:r>
            <a:r>
              <a:rPr lang="en-US" altLang="zh-TW" dirty="0">
                <a:latin typeface="+mj-ea"/>
                <a:ea typeface="+mj-ea"/>
              </a:rPr>
              <a:t>:</a:t>
            </a:r>
            <a:r>
              <a:rPr lang="zh-TW" altLang="en-US" dirty="0">
                <a:latin typeface="+mj-ea"/>
                <a:ea typeface="+mj-ea"/>
              </a:rPr>
              <a:t> 天氣、路況等等</a:t>
            </a:r>
            <a:endParaRPr lang="en-US" altLang="zh-TW" dirty="0">
              <a:latin typeface="+mj-ea"/>
              <a:ea typeface="+mj-ea"/>
            </a:endParaRPr>
          </a:p>
          <a:p>
            <a:pPr marL="285750" indent="-285750">
              <a:lnSpc>
                <a:spcPct val="200000"/>
              </a:lnSpc>
              <a:buFont typeface="Arial" panose="020B0604020202020204" pitchFamily="34" charset="0"/>
              <a:buChar char="•"/>
            </a:pPr>
            <a:r>
              <a:rPr lang="zh-TW" altLang="en-US" dirty="0">
                <a:latin typeface="+mj-ea"/>
                <a:ea typeface="+mj-ea"/>
              </a:rPr>
              <a:t>人類因素</a:t>
            </a:r>
            <a:r>
              <a:rPr lang="en-US" altLang="zh-TW" dirty="0">
                <a:latin typeface="+mj-ea"/>
                <a:ea typeface="+mj-ea"/>
              </a:rPr>
              <a:t>:</a:t>
            </a:r>
            <a:r>
              <a:rPr lang="zh-TW" altLang="en-US" dirty="0">
                <a:latin typeface="+mj-ea"/>
                <a:ea typeface="+mj-ea"/>
              </a:rPr>
              <a:t> 年齡、駕駛經驗、可接受風險等等</a:t>
            </a:r>
            <a:endParaRPr lang="en-US" altLang="zh-TW" dirty="0">
              <a:latin typeface="+mj-ea"/>
              <a:ea typeface="+mj-ea"/>
            </a:endParaRPr>
          </a:p>
          <a:p>
            <a:endParaRPr lang="en-US" altLang="zh-TW" b="1" dirty="0">
              <a:solidFill>
                <a:srgbClr val="FF0000"/>
              </a:solidFill>
              <a:latin typeface="+mj-ea"/>
              <a:ea typeface="+mj-ea"/>
            </a:endParaRPr>
          </a:p>
          <a:p>
            <a:r>
              <a:rPr lang="en-US" altLang="zh-TW" sz="1800" dirty="0">
                <a:solidFill>
                  <a:srgbClr val="FF0000"/>
                </a:solidFill>
                <a:latin typeface="+mj-ea"/>
                <a:ea typeface="+mj-ea"/>
                <a:cs typeface="Arial"/>
              </a:rPr>
              <a:t>→</a:t>
            </a:r>
            <a:r>
              <a:rPr lang="zh-TW" altLang="en-US" sz="1800" dirty="0">
                <a:solidFill>
                  <a:srgbClr val="FF0000"/>
                </a:solidFill>
                <a:latin typeface="+mj-ea"/>
                <a:ea typeface="+mj-ea"/>
                <a:cs typeface="Arial"/>
              </a:rPr>
              <a:t> 影響駕駛風格因素中，</a:t>
            </a:r>
            <a:r>
              <a:rPr lang="zh-TW" altLang="en-US" dirty="0">
                <a:solidFill>
                  <a:srgbClr val="FF0000"/>
                </a:solidFill>
                <a:latin typeface="+mj-ea"/>
                <a:ea typeface="+mj-ea"/>
                <a:cs typeface="Arial"/>
              </a:rPr>
              <a:t>「可接受風險」最容易</a:t>
            </a:r>
            <a:r>
              <a:rPr lang="zh-TW" altLang="en-US" sz="1800" dirty="0">
                <a:solidFill>
                  <a:srgbClr val="FF0000"/>
                </a:solidFill>
                <a:latin typeface="+mj-ea"/>
                <a:ea typeface="+mj-ea"/>
                <a:cs typeface="Arial"/>
              </a:rPr>
              <a:t>量化，</a:t>
            </a:r>
            <a:r>
              <a:rPr lang="zh-TW" altLang="en-US" dirty="0">
                <a:solidFill>
                  <a:srgbClr val="FF0000"/>
                </a:solidFill>
                <a:latin typeface="+mj-ea"/>
                <a:ea typeface="+mj-ea"/>
                <a:cs typeface="Arial"/>
              </a:rPr>
              <a:t>也容易直觀上模擬對駕駛風格的影響</a:t>
            </a:r>
            <a:endParaRPr lang="en-US" altLang="zh-TW" b="1" dirty="0">
              <a:solidFill>
                <a:srgbClr val="FF0000"/>
              </a:solidFill>
              <a:latin typeface="+mj-ea"/>
              <a:ea typeface="+mj-ea"/>
            </a:endParaRPr>
          </a:p>
        </p:txBody>
      </p:sp>
      <p:sp>
        <p:nvSpPr>
          <p:cNvPr id="5" name="文字方塊 4">
            <a:extLst>
              <a:ext uri="{FF2B5EF4-FFF2-40B4-BE49-F238E27FC236}">
                <a16:creationId xmlns:a16="http://schemas.microsoft.com/office/drawing/2014/main" id="{2534C328-6D13-413D-B09B-DF61F1FDA92C}"/>
              </a:ext>
            </a:extLst>
          </p:cNvPr>
          <p:cNvSpPr txBox="1"/>
          <p:nvPr/>
        </p:nvSpPr>
        <p:spPr>
          <a:xfrm>
            <a:off x="440473" y="5589026"/>
            <a:ext cx="6646127" cy="369332"/>
          </a:xfrm>
          <a:prstGeom prst="rect">
            <a:avLst/>
          </a:prstGeom>
          <a:noFill/>
        </p:spPr>
        <p:txBody>
          <a:bodyPr wrap="square" rtlCol="0">
            <a:spAutoFit/>
          </a:bodyPr>
          <a:lstStyle/>
          <a:p>
            <a:r>
              <a:rPr lang="zh-TW" altLang="en-US" b="1" dirty="0">
                <a:latin typeface="+mj-ea"/>
                <a:ea typeface="+mj-ea"/>
              </a:rPr>
              <a:t>研究目的</a:t>
            </a:r>
            <a:r>
              <a:rPr lang="en-US" altLang="zh-TW" b="1" dirty="0">
                <a:latin typeface="+mj-ea"/>
                <a:ea typeface="+mj-ea"/>
              </a:rPr>
              <a:t>:</a:t>
            </a:r>
            <a:r>
              <a:rPr lang="zh-TW" altLang="en-US" b="1" dirty="0">
                <a:latin typeface="+mj-ea"/>
                <a:ea typeface="+mj-ea"/>
              </a:rPr>
              <a:t>透過改變駕駛可接受風險模擬駕駛風格對交通影響</a:t>
            </a:r>
          </a:p>
        </p:txBody>
      </p:sp>
      <p:sp>
        <p:nvSpPr>
          <p:cNvPr id="6" name="文字方塊 5">
            <a:extLst>
              <a:ext uri="{FF2B5EF4-FFF2-40B4-BE49-F238E27FC236}">
                <a16:creationId xmlns:a16="http://schemas.microsoft.com/office/drawing/2014/main" id="{579E4900-2590-48AD-8D15-9F871DA31DC1}"/>
              </a:ext>
            </a:extLst>
          </p:cNvPr>
          <p:cNvSpPr txBox="1"/>
          <p:nvPr/>
        </p:nvSpPr>
        <p:spPr>
          <a:xfrm>
            <a:off x="431612" y="1221631"/>
            <a:ext cx="4565673" cy="2308324"/>
          </a:xfrm>
          <a:prstGeom prst="rect">
            <a:avLst/>
          </a:prstGeom>
          <a:noFill/>
        </p:spPr>
        <p:txBody>
          <a:bodyPr wrap="none" rtlCol="0">
            <a:spAutoFit/>
          </a:bodyPr>
          <a:lstStyle/>
          <a:p>
            <a:r>
              <a:rPr lang="zh-TW" altLang="en-US" b="1" dirty="0">
                <a:solidFill>
                  <a:srgbClr val="0070C0"/>
                </a:solidFill>
                <a:latin typeface="+mj-ea"/>
                <a:ea typeface="+mj-ea"/>
              </a:rPr>
              <a:t>自駕車與人類駕駛差異</a:t>
            </a:r>
            <a:r>
              <a:rPr lang="en-US" altLang="zh-TW" dirty="0">
                <a:latin typeface="+mj-ea"/>
                <a:ea typeface="+mj-ea"/>
              </a:rPr>
              <a:t>:</a:t>
            </a:r>
          </a:p>
          <a:p>
            <a:endParaRPr lang="en-US" altLang="zh-TW" dirty="0">
              <a:latin typeface="+mj-ea"/>
              <a:ea typeface="+mj-ea"/>
            </a:endParaRPr>
          </a:p>
          <a:p>
            <a:pPr marL="285750" indent="-285750">
              <a:buFont typeface="Arial" panose="020B0604020202020204" pitchFamily="34" charset="0"/>
              <a:buChar char="•"/>
            </a:pPr>
            <a:r>
              <a:rPr lang="zh-TW" altLang="en-US" dirty="0">
                <a:latin typeface="+mj-ea"/>
                <a:ea typeface="+mj-ea"/>
              </a:rPr>
              <a:t>駕駛風格 </a:t>
            </a:r>
            <a:r>
              <a:rPr lang="en-US" altLang="zh-TW" dirty="0">
                <a:latin typeface="+mj-ea"/>
                <a:ea typeface="+mj-ea"/>
              </a:rPr>
              <a:t>:</a:t>
            </a:r>
            <a:r>
              <a:rPr lang="zh-TW" altLang="en-US" dirty="0">
                <a:latin typeface="+mj-ea"/>
                <a:ea typeface="+mj-ea"/>
              </a:rPr>
              <a:t> </a:t>
            </a:r>
            <a:r>
              <a:rPr lang="zh-TW" altLang="en-US" dirty="0">
                <a:solidFill>
                  <a:srgbClr val="FF0000"/>
                </a:solidFill>
                <a:latin typeface="+mj-ea"/>
                <a:ea typeface="+mj-ea"/>
              </a:rPr>
              <a:t>自駕車較人類駕駛更為保守</a:t>
            </a:r>
            <a:endParaRPr lang="en-US" altLang="zh-TW" dirty="0">
              <a:solidFill>
                <a:srgbClr val="FF0000"/>
              </a:solidFill>
              <a:latin typeface="+mj-ea"/>
              <a:ea typeface="+mj-ea"/>
            </a:endParaRPr>
          </a:p>
          <a:p>
            <a:pPr marL="285750" indent="-285750">
              <a:buFont typeface="Arial" panose="020B0604020202020204" pitchFamily="34" charset="0"/>
              <a:buChar char="•"/>
            </a:pPr>
            <a:endParaRPr lang="en-US" altLang="zh-TW" dirty="0">
              <a:latin typeface="+mj-ea"/>
              <a:ea typeface="+mj-ea"/>
            </a:endParaRPr>
          </a:p>
          <a:p>
            <a:pPr marL="285750" indent="-285750">
              <a:buFont typeface="Arial" panose="020B0604020202020204" pitchFamily="34" charset="0"/>
              <a:buChar char="•"/>
            </a:pPr>
            <a:r>
              <a:rPr lang="zh-TW" altLang="en-US" dirty="0">
                <a:latin typeface="+mj-ea"/>
                <a:ea typeface="+mj-ea"/>
              </a:rPr>
              <a:t>社會行為 </a:t>
            </a:r>
            <a:r>
              <a:rPr lang="en-US" altLang="zh-TW" dirty="0">
                <a:latin typeface="+mj-ea"/>
                <a:ea typeface="+mj-ea"/>
              </a:rPr>
              <a:t>:</a:t>
            </a:r>
            <a:r>
              <a:rPr lang="zh-TW" altLang="en-US" dirty="0">
                <a:latin typeface="+mj-ea"/>
                <a:ea typeface="+mj-ea"/>
              </a:rPr>
              <a:t> 人類駕駛間有信任及社會責任</a:t>
            </a:r>
            <a:endParaRPr lang="en-US" altLang="zh-TW" dirty="0">
              <a:latin typeface="+mj-ea"/>
              <a:ea typeface="+mj-ea"/>
            </a:endParaRPr>
          </a:p>
          <a:p>
            <a:pPr marL="285750" indent="-285750">
              <a:buFont typeface="Arial" panose="020B0604020202020204" pitchFamily="34" charset="0"/>
              <a:buChar char="•"/>
            </a:pPr>
            <a:endParaRPr lang="en-US" altLang="zh-TW" dirty="0">
              <a:solidFill>
                <a:srgbClr val="FF0000"/>
              </a:solidFill>
              <a:latin typeface="+mj-ea"/>
              <a:ea typeface="+mj-ea"/>
            </a:endParaRPr>
          </a:p>
          <a:p>
            <a:pPr marL="285750" indent="-285750">
              <a:buFont typeface="Arial" panose="020B0604020202020204" pitchFamily="34" charset="0"/>
              <a:buChar char="•"/>
            </a:pPr>
            <a:endParaRPr lang="en-US" altLang="zh-TW" dirty="0">
              <a:solidFill>
                <a:srgbClr val="FF0000"/>
              </a:solidFill>
              <a:latin typeface="+mj-ea"/>
              <a:ea typeface="+mj-ea"/>
            </a:endParaRPr>
          </a:p>
          <a:p>
            <a:pPr marL="285750" indent="-285750">
              <a:buFont typeface="Arial" panose="020B0604020202020204" pitchFamily="34" charset="0"/>
              <a:buChar char="•"/>
            </a:pPr>
            <a:endParaRPr lang="zh-TW" altLang="en-US" dirty="0">
              <a:latin typeface="+mj-ea"/>
              <a:ea typeface="+mj-ea"/>
            </a:endParaRPr>
          </a:p>
        </p:txBody>
      </p:sp>
    </p:spTree>
    <p:extLst>
      <p:ext uri="{BB962C8B-B14F-4D97-AF65-F5344CB8AC3E}">
        <p14:creationId xmlns:p14="http://schemas.microsoft.com/office/powerpoint/2010/main" val="23760480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五邊形 110">
            <a:extLst>
              <a:ext uri="{FF2B5EF4-FFF2-40B4-BE49-F238E27FC236}">
                <a16:creationId xmlns:a16="http://schemas.microsoft.com/office/drawing/2014/main" id="{A8422A6D-22FC-6CC5-7847-CE8479A1EA1F}"/>
              </a:ext>
            </a:extLst>
          </p:cNvPr>
          <p:cNvSpPr/>
          <p:nvPr/>
        </p:nvSpPr>
        <p:spPr>
          <a:xfrm>
            <a:off x="6877049"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研究結論</a:t>
            </a:r>
          </a:p>
        </p:txBody>
      </p:sp>
      <p:sp>
        <p:nvSpPr>
          <p:cNvPr id="112" name="五邊形 111">
            <a:extLst>
              <a:ext uri="{FF2B5EF4-FFF2-40B4-BE49-F238E27FC236}">
                <a16:creationId xmlns:a16="http://schemas.microsoft.com/office/drawing/2014/main" id="{0282D578-DCB7-5238-9925-0328059FA3BF}"/>
              </a:ext>
            </a:extLst>
          </p:cNvPr>
          <p:cNvSpPr/>
          <p:nvPr/>
        </p:nvSpPr>
        <p:spPr>
          <a:xfrm>
            <a:off x="4556758"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研究結果與分析</a:t>
            </a:r>
          </a:p>
        </p:txBody>
      </p:sp>
      <p:sp>
        <p:nvSpPr>
          <p:cNvPr id="113" name="五邊形 112">
            <a:extLst>
              <a:ext uri="{FF2B5EF4-FFF2-40B4-BE49-F238E27FC236}">
                <a16:creationId xmlns:a16="http://schemas.microsoft.com/office/drawing/2014/main" id="{4F6DEF60-8318-FB88-1B2D-94F003BB33A1}"/>
              </a:ext>
            </a:extLst>
          </p:cNvPr>
          <p:cNvSpPr/>
          <p:nvPr/>
        </p:nvSpPr>
        <p:spPr>
          <a:xfrm>
            <a:off x="2282188" y="6534046"/>
            <a:ext cx="2495551" cy="323953"/>
          </a:xfrm>
          <a:prstGeom prst="homePlate">
            <a:avLst/>
          </a:prstGeom>
          <a:solidFill>
            <a:srgbClr val="00ADED"/>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dirty="0">
                <a:solidFill>
                  <a:schemeClr val="bg1"/>
                </a:solidFill>
                <a:latin typeface="+mj-ea"/>
                <a:ea typeface="+mj-ea"/>
              </a:rPr>
              <a:t>研究方法</a:t>
            </a:r>
            <a:endParaRPr kumimoji="1" lang="zh-TW" altLang="en-US" sz="1400" dirty="0">
              <a:solidFill>
                <a:schemeClr val="bg1"/>
              </a:solidFill>
            </a:endParaRPr>
          </a:p>
        </p:txBody>
      </p:sp>
      <p:sp>
        <p:nvSpPr>
          <p:cNvPr id="114" name="五邊形 113">
            <a:extLst>
              <a:ext uri="{FF2B5EF4-FFF2-40B4-BE49-F238E27FC236}">
                <a16:creationId xmlns:a16="http://schemas.microsoft.com/office/drawing/2014/main" id="{F97A4D56-67A8-3073-D9F5-C09C5C4D80A6}"/>
              </a:ext>
            </a:extLst>
          </p:cNvPr>
          <p:cNvSpPr/>
          <p:nvPr/>
        </p:nvSpPr>
        <p:spPr>
          <a:xfrm>
            <a:off x="-38102"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研究目的與研究動機</a:t>
            </a:r>
          </a:p>
        </p:txBody>
      </p:sp>
      <p:sp>
        <p:nvSpPr>
          <p:cNvPr id="2" name="投影片編號版面配置區 1">
            <a:extLst>
              <a:ext uri="{FF2B5EF4-FFF2-40B4-BE49-F238E27FC236}">
                <a16:creationId xmlns:a16="http://schemas.microsoft.com/office/drawing/2014/main" id="{21989BA0-FC37-D96D-A277-99E3B3C8AF5D}"/>
              </a:ext>
            </a:extLst>
          </p:cNvPr>
          <p:cNvSpPr>
            <a:spLocks noGrp="1"/>
          </p:cNvSpPr>
          <p:nvPr>
            <p:ph type="sldNum" sz="quarter" idx="12"/>
          </p:nvPr>
        </p:nvSpPr>
        <p:spPr/>
        <p:txBody>
          <a:bodyPr/>
          <a:lstStyle/>
          <a:p>
            <a:fld id="{6D77D3CB-5987-4045-A9DE-313BCFC794EF}" type="slidenum">
              <a:rPr lang="zh-TW" altLang="en-US" smtClean="0"/>
              <a:pPr/>
              <a:t>5</a:t>
            </a:fld>
            <a:endParaRPr lang="zh-TW" altLang="en-US"/>
          </a:p>
        </p:txBody>
      </p:sp>
      <p:sp>
        <p:nvSpPr>
          <p:cNvPr id="177" name="標題 3">
            <a:extLst>
              <a:ext uri="{FF2B5EF4-FFF2-40B4-BE49-F238E27FC236}">
                <a16:creationId xmlns:a16="http://schemas.microsoft.com/office/drawing/2014/main" id="{D2D55752-D303-F125-952B-1C97BAD1BCC7}"/>
              </a:ext>
            </a:extLst>
          </p:cNvPr>
          <p:cNvSpPr>
            <a:spLocks noGrp="1"/>
          </p:cNvSpPr>
          <p:nvPr>
            <p:ph type="title"/>
          </p:nvPr>
        </p:nvSpPr>
        <p:spPr/>
        <p:txBody>
          <a:bodyPr>
            <a:normAutofit/>
          </a:bodyPr>
          <a:lstStyle/>
          <a:p>
            <a:pPr algn="l"/>
            <a:r>
              <a:rPr lang="zh-TW" altLang="en-US" sz="2800" dirty="0">
                <a:latin typeface="+mj-ea"/>
              </a:rPr>
              <a:t>實驗流程</a:t>
            </a:r>
          </a:p>
        </p:txBody>
      </p:sp>
      <p:sp>
        <p:nvSpPr>
          <p:cNvPr id="13" name="矩形 12">
            <a:extLst>
              <a:ext uri="{FF2B5EF4-FFF2-40B4-BE49-F238E27FC236}">
                <a16:creationId xmlns:a16="http://schemas.microsoft.com/office/drawing/2014/main" id="{6E3C74F8-0BD9-492D-B958-DC2D72E79B24}"/>
              </a:ext>
            </a:extLst>
          </p:cNvPr>
          <p:cNvSpPr/>
          <p:nvPr/>
        </p:nvSpPr>
        <p:spPr>
          <a:xfrm>
            <a:off x="711201" y="844023"/>
            <a:ext cx="7886700" cy="832378"/>
          </a:xfrm>
          <a:prstGeom prst="rect">
            <a:avLst/>
          </a:prstGeom>
          <a:solidFill>
            <a:schemeClr val="accent1">
              <a:lumMod val="60000"/>
              <a:lumOff val="40000"/>
              <a:alpha val="3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4" name="矩形 13">
            <a:extLst>
              <a:ext uri="{FF2B5EF4-FFF2-40B4-BE49-F238E27FC236}">
                <a16:creationId xmlns:a16="http://schemas.microsoft.com/office/drawing/2014/main" id="{D4921F08-31AF-4461-A1E1-F6598E931839}"/>
              </a:ext>
            </a:extLst>
          </p:cNvPr>
          <p:cNvSpPr/>
          <p:nvPr/>
        </p:nvSpPr>
        <p:spPr>
          <a:xfrm>
            <a:off x="286605" y="844021"/>
            <a:ext cx="1255324" cy="83238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latin typeface="+mj-ea"/>
                <a:ea typeface="+mj-ea"/>
              </a:rPr>
              <a:t>前置作業</a:t>
            </a:r>
          </a:p>
        </p:txBody>
      </p:sp>
      <p:sp>
        <p:nvSpPr>
          <p:cNvPr id="17" name="矩形 16">
            <a:extLst>
              <a:ext uri="{FF2B5EF4-FFF2-40B4-BE49-F238E27FC236}">
                <a16:creationId xmlns:a16="http://schemas.microsoft.com/office/drawing/2014/main" id="{808A95A8-1A23-4E89-8AA4-CDC79FACB431}"/>
              </a:ext>
            </a:extLst>
          </p:cNvPr>
          <p:cNvSpPr/>
          <p:nvPr/>
        </p:nvSpPr>
        <p:spPr>
          <a:xfrm>
            <a:off x="695957" y="1816810"/>
            <a:ext cx="7886699" cy="2834212"/>
          </a:xfrm>
          <a:prstGeom prst="rect">
            <a:avLst/>
          </a:prstGeom>
          <a:solidFill>
            <a:schemeClr val="accent1">
              <a:lumMod val="60000"/>
              <a:lumOff val="40000"/>
              <a:alpha val="3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8" name="矩形 17">
            <a:extLst>
              <a:ext uri="{FF2B5EF4-FFF2-40B4-BE49-F238E27FC236}">
                <a16:creationId xmlns:a16="http://schemas.microsoft.com/office/drawing/2014/main" id="{DB3958CD-D25A-47F6-99C0-CC76C2F9B726}"/>
              </a:ext>
            </a:extLst>
          </p:cNvPr>
          <p:cNvSpPr/>
          <p:nvPr/>
        </p:nvSpPr>
        <p:spPr>
          <a:xfrm>
            <a:off x="271362" y="1816811"/>
            <a:ext cx="1255324" cy="283421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t>駕駛行為模型</a:t>
            </a:r>
          </a:p>
        </p:txBody>
      </p:sp>
      <p:sp>
        <p:nvSpPr>
          <p:cNvPr id="8" name="文字方塊 7">
            <a:extLst>
              <a:ext uri="{FF2B5EF4-FFF2-40B4-BE49-F238E27FC236}">
                <a16:creationId xmlns:a16="http://schemas.microsoft.com/office/drawing/2014/main" id="{2247C943-E212-477D-A67C-97E2383D1F2B}"/>
              </a:ext>
            </a:extLst>
          </p:cNvPr>
          <p:cNvSpPr txBox="1"/>
          <p:nvPr/>
        </p:nvSpPr>
        <p:spPr>
          <a:xfrm flipH="1">
            <a:off x="1797230" y="1075545"/>
            <a:ext cx="3982270" cy="369332"/>
          </a:xfrm>
          <a:prstGeom prst="rect">
            <a:avLst/>
          </a:prstGeom>
          <a:noFill/>
        </p:spPr>
        <p:txBody>
          <a:bodyPr wrap="square" rtlCol="0">
            <a:spAutoFit/>
          </a:bodyPr>
          <a:lstStyle/>
          <a:p>
            <a:r>
              <a:rPr lang="en-US" altLang="zh-TW" dirty="0">
                <a:ea typeface="+mj-ea"/>
              </a:rPr>
              <a:t>Step1:</a:t>
            </a:r>
            <a:r>
              <a:rPr lang="zh-TW" altLang="en-US" b="1" dirty="0">
                <a:latin typeface="+mj-ea"/>
                <a:ea typeface="+mj-ea"/>
              </a:rPr>
              <a:t>根據模擬駕駛行為設定參數</a:t>
            </a:r>
          </a:p>
        </p:txBody>
      </p:sp>
      <p:sp>
        <p:nvSpPr>
          <p:cNvPr id="9" name="文字方塊 8">
            <a:extLst>
              <a:ext uri="{FF2B5EF4-FFF2-40B4-BE49-F238E27FC236}">
                <a16:creationId xmlns:a16="http://schemas.microsoft.com/office/drawing/2014/main" id="{5AD8DE4A-C107-4C85-BC59-EFF48D328F6B}"/>
              </a:ext>
            </a:extLst>
          </p:cNvPr>
          <p:cNvSpPr txBox="1"/>
          <p:nvPr/>
        </p:nvSpPr>
        <p:spPr>
          <a:xfrm>
            <a:off x="1797230" y="2389851"/>
            <a:ext cx="4228013" cy="2031325"/>
          </a:xfrm>
          <a:prstGeom prst="rect">
            <a:avLst/>
          </a:prstGeom>
          <a:noFill/>
        </p:spPr>
        <p:txBody>
          <a:bodyPr wrap="square" rtlCol="0">
            <a:spAutoFit/>
          </a:bodyPr>
          <a:lstStyle/>
          <a:p>
            <a:r>
              <a:rPr lang="en-US" altLang="zh-TW" dirty="0"/>
              <a:t>Step2:</a:t>
            </a:r>
            <a:r>
              <a:rPr lang="zh-TW" altLang="en-US" b="1" dirty="0"/>
              <a:t>碰撞</a:t>
            </a:r>
            <a:r>
              <a:rPr lang="zh-TW" altLang="en-US" b="1" dirty="0">
                <a:latin typeface="+mj-ea"/>
                <a:ea typeface="+mj-ea"/>
              </a:rPr>
              <a:t>風險評估</a:t>
            </a:r>
            <a:endParaRPr lang="en-US" altLang="zh-TW" b="1" dirty="0">
              <a:latin typeface="+mj-ea"/>
              <a:ea typeface="+mj-ea"/>
            </a:endParaRPr>
          </a:p>
          <a:p>
            <a:r>
              <a:rPr lang="zh-TW" altLang="en-US" dirty="0">
                <a:latin typeface="+mj-ea"/>
                <a:ea typeface="+mj-ea"/>
              </a:rPr>
              <a:t>根據對其他車輛預測進行碰撞風險評估</a:t>
            </a:r>
            <a:endParaRPr lang="en-US" altLang="zh-TW" dirty="0">
              <a:latin typeface="+mj-ea"/>
              <a:ea typeface="+mj-ea"/>
            </a:endParaRPr>
          </a:p>
          <a:p>
            <a:endParaRPr lang="en-US" altLang="zh-TW" dirty="0">
              <a:latin typeface="+mj-ea"/>
              <a:ea typeface="+mj-ea"/>
            </a:endParaRPr>
          </a:p>
          <a:p>
            <a:r>
              <a:rPr lang="en-US" altLang="zh-TW" dirty="0">
                <a:latin typeface="+mj-lt"/>
                <a:ea typeface="+mj-ea"/>
              </a:rPr>
              <a:t>Step3:</a:t>
            </a:r>
            <a:r>
              <a:rPr lang="zh-TW" altLang="en-US" b="1" dirty="0">
                <a:latin typeface="+mj-lt"/>
                <a:ea typeface="+mj-ea"/>
              </a:rPr>
              <a:t>最佳化碰撞迴避</a:t>
            </a:r>
            <a:endParaRPr lang="en-US" altLang="zh-TW" b="1" dirty="0">
              <a:latin typeface="+mj-lt"/>
              <a:ea typeface="+mj-ea"/>
            </a:endParaRPr>
          </a:p>
          <a:p>
            <a:r>
              <a:rPr lang="zh-TW" altLang="en-US" dirty="0">
                <a:latin typeface="+mj-lt"/>
                <a:ea typeface="+mj-ea"/>
              </a:rPr>
              <a:t>透過最佳化方法找到</a:t>
            </a:r>
            <a:r>
              <a:rPr lang="en-US" altLang="zh-TW" dirty="0">
                <a:latin typeface="+mj-lt"/>
                <a:ea typeface="+mj-ea"/>
              </a:rPr>
              <a:t>”</a:t>
            </a:r>
            <a:r>
              <a:rPr lang="zh-TW" altLang="en-US" dirty="0">
                <a:latin typeface="+mj-lt"/>
                <a:ea typeface="+mj-ea"/>
              </a:rPr>
              <a:t>可接受碰撞風險值</a:t>
            </a:r>
            <a:r>
              <a:rPr lang="en-US" altLang="zh-TW" dirty="0">
                <a:latin typeface="+mj-lt"/>
                <a:ea typeface="+mj-ea"/>
              </a:rPr>
              <a:t>”</a:t>
            </a:r>
          </a:p>
          <a:p>
            <a:r>
              <a:rPr lang="zh-TW" altLang="en-US" dirty="0">
                <a:latin typeface="+mj-ea"/>
                <a:ea typeface="+mj-ea"/>
              </a:rPr>
              <a:t>內與駕駛理想行為差距最小之車輛狀態，並更新車輛狀態</a:t>
            </a:r>
          </a:p>
        </p:txBody>
      </p:sp>
      <p:sp>
        <p:nvSpPr>
          <p:cNvPr id="25" name="矩形 24">
            <a:extLst>
              <a:ext uri="{FF2B5EF4-FFF2-40B4-BE49-F238E27FC236}">
                <a16:creationId xmlns:a16="http://schemas.microsoft.com/office/drawing/2014/main" id="{55593238-45A7-4313-93EF-1A4E80765EC0}"/>
              </a:ext>
            </a:extLst>
          </p:cNvPr>
          <p:cNvSpPr/>
          <p:nvPr/>
        </p:nvSpPr>
        <p:spPr>
          <a:xfrm>
            <a:off x="673545" y="4793110"/>
            <a:ext cx="7886699" cy="1173600"/>
          </a:xfrm>
          <a:prstGeom prst="rect">
            <a:avLst/>
          </a:prstGeom>
          <a:solidFill>
            <a:schemeClr val="accent1">
              <a:lumMod val="60000"/>
              <a:lumOff val="40000"/>
              <a:alpha val="3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6" name="矩形 25">
            <a:extLst>
              <a:ext uri="{FF2B5EF4-FFF2-40B4-BE49-F238E27FC236}">
                <a16:creationId xmlns:a16="http://schemas.microsoft.com/office/drawing/2014/main" id="{84618AE9-5A8E-40DD-B65B-D35C927D8D96}"/>
              </a:ext>
            </a:extLst>
          </p:cNvPr>
          <p:cNvSpPr/>
          <p:nvPr/>
        </p:nvSpPr>
        <p:spPr>
          <a:xfrm>
            <a:off x="248950" y="4793107"/>
            <a:ext cx="1261446" cy="1173603"/>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latin typeface="+mj-ea"/>
                <a:ea typeface="+mj-ea"/>
              </a:rPr>
              <a:t>終止模擬判定</a:t>
            </a:r>
          </a:p>
        </p:txBody>
      </p:sp>
      <p:sp>
        <p:nvSpPr>
          <p:cNvPr id="28" name="文字方塊 27">
            <a:extLst>
              <a:ext uri="{FF2B5EF4-FFF2-40B4-BE49-F238E27FC236}">
                <a16:creationId xmlns:a16="http://schemas.microsoft.com/office/drawing/2014/main" id="{7FAB9775-6029-4F26-8E2D-144BF30CF889}"/>
              </a:ext>
            </a:extLst>
          </p:cNvPr>
          <p:cNvSpPr txBox="1"/>
          <p:nvPr/>
        </p:nvSpPr>
        <p:spPr>
          <a:xfrm>
            <a:off x="1797230" y="4961784"/>
            <a:ext cx="4769554" cy="1200329"/>
          </a:xfrm>
          <a:prstGeom prst="rect">
            <a:avLst/>
          </a:prstGeom>
          <a:noFill/>
        </p:spPr>
        <p:txBody>
          <a:bodyPr wrap="square">
            <a:spAutoFit/>
          </a:bodyPr>
          <a:lstStyle/>
          <a:p>
            <a:r>
              <a:rPr lang="en-US" altLang="zh-TW" b="1" dirty="0">
                <a:latin typeface="+mj-lt"/>
                <a:ea typeface="+mj-ea"/>
              </a:rPr>
              <a:t>Step4:</a:t>
            </a:r>
            <a:r>
              <a:rPr lang="zh-TW" altLang="en-US" b="1" dirty="0">
                <a:latin typeface="+mj-lt"/>
                <a:ea typeface="+mj-ea"/>
              </a:rPr>
              <a:t>終止模擬判定</a:t>
            </a:r>
            <a:endParaRPr lang="en-US" altLang="zh-TW" b="1" dirty="0">
              <a:latin typeface="+mj-lt"/>
              <a:ea typeface="+mj-ea"/>
            </a:endParaRPr>
          </a:p>
          <a:p>
            <a:r>
              <a:rPr lang="zh-TW" altLang="en-US" dirty="0">
                <a:latin typeface="+mj-lt"/>
                <a:ea typeface="+mj-ea"/>
              </a:rPr>
              <a:t>在駕駛完成規定行為或碰撞發生</a:t>
            </a:r>
            <a:endParaRPr lang="en-US" altLang="zh-TW" dirty="0">
              <a:latin typeface="+mj-lt"/>
              <a:ea typeface="+mj-ea"/>
            </a:endParaRPr>
          </a:p>
          <a:p>
            <a:r>
              <a:rPr lang="zh-TW" altLang="en-US" dirty="0">
                <a:latin typeface="+mj-lt"/>
                <a:ea typeface="+mj-ea"/>
              </a:rPr>
              <a:t>時結束模擬</a:t>
            </a:r>
            <a:endParaRPr lang="en-US" altLang="zh-TW" dirty="0">
              <a:latin typeface="+mj-lt"/>
              <a:ea typeface="+mj-ea"/>
            </a:endParaRPr>
          </a:p>
          <a:p>
            <a:endParaRPr lang="en-US" altLang="zh-TW" dirty="0">
              <a:latin typeface="+mj-lt"/>
              <a:ea typeface="+mj-ea"/>
            </a:endParaRPr>
          </a:p>
        </p:txBody>
      </p:sp>
      <p:pic>
        <p:nvPicPr>
          <p:cNvPr id="7" name="圖片 6">
            <a:extLst>
              <a:ext uri="{FF2B5EF4-FFF2-40B4-BE49-F238E27FC236}">
                <a16:creationId xmlns:a16="http://schemas.microsoft.com/office/drawing/2014/main" id="{EE9209A1-B3A6-4911-8DA3-52E25A8182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59859" y="891290"/>
            <a:ext cx="2552700" cy="5495925"/>
          </a:xfrm>
          <a:prstGeom prst="rect">
            <a:avLst/>
          </a:prstGeom>
        </p:spPr>
      </p:pic>
    </p:spTree>
    <p:extLst>
      <p:ext uri="{BB962C8B-B14F-4D97-AF65-F5344CB8AC3E}">
        <p14:creationId xmlns:p14="http://schemas.microsoft.com/office/powerpoint/2010/main" val="29848461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五邊形 32">
            <a:extLst>
              <a:ext uri="{FF2B5EF4-FFF2-40B4-BE49-F238E27FC236}">
                <a16:creationId xmlns:a16="http://schemas.microsoft.com/office/drawing/2014/main" id="{C2B91588-636F-9A37-3F29-CDAF959A7FC3}"/>
              </a:ext>
            </a:extLst>
          </p:cNvPr>
          <p:cNvSpPr/>
          <p:nvPr/>
        </p:nvSpPr>
        <p:spPr>
          <a:xfrm>
            <a:off x="6877049"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dirty="0"/>
              <a:t>研究結論</a:t>
            </a:r>
          </a:p>
        </p:txBody>
      </p:sp>
      <p:sp>
        <p:nvSpPr>
          <p:cNvPr id="20" name="矩形 19">
            <a:extLst>
              <a:ext uri="{FF2B5EF4-FFF2-40B4-BE49-F238E27FC236}">
                <a16:creationId xmlns:a16="http://schemas.microsoft.com/office/drawing/2014/main" id="{E09AE305-B414-4F42-B36A-7237862FD573}"/>
              </a:ext>
            </a:extLst>
          </p:cNvPr>
          <p:cNvSpPr/>
          <p:nvPr/>
        </p:nvSpPr>
        <p:spPr>
          <a:xfrm>
            <a:off x="606778" y="1068513"/>
            <a:ext cx="8575324" cy="2360488"/>
          </a:xfrm>
          <a:prstGeom prst="rect">
            <a:avLst/>
          </a:prstGeom>
          <a:solidFill>
            <a:schemeClr val="accent1">
              <a:lumMod val="60000"/>
              <a:lumOff val="40000"/>
              <a:alpha val="30196"/>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1" name="矩形 20">
            <a:extLst>
              <a:ext uri="{FF2B5EF4-FFF2-40B4-BE49-F238E27FC236}">
                <a16:creationId xmlns:a16="http://schemas.microsoft.com/office/drawing/2014/main" id="{FE21CF91-185A-4D38-B2FA-FEE69426B051}"/>
              </a:ext>
            </a:extLst>
          </p:cNvPr>
          <p:cNvSpPr/>
          <p:nvPr/>
        </p:nvSpPr>
        <p:spPr>
          <a:xfrm>
            <a:off x="606779" y="3763537"/>
            <a:ext cx="8575322" cy="2528876"/>
          </a:xfrm>
          <a:prstGeom prst="rect">
            <a:avLst/>
          </a:prstGeom>
          <a:solidFill>
            <a:schemeClr val="accent1">
              <a:lumMod val="60000"/>
              <a:lumOff val="40000"/>
              <a:alpha val="3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 name="投影片編號版面配置區 1">
            <a:extLst>
              <a:ext uri="{FF2B5EF4-FFF2-40B4-BE49-F238E27FC236}">
                <a16:creationId xmlns:a16="http://schemas.microsoft.com/office/drawing/2014/main" id="{E502D714-983D-B846-E67C-CD95DB78906F}"/>
              </a:ext>
            </a:extLst>
          </p:cNvPr>
          <p:cNvSpPr>
            <a:spLocks noGrp="1"/>
          </p:cNvSpPr>
          <p:nvPr>
            <p:ph type="sldNum" sz="quarter" idx="12"/>
          </p:nvPr>
        </p:nvSpPr>
        <p:spPr/>
        <p:txBody>
          <a:bodyPr/>
          <a:lstStyle/>
          <a:p>
            <a:fld id="{6D77D3CB-5987-4045-A9DE-313BCFC794EF}" type="slidenum">
              <a:rPr lang="zh-TW" altLang="en-US" smtClean="0"/>
              <a:pPr/>
              <a:t>6</a:t>
            </a:fld>
            <a:endParaRPr lang="zh-TW" altLang="en-US" dirty="0"/>
          </a:p>
        </p:txBody>
      </p:sp>
      <p:sp>
        <p:nvSpPr>
          <p:cNvPr id="4" name="標題 3"/>
          <p:cNvSpPr>
            <a:spLocks noGrp="1"/>
          </p:cNvSpPr>
          <p:nvPr>
            <p:ph type="title"/>
          </p:nvPr>
        </p:nvSpPr>
        <p:spPr/>
        <p:txBody>
          <a:bodyPr>
            <a:normAutofit/>
          </a:bodyPr>
          <a:lstStyle/>
          <a:p>
            <a:pPr algn="l"/>
            <a:r>
              <a:rPr lang="zh-TW" altLang="en-US" sz="2400" dirty="0">
                <a:latin typeface="+mj-ea"/>
                <a:cs typeface="+mj-lt"/>
              </a:rPr>
              <a:t>碰撞風險評估:指數分布模型</a:t>
            </a:r>
          </a:p>
        </p:txBody>
      </p:sp>
      <p:sp>
        <p:nvSpPr>
          <p:cNvPr id="34" name="五邊形 33">
            <a:extLst>
              <a:ext uri="{FF2B5EF4-FFF2-40B4-BE49-F238E27FC236}">
                <a16:creationId xmlns:a16="http://schemas.microsoft.com/office/drawing/2014/main" id="{519E6FC6-1A20-5E2E-B170-65CEFBE1BC04}"/>
              </a:ext>
            </a:extLst>
          </p:cNvPr>
          <p:cNvSpPr/>
          <p:nvPr/>
        </p:nvSpPr>
        <p:spPr>
          <a:xfrm>
            <a:off x="4556758"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研究結果與分析</a:t>
            </a:r>
          </a:p>
        </p:txBody>
      </p:sp>
      <p:sp>
        <p:nvSpPr>
          <p:cNvPr id="35" name="五邊形 34">
            <a:extLst>
              <a:ext uri="{FF2B5EF4-FFF2-40B4-BE49-F238E27FC236}">
                <a16:creationId xmlns:a16="http://schemas.microsoft.com/office/drawing/2014/main" id="{4BB9665B-B7A9-6FFA-7250-76B9CF9637CB}"/>
              </a:ext>
            </a:extLst>
          </p:cNvPr>
          <p:cNvSpPr/>
          <p:nvPr/>
        </p:nvSpPr>
        <p:spPr>
          <a:xfrm>
            <a:off x="2282188" y="6534047"/>
            <a:ext cx="2495551" cy="308610"/>
          </a:xfrm>
          <a:prstGeom prst="homePlate">
            <a:avLst/>
          </a:prstGeom>
          <a:solidFill>
            <a:srgbClr val="00ADED"/>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dirty="0">
                <a:solidFill>
                  <a:schemeClr val="bg1"/>
                </a:solidFill>
                <a:latin typeface="+mj-ea"/>
                <a:ea typeface="+mj-ea"/>
              </a:rPr>
              <a:t>研究方法</a:t>
            </a:r>
            <a:endParaRPr kumimoji="1" lang="zh-TW" altLang="en-US" sz="1400" dirty="0">
              <a:solidFill>
                <a:schemeClr val="bg1"/>
              </a:solidFill>
            </a:endParaRPr>
          </a:p>
        </p:txBody>
      </p:sp>
      <p:sp>
        <p:nvSpPr>
          <p:cNvPr id="36" name="五邊形 35">
            <a:extLst>
              <a:ext uri="{FF2B5EF4-FFF2-40B4-BE49-F238E27FC236}">
                <a16:creationId xmlns:a16="http://schemas.microsoft.com/office/drawing/2014/main" id="{3973E6B6-03D1-AD82-9D1F-847D63E2DE45}"/>
              </a:ext>
            </a:extLst>
          </p:cNvPr>
          <p:cNvSpPr/>
          <p:nvPr/>
        </p:nvSpPr>
        <p:spPr>
          <a:xfrm>
            <a:off x="-38102"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研究目的與研究動機</a:t>
            </a:r>
          </a:p>
        </p:txBody>
      </p:sp>
      <p:pic>
        <p:nvPicPr>
          <p:cNvPr id="3" name="圖片 2" descr="圖像-1">
            <a:extLst>
              <a:ext uri="{FF2B5EF4-FFF2-40B4-BE49-F238E27FC236}">
                <a16:creationId xmlns:a16="http://schemas.microsoft.com/office/drawing/2014/main" id="{E3CA0558-F198-4992-6F89-86467ADE5A60}"/>
              </a:ext>
            </a:extLst>
          </p:cNvPr>
          <p:cNvPicPr>
            <a:picLocks noChangeAspect="1"/>
          </p:cNvPicPr>
          <p:nvPr/>
        </p:nvPicPr>
        <p:blipFill>
          <a:blip r:embed="rId3"/>
          <a:stretch>
            <a:fillRect/>
          </a:stretch>
        </p:blipFill>
        <p:spPr>
          <a:xfrm>
            <a:off x="2286535" y="4583116"/>
            <a:ext cx="4864464" cy="1783095"/>
          </a:xfrm>
          <a:prstGeom prst="rect">
            <a:avLst/>
          </a:prstGeom>
        </p:spPr>
      </p:pic>
      <mc:AlternateContent xmlns:mc="http://schemas.openxmlformats.org/markup-compatibility/2006" xmlns:a14="http://schemas.microsoft.com/office/drawing/2010/main">
        <mc:Choice Requires="a14">
          <p:sp>
            <p:nvSpPr>
              <p:cNvPr id="10" name="文字方塊 9">
                <a:extLst>
                  <a:ext uri="{FF2B5EF4-FFF2-40B4-BE49-F238E27FC236}">
                    <a16:creationId xmlns:a16="http://schemas.microsoft.com/office/drawing/2014/main" id="{BB4DA3AE-DCD9-4B66-8722-71B7E55F6D67}"/>
                  </a:ext>
                </a:extLst>
              </p:cNvPr>
              <p:cNvSpPr txBox="1"/>
              <p:nvPr/>
            </p:nvSpPr>
            <p:spPr>
              <a:xfrm>
                <a:off x="1683456" y="3781025"/>
                <a:ext cx="5777087" cy="811761"/>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r>
                        <a:rPr kumimoji="1" lang="en-US" altLang="zh-TW" sz="1800" b="0" i="1" smtClean="0">
                          <a:latin typeface="Cambria Math" panose="02040503050406030204" pitchFamily="18" charset="0"/>
                        </a:rPr>
                        <m:t>𝑝</m:t>
                      </m:r>
                      <m:r>
                        <a:rPr kumimoji="1" lang="en-US" altLang="zh-TW" sz="1800" b="0" i="1" smtClean="0">
                          <a:latin typeface="Cambria Math" panose="02040503050406030204" pitchFamily="18" charset="0"/>
                        </a:rPr>
                        <m:t>(</m:t>
                      </m:r>
                      <m:r>
                        <a:rPr kumimoji="1" lang="en-US" altLang="zh-TW" sz="1800" b="0" i="1" smtClean="0">
                          <a:latin typeface="Cambria Math" panose="02040503050406030204" pitchFamily="18" charset="0"/>
                        </a:rPr>
                        <m:t>𝑑</m:t>
                      </m:r>
                      <m:r>
                        <a:rPr kumimoji="1" lang="en-US" altLang="zh-TW" sz="1800" b="0" i="1" smtClean="0">
                          <a:latin typeface="Cambria Math" panose="02040503050406030204" pitchFamily="18" charset="0"/>
                        </a:rPr>
                        <m:t>)=</m:t>
                      </m:r>
                      <m:d>
                        <m:dPr>
                          <m:begChr m:val="{"/>
                          <m:endChr m:val=""/>
                          <m:ctrlPr>
                            <a:rPr kumimoji="1" lang="en-US" altLang="zh-TW" sz="1800" b="0" i="1" smtClean="0">
                              <a:latin typeface="Cambria Math" panose="02040503050406030204" pitchFamily="18" charset="0"/>
                            </a:rPr>
                          </m:ctrlPr>
                        </m:dPr>
                        <m:e>
                          <m:eqArr>
                            <m:eqArrPr>
                              <m:ctrlPr>
                                <a:rPr kumimoji="1" lang="en-US" altLang="zh-TW" sz="1800" b="0" i="1" smtClean="0">
                                  <a:latin typeface="Cambria Math" panose="02040503050406030204" pitchFamily="18" charset="0"/>
                                </a:rPr>
                              </m:ctrlPr>
                            </m:eqArrPr>
                            <m:e>
                              <m:func>
                                <m:funcPr>
                                  <m:ctrlPr>
                                    <a:rPr kumimoji="1" lang="en-US" altLang="zh-TW" sz="1800" b="0" i="1" smtClean="0">
                                      <a:latin typeface="Cambria Math" panose="02040503050406030204" pitchFamily="18" charset="0"/>
                                    </a:rPr>
                                  </m:ctrlPr>
                                </m:funcPr>
                                <m:fName>
                                  <m:r>
                                    <m:rPr>
                                      <m:sty m:val="p"/>
                                    </m:rPr>
                                    <a:rPr kumimoji="1" lang="en-US" altLang="zh-TW" sz="1800" b="0" i="0" smtClean="0">
                                      <a:latin typeface="Cambria Math" panose="02040503050406030204" pitchFamily="18" charset="0"/>
                                    </a:rPr>
                                    <m:t>exp</m:t>
                                  </m:r>
                                </m:fName>
                                <m:e>
                                  <m:d>
                                    <m:dPr>
                                      <m:ctrlPr>
                                        <a:rPr kumimoji="1" lang="en-US" altLang="zh-TW" sz="1800" b="0" i="1" smtClean="0">
                                          <a:latin typeface="Cambria Math" panose="02040503050406030204" pitchFamily="18" charset="0"/>
                                        </a:rPr>
                                      </m:ctrlPr>
                                    </m:dPr>
                                    <m:e>
                                      <m:r>
                                        <a:rPr kumimoji="1" lang="en-US" altLang="zh-TW" sz="1800" b="0" i="1" smtClean="0">
                                          <a:latin typeface="Cambria Math" panose="02040503050406030204" pitchFamily="18" charset="0"/>
                                        </a:rPr>
                                        <m:t>−</m:t>
                                      </m:r>
                                      <m:r>
                                        <a:rPr kumimoji="1" lang="en-US" altLang="zh-TW" sz="1800" b="0" i="1" smtClean="0">
                                          <a:latin typeface="Cambria Math" panose="02040503050406030204" pitchFamily="18" charset="0"/>
                                        </a:rPr>
                                        <m:t>𝜆</m:t>
                                      </m:r>
                                      <m:d>
                                        <m:dPr>
                                          <m:ctrlPr>
                                            <a:rPr kumimoji="1" lang="en-US" altLang="zh-TW" sz="1800" b="0" i="1" smtClean="0">
                                              <a:latin typeface="Cambria Math" panose="02040503050406030204" pitchFamily="18" charset="0"/>
                                            </a:rPr>
                                          </m:ctrlPr>
                                        </m:dPr>
                                        <m:e>
                                          <m:r>
                                            <a:rPr kumimoji="1" lang="en-US" altLang="zh-TW" sz="1800" b="0" i="1" smtClean="0">
                                              <a:latin typeface="Cambria Math" panose="02040503050406030204" pitchFamily="18" charset="0"/>
                                            </a:rPr>
                                            <m:t>𝑑</m:t>
                                          </m:r>
                                          <m:r>
                                            <a:rPr kumimoji="1" lang="en-US" altLang="zh-TW" sz="1800" b="0" i="1" smtClean="0">
                                              <a:latin typeface="Cambria Math" panose="02040503050406030204" pitchFamily="18" charset="0"/>
                                            </a:rPr>
                                            <m:t>−</m:t>
                                          </m:r>
                                          <m:sSub>
                                            <m:sSubPr>
                                              <m:ctrlPr>
                                                <a:rPr kumimoji="1" lang="en-US" altLang="zh-TW" sz="1800" b="0" i="1" smtClean="0">
                                                  <a:latin typeface="Cambria Math" panose="02040503050406030204" pitchFamily="18" charset="0"/>
                                                </a:rPr>
                                              </m:ctrlPr>
                                            </m:sSubPr>
                                            <m:e>
                                              <m:r>
                                                <a:rPr kumimoji="1" lang="en-US" altLang="zh-TW" sz="1800" b="0" i="1" smtClean="0">
                                                  <a:latin typeface="Cambria Math" panose="02040503050406030204" pitchFamily="18" charset="0"/>
                                                </a:rPr>
                                                <m:t>𝑟</m:t>
                                              </m:r>
                                            </m:e>
                                            <m:sub>
                                              <m:r>
                                                <a:rPr kumimoji="1" lang="en-US" altLang="zh-TW" sz="1800" b="0" i="1" smtClean="0">
                                                  <a:latin typeface="Cambria Math" panose="02040503050406030204" pitchFamily="18" charset="0"/>
                                                </a:rPr>
                                                <m:t>𝑠</m:t>
                                              </m:r>
                                            </m:sub>
                                          </m:sSub>
                                          <m:r>
                                            <a:rPr kumimoji="1" lang="en-US" altLang="zh-TW" sz="1800" b="0" i="1" smtClean="0">
                                              <a:latin typeface="Cambria Math" panose="02040503050406030204" pitchFamily="18" charset="0"/>
                                            </a:rPr>
                                            <m:t>−</m:t>
                                          </m:r>
                                          <m:sSub>
                                            <m:sSubPr>
                                              <m:ctrlPr>
                                                <a:rPr kumimoji="1" lang="en-US" altLang="zh-TW" sz="1800" b="0" i="1" smtClean="0">
                                                  <a:latin typeface="Cambria Math" panose="02040503050406030204" pitchFamily="18" charset="0"/>
                                                </a:rPr>
                                              </m:ctrlPr>
                                            </m:sSubPr>
                                            <m:e>
                                              <m:r>
                                                <a:rPr kumimoji="1" lang="en-US" altLang="zh-TW" sz="1800" b="0" i="1" smtClean="0">
                                                  <a:latin typeface="Cambria Math" panose="02040503050406030204" pitchFamily="18" charset="0"/>
                                                </a:rPr>
                                                <m:t>𝑟</m:t>
                                              </m:r>
                                            </m:e>
                                            <m:sub>
                                              <m:r>
                                                <a:rPr kumimoji="1" lang="en-US" altLang="zh-TW" sz="1800" b="0" i="1" smtClean="0">
                                                  <a:latin typeface="Cambria Math" panose="02040503050406030204" pitchFamily="18" charset="0"/>
                                                </a:rPr>
                                                <m:t>𝑜</m:t>
                                              </m:r>
                                            </m:sub>
                                          </m:sSub>
                                        </m:e>
                                      </m:d>
                                    </m:e>
                                  </m:d>
                                </m:e>
                              </m:func>
                              <m:r>
                                <a:rPr kumimoji="1" lang="en-US" altLang="zh-TW" sz="1800" b="0" i="1" smtClean="0">
                                  <a:latin typeface="Cambria Math" panose="02040503050406030204" pitchFamily="18" charset="0"/>
                                </a:rPr>
                                <m:t>         , </m:t>
                              </m:r>
                              <m:r>
                                <a:rPr kumimoji="1" lang="en-US" altLang="zh-TW" sz="1800" b="0" i="1" smtClean="0">
                                  <a:latin typeface="Cambria Math" panose="02040503050406030204" pitchFamily="18" charset="0"/>
                                </a:rPr>
                                <m:t>𝑑</m:t>
                              </m:r>
                              <m:r>
                                <a:rPr kumimoji="1" lang="en-US" altLang="zh-TW" sz="1800" b="0" i="1" smtClean="0">
                                  <a:latin typeface="Cambria Math" panose="02040503050406030204" pitchFamily="18" charset="0"/>
                                </a:rPr>
                                <m:t>−</m:t>
                              </m:r>
                              <m:sSub>
                                <m:sSubPr>
                                  <m:ctrlPr>
                                    <a:rPr kumimoji="1" lang="en-US" altLang="zh-TW" sz="1800" b="0" i="1" smtClean="0">
                                      <a:latin typeface="Cambria Math" panose="02040503050406030204" pitchFamily="18" charset="0"/>
                                    </a:rPr>
                                  </m:ctrlPr>
                                </m:sSubPr>
                                <m:e>
                                  <m:r>
                                    <a:rPr kumimoji="1" lang="en-US" altLang="zh-TW" sz="1800" b="0" i="1" smtClean="0">
                                      <a:latin typeface="Cambria Math" panose="02040503050406030204" pitchFamily="18" charset="0"/>
                                    </a:rPr>
                                    <m:t>𝑟</m:t>
                                  </m:r>
                                </m:e>
                                <m:sub>
                                  <m:r>
                                    <a:rPr kumimoji="1" lang="en-US" altLang="zh-TW" sz="1800" b="0" i="1" smtClean="0">
                                      <a:latin typeface="Cambria Math" panose="02040503050406030204" pitchFamily="18" charset="0"/>
                                    </a:rPr>
                                    <m:t>𝑠</m:t>
                                  </m:r>
                                </m:sub>
                              </m:sSub>
                              <m:r>
                                <a:rPr kumimoji="1" lang="en-US" altLang="zh-TW" sz="1800" b="0" i="1" smtClean="0">
                                  <a:latin typeface="Cambria Math" panose="02040503050406030204" pitchFamily="18" charset="0"/>
                                </a:rPr>
                                <m:t>−</m:t>
                              </m:r>
                              <m:sSub>
                                <m:sSubPr>
                                  <m:ctrlPr>
                                    <a:rPr kumimoji="1" lang="en-US" altLang="zh-TW" sz="1800" b="0" i="1" smtClean="0">
                                      <a:latin typeface="Cambria Math" panose="02040503050406030204" pitchFamily="18" charset="0"/>
                                    </a:rPr>
                                  </m:ctrlPr>
                                </m:sSubPr>
                                <m:e>
                                  <m:r>
                                    <a:rPr kumimoji="1" lang="en-US" altLang="zh-TW" sz="1800" b="0" i="1" smtClean="0">
                                      <a:latin typeface="Cambria Math" panose="02040503050406030204" pitchFamily="18" charset="0"/>
                                    </a:rPr>
                                    <m:t>𝑟</m:t>
                                  </m:r>
                                </m:e>
                                <m:sub>
                                  <m:r>
                                    <a:rPr kumimoji="1" lang="en-US" altLang="zh-TW" sz="1800" b="0" i="1" smtClean="0">
                                      <a:latin typeface="Cambria Math" panose="02040503050406030204" pitchFamily="18" charset="0"/>
                                    </a:rPr>
                                    <m:t>𝑜</m:t>
                                  </m:r>
                                </m:sub>
                              </m:sSub>
                              <m:r>
                                <a:rPr kumimoji="1" lang="en-US" altLang="zh-TW" sz="1800" b="0" i="1" smtClean="0">
                                  <a:latin typeface="Cambria Math" panose="02040503050406030204" pitchFamily="18" charset="0"/>
                                </a:rPr>
                                <m:t>≥0</m:t>
                              </m:r>
                            </m:e>
                            <m:e>
                              <m:r>
                                <a:rPr kumimoji="1" lang="zh-TW" altLang="en-US" i="1">
                                  <a:latin typeface="Cambria Math" panose="02040503050406030204" pitchFamily="18" charset="0"/>
                                </a:rPr>
                                <m:t> </m:t>
                              </m:r>
                              <m:r>
                                <a:rPr kumimoji="1" lang="en-US" altLang="zh-TW" sz="1800" i="1" smtClean="0">
                                  <a:latin typeface="Cambria Math" panose="02040503050406030204" pitchFamily="18" charset="0"/>
                                </a:rPr>
                                <m:t>1</m:t>
                              </m:r>
                              <m:r>
                                <a:rPr kumimoji="1" lang="en-US" altLang="zh-TW" sz="1800" b="0" i="1" smtClean="0">
                                  <a:latin typeface="Cambria Math" panose="02040503050406030204" pitchFamily="18" charset="0"/>
                                </a:rPr>
                                <m:t>                          </m:t>
                              </m:r>
                              <m:r>
                                <a:rPr kumimoji="1" lang="zh-TW" altLang="en-US" i="1">
                                  <a:latin typeface="Cambria Math" panose="02040503050406030204" pitchFamily="18" charset="0"/>
                                </a:rPr>
                                <m:t> </m:t>
                              </m:r>
                              <m:r>
                                <a:rPr kumimoji="1" lang="en-US" altLang="zh-TW" sz="1800" b="0" i="1" smtClean="0">
                                  <a:latin typeface="Cambria Math" panose="02040503050406030204" pitchFamily="18" charset="0"/>
                                </a:rPr>
                                <m:t>,</m:t>
                              </m:r>
                              <m:r>
                                <a:rPr kumimoji="1" lang="zh-TW" altLang="en-US" i="1">
                                  <a:latin typeface="Cambria Math" panose="02040503050406030204" pitchFamily="18" charset="0"/>
                                </a:rPr>
                                <m:t> </m:t>
                              </m:r>
                              <m:r>
                                <a:rPr kumimoji="1" lang="en-US" altLang="zh-TW" sz="1800" i="1" smtClean="0">
                                  <a:latin typeface="Cambria Math" panose="02040503050406030204" pitchFamily="18" charset="0"/>
                                </a:rPr>
                                <m:t>𝑒</m:t>
                              </m:r>
                              <m:r>
                                <a:rPr kumimoji="1" lang="en-US" altLang="zh-TW" sz="1800" b="0" i="1" smtClean="0">
                                  <a:latin typeface="Cambria Math" panose="02040503050406030204" pitchFamily="18" charset="0"/>
                                </a:rPr>
                                <m:t>𝑙𝑠𝑒</m:t>
                              </m:r>
                            </m:e>
                          </m:eqArr>
                        </m:e>
                      </m:d>
                    </m:oMath>
                  </m:oMathPara>
                </a14:m>
                <a:endParaRPr lang="zh-TW" altLang="en-US" dirty="0"/>
              </a:p>
            </p:txBody>
          </p:sp>
        </mc:Choice>
        <mc:Fallback xmlns="">
          <p:sp>
            <p:nvSpPr>
              <p:cNvPr id="10" name="文字方塊 9">
                <a:extLst>
                  <a:ext uri="{FF2B5EF4-FFF2-40B4-BE49-F238E27FC236}">
                    <a16:creationId xmlns:a16="http://schemas.microsoft.com/office/drawing/2014/main" id="{BB4DA3AE-DCD9-4B66-8722-71B7E55F6D67}"/>
                  </a:ext>
                </a:extLst>
              </p:cNvPr>
              <p:cNvSpPr txBox="1">
                <a:spLocks noRot="1" noChangeAspect="1" noMove="1" noResize="1" noEditPoints="1" noAdjustHandles="1" noChangeArrowheads="1" noChangeShapeType="1" noTextEdit="1"/>
              </p:cNvSpPr>
              <p:nvPr/>
            </p:nvSpPr>
            <p:spPr>
              <a:xfrm>
                <a:off x="1683456" y="3781025"/>
                <a:ext cx="5777087" cy="811761"/>
              </a:xfrm>
              <a:prstGeom prst="rect">
                <a:avLst/>
              </a:prstGeom>
              <a:blipFill>
                <a:blip r:embed="rId4"/>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4" name="文字方塊 13">
                <a:extLst>
                  <a:ext uri="{FF2B5EF4-FFF2-40B4-BE49-F238E27FC236}">
                    <a16:creationId xmlns:a16="http://schemas.microsoft.com/office/drawing/2014/main" id="{3DD35CF4-338E-4309-A728-D69165D2727C}"/>
                  </a:ext>
                </a:extLst>
              </p:cNvPr>
              <p:cNvSpPr txBox="1"/>
              <p:nvPr/>
            </p:nvSpPr>
            <p:spPr>
              <a:xfrm>
                <a:off x="104700" y="1312239"/>
                <a:ext cx="6434918" cy="182620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1" lang="en-US" altLang="zh-TW" i="1" smtClean="0">
                              <a:latin typeface="Cambria Math" panose="02040503050406030204" pitchFamily="18" charset="0"/>
                            </a:rPr>
                          </m:ctrlPr>
                        </m:sSubPr>
                        <m:e>
                          <m:r>
                            <a:rPr kumimoji="1" lang="en-US" altLang="zh-TW" i="1">
                              <a:latin typeface="Cambria Math" panose="02040503050406030204" pitchFamily="18" charset="0"/>
                            </a:rPr>
                            <m:t>𝑟</m:t>
                          </m:r>
                        </m:e>
                        <m:sub>
                          <m:r>
                            <a:rPr kumimoji="1" lang="en-US" altLang="zh-TW" b="0" i="1" smtClean="0">
                              <a:latin typeface="Cambria Math" panose="02040503050406030204" pitchFamily="18" charset="0"/>
                            </a:rPr>
                            <m:t>𝑠</m:t>
                          </m:r>
                        </m:sub>
                      </m:sSub>
                      <m:r>
                        <a:rPr kumimoji="1" lang="en-US" altLang="zh-TW" i="1">
                          <a:latin typeface="Cambria Math" panose="02040503050406030204" pitchFamily="18" charset="0"/>
                        </a:rPr>
                        <m:t>=</m:t>
                      </m:r>
                      <m:d>
                        <m:dPr>
                          <m:begChr m:val="{"/>
                          <m:endChr m:val=""/>
                          <m:ctrlPr>
                            <a:rPr kumimoji="1" lang="en-US" altLang="zh-TW" i="1">
                              <a:latin typeface="Cambria Math" panose="02040503050406030204" pitchFamily="18" charset="0"/>
                            </a:rPr>
                          </m:ctrlPr>
                        </m:dPr>
                        <m:e>
                          <m:eqArr>
                            <m:eqArrPr>
                              <m:ctrlPr>
                                <a:rPr kumimoji="1" lang="en-US" altLang="zh-TW" i="1">
                                  <a:latin typeface="Cambria Math" panose="02040503050406030204" pitchFamily="18" charset="0"/>
                                </a:rPr>
                              </m:ctrlPr>
                            </m:eqArrPr>
                            <m:e>
                              <m:rad>
                                <m:radPr>
                                  <m:degHide m:val="on"/>
                                  <m:ctrlPr>
                                    <a:rPr kumimoji="1" lang="en-US" altLang="zh-TW" i="1">
                                      <a:latin typeface="Cambria Math" panose="02040503050406030204" pitchFamily="18" charset="0"/>
                                    </a:rPr>
                                  </m:ctrlPr>
                                </m:radPr>
                                <m:deg/>
                                <m:e>
                                  <m:sSup>
                                    <m:sSupPr>
                                      <m:ctrlPr>
                                        <a:rPr kumimoji="1" lang="en-US" altLang="zh-TW" i="1">
                                          <a:latin typeface="Cambria Math" panose="02040503050406030204" pitchFamily="18" charset="0"/>
                                        </a:rPr>
                                      </m:ctrlPr>
                                    </m:sSupPr>
                                    <m:e>
                                      <m:d>
                                        <m:dPr>
                                          <m:ctrlPr>
                                            <a:rPr kumimoji="1" lang="en-US" altLang="zh-TW" i="1">
                                              <a:latin typeface="Cambria Math" panose="02040503050406030204" pitchFamily="18" charset="0"/>
                                            </a:rPr>
                                          </m:ctrlPr>
                                        </m:dPr>
                                        <m:e>
                                          <m:r>
                                            <a:rPr kumimoji="1" lang="en-US" altLang="zh-TW" i="1">
                                              <a:latin typeface="Cambria Math" panose="02040503050406030204" pitchFamily="18" charset="0"/>
                                            </a:rPr>
                                            <m:t>𝛾</m:t>
                                          </m:r>
                                          <m:r>
                                            <a:rPr kumimoji="1" lang="en-US" altLang="zh-TW" i="1">
                                              <a:latin typeface="Cambria Math" panose="02040503050406030204" pitchFamily="18" charset="0"/>
                                            </a:rPr>
                                            <m:t>𝑙𝑐𝑜𝑠</m:t>
                                          </m:r>
                                          <m:r>
                                            <a:rPr kumimoji="1" lang="en-US" altLang="zh-TW" i="1">
                                              <a:latin typeface="Cambria Math" panose="02040503050406030204" pitchFamily="18" charset="0"/>
                                            </a:rPr>
                                            <m:t> </m:t>
                                          </m:r>
                                          <m:sSub>
                                            <m:sSubPr>
                                              <m:ctrlPr>
                                                <a:rPr kumimoji="1" lang="en-US" altLang="zh-TW" i="1">
                                                  <a:latin typeface="Cambria Math" panose="02040503050406030204" pitchFamily="18" charset="0"/>
                                                </a:rPr>
                                              </m:ctrlPr>
                                            </m:sSubPr>
                                            <m:e>
                                              <m:r>
                                                <a:rPr kumimoji="1" lang="en-US" altLang="zh-TW" i="1">
                                                  <a:latin typeface="Cambria Math" panose="02040503050406030204" pitchFamily="18" charset="0"/>
                                                </a:rPr>
                                                <m:t>𝜃</m:t>
                                              </m:r>
                                            </m:e>
                                            <m:sub>
                                              <m:r>
                                                <a:rPr kumimoji="1" lang="en-US" altLang="zh-TW" b="0" i="1" smtClean="0">
                                                  <a:latin typeface="Cambria Math" panose="02040503050406030204" pitchFamily="18" charset="0"/>
                                                </a:rPr>
                                                <m:t>𝑠</m:t>
                                              </m:r>
                                            </m:sub>
                                          </m:sSub>
                                        </m:e>
                                      </m:d>
                                    </m:e>
                                    <m:sup>
                                      <m:r>
                                        <a:rPr kumimoji="1" lang="en-US" altLang="zh-TW" i="1">
                                          <a:latin typeface="Cambria Math" panose="02040503050406030204" pitchFamily="18" charset="0"/>
                                        </a:rPr>
                                        <m:t>2</m:t>
                                      </m:r>
                                    </m:sup>
                                  </m:sSup>
                                  <m:r>
                                    <a:rPr kumimoji="1" lang="en-US" altLang="zh-TW" i="1">
                                      <a:latin typeface="Cambria Math" panose="02040503050406030204" pitchFamily="18" charset="0"/>
                                    </a:rPr>
                                    <m:t>+</m:t>
                                  </m:r>
                                  <m:sSup>
                                    <m:sSupPr>
                                      <m:ctrlPr>
                                        <a:rPr kumimoji="1" lang="en-US" altLang="zh-TW" i="1">
                                          <a:latin typeface="Cambria Math" panose="02040503050406030204" pitchFamily="18" charset="0"/>
                                        </a:rPr>
                                      </m:ctrlPr>
                                    </m:sSupPr>
                                    <m:e>
                                      <m:d>
                                        <m:dPr>
                                          <m:ctrlPr>
                                            <a:rPr kumimoji="1" lang="en-US" altLang="zh-TW" i="1">
                                              <a:latin typeface="Cambria Math" panose="02040503050406030204" pitchFamily="18" charset="0"/>
                                            </a:rPr>
                                          </m:ctrlPr>
                                        </m:dPr>
                                        <m:e>
                                          <m:f>
                                            <m:fPr>
                                              <m:ctrlPr>
                                                <a:rPr kumimoji="1" lang="en-US" altLang="zh-TW" i="1">
                                                  <a:latin typeface="Cambria Math" panose="02040503050406030204" pitchFamily="18" charset="0"/>
                                                </a:rPr>
                                              </m:ctrlPr>
                                            </m:fPr>
                                            <m:num>
                                              <m:r>
                                                <a:rPr kumimoji="1" lang="en-US" altLang="zh-TW" i="1">
                                                  <a:latin typeface="Cambria Math" panose="02040503050406030204" pitchFamily="18" charset="0"/>
                                                </a:rPr>
                                                <m:t>𝑤</m:t>
                                              </m:r>
                                            </m:num>
                                            <m:den>
                                              <m:r>
                                                <a:rPr kumimoji="1" lang="en-US" altLang="zh-TW" i="1">
                                                  <a:latin typeface="Cambria Math" panose="02040503050406030204" pitchFamily="18" charset="0"/>
                                                </a:rPr>
                                                <m:t>2</m:t>
                                              </m:r>
                                            </m:den>
                                          </m:f>
                                          <m:func>
                                            <m:funcPr>
                                              <m:ctrlPr>
                                                <a:rPr kumimoji="1" lang="en-US" altLang="zh-TW" i="1">
                                                  <a:latin typeface="Cambria Math" panose="02040503050406030204" pitchFamily="18" charset="0"/>
                                                </a:rPr>
                                              </m:ctrlPr>
                                            </m:funcPr>
                                            <m:fName>
                                              <m:r>
                                                <m:rPr>
                                                  <m:sty m:val="p"/>
                                                </m:rPr>
                                                <a:rPr kumimoji="1" lang="en-US" altLang="zh-TW">
                                                  <a:latin typeface="Cambria Math" panose="02040503050406030204" pitchFamily="18" charset="0"/>
                                                </a:rPr>
                                                <m:t>sin</m:t>
                                              </m:r>
                                            </m:fName>
                                            <m:e>
                                              <m:sSub>
                                                <m:sSubPr>
                                                  <m:ctrlPr>
                                                    <a:rPr kumimoji="1" lang="en-US" altLang="zh-TW" i="1">
                                                      <a:latin typeface="Cambria Math" panose="02040503050406030204" pitchFamily="18" charset="0"/>
                                                    </a:rPr>
                                                  </m:ctrlPr>
                                                </m:sSubPr>
                                                <m:e>
                                                  <m:r>
                                                    <a:rPr kumimoji="1" lang="en-US" altLang="zh-TW" i="1">
                                                      <a:latin typeface="Cambria Math" panose="02040503050406030204" pitchFamily="18" charset="0"/>
                                                    </a:rPr>
                                                    <m:t>𝜃</m:t>
                                                  </m:r>
                                                </m:e>
                                                <m:sub>
                                                  <m:r>
                                                    <a:rPr kumimoji="1" lang="en-US" altLang="zh-TW" b="0" i="1" smtClean="0">
                                                      <a:latin typeface="Cambria Math" panose="02040503050406030204" pitchFamily="18" charset="0"/>
                                                    </a:rPr>
                                                    <m:t>𝑠</m:t>
                                                  </m:r>
                                                </m:sub>
                                              </m:sSub>
                                            </m:e>
                                          </m:func>
                                        </m:e>
                                      </m:d>
                                    </m:e>
                                    <m:sup>
                                      <m:r>
                                        <a:rPr kumimoji="1" lang="en-US" altLang="zh-TW" i="1">
                                          <a:latin typeface="Cambria Math" panose="02040503050406030204" pitchFamily="18" charset="0"/>
                                        </a:rPr>
                                        <m:t>2</m:t>
                                      </m:r>
                                    </m:sup>
                                  </m:sSup>
                                </m:e>
                              </m:rad>
                              <m:r>
                                <a:rPr kumimoji="1" lang="en-US" altLang="zh-TW" i="1">
                                  <a:latin typeface="Cambria Math" panose="02040503050406030204" pitchFamily="18" charset="0"/>
                                </a:rPr>
                                <m:t>        </m:t>
                              </m:r>
                              <m:r>
                                <a:rPr kumimoji="1" lang="en-US" altLang="zh-TW" b="0" i="1" smtClean="0">
                                  <a:latin typeface="Cambria Math" panose="02040503050406030204" pitchFamily="18" charset="0"/>
                                </a:rPr>
                                <m:t>  </m:t>
                              </m:r>
                              <m:r>
                                <a:rPr kumimoji="1" lang="en-US" altLang="zh-TW" i="1">
                                  <a:latin typeface="Cambria Math" panose="02040503050406030204" pitchFamily="18" charset="0"/>
                                </a:rPr>
                                <m:t>,</m:t>
                              </m:r>
                              <m:sSub>
                                <m:sSubPr>
                                  <m:ctrlPr>
                                    <a:rPr kumimoji="1" lang="en-US" altLang="zh-TW" i="1">
                                      <a:latin typeface="Cambria Math" panose="02040503050406030204" pitchFamily="18" charset="0"/>
                                    </a:rPr>
                                  </m:ctrlPr>
                                </m:sSubPr>
                                <m:e>
                                  <m:r>
                                    <a:rPr kumimoji="1" lang="en-US" altLang="zh-TW" i="1">
                                      <a:latin typeface="Cambria Math" panose="02040503050406030204" pitchFamily="18" charset="0"/>
                                    </a:rPr>
                                    <m:t>𝜃</m:t>
                                  </m:r>
                                </m:e>
                                <m:sub>
                                  <m:r>
                                    <a:rPr kumimoji="1" lang="en-US" altLang="zh-TW" b="0" i="1" smtClean="0">
                                      <a:latin typeface="Cambria Math" panose="02040503050406030204" pitchFamily="18" charset="0"/>
                                    </a:rPr>
                                    <m:t>𝑠</m:t>
                                  </m:r>
                                </m:sub>
                              </m:sSub>
                              <m:r>
                                <a:rPr kumimoji="1" lang="en-US" altLang="zh-TW" i="1">
                                  <a:latin typeface="Cambria Math" panose="02040503050406030204" pitchFamily="18" charset="0"/>
                                </a:rPr>
                                <m:t>∈</m:t>
                              </m:r>
                              <m:d>
                                <m:dPr>
                                  <m:begChr m:val="["/>
                                  <m:endChr m:val="]"/>
                                  <m:ctrlPr>
                                    <a:rPr kumimoji="1" lang="en-US" altLang="zh-TW" i="1">
                                      <a:latin typeface="Cambria Math" panose="02040503050406030204" pitchFamily="18" charset="0"/>
                                    </a:rPr>
                                  </m:ctrlPr>
                                </m:dPr>
                                <m:e>
                                  <m:r>
                                    <a:rPr kumimoji="1" lang="en-US" altLang="zh-TW" i="1">
                                      <a:latin typeface="Cambria Math" panose="02040503050406030204" pitchFamily="18" charset="0"/>
                                    </a:rPr>
                                    <m:t>−</m:t>
                                  </m:r>
                                  <m:f>
                                    <m:fPr>
                                      <m:ctrlPr>
                                        <a:rPr kumimoji="1" lang="en-US" altLang="zh-TW" i="1">
                                          <a:latin typeface="Cambria Math" panose="02040503050406030204" pitchFamily="18" charset="0"/>
                                        </a:rPr>
                                      </m:ctrlPr>
                                    </m:fPr>
                                    <m:num>
                                      <m:r>
                                        <a:rPr kumimoji="1" lang="en-US" altLang="zh-TW" i="1">
                                          <a:latin typeface="Cambria Math" panose="02040503050406030204" pitchFamily="18" charset="0"/>
                                        </a:rPr>
                                        <m:t>𝜋</m:t>
                                      </m:r>
                                    </m:num>
                                    <m:den>
                                      <m:r>
                                        <a:rPr kumimoji="1" lang="en-US" altLang="zh-TW" i="1">
                                          <a:latin typeface="Cambria Math" panose="02040503050406030204" pitchFamily="18" charset="0"/>
                                        </a:rPr>
                                        <m:t>2</m:t>
                                      </m:r>
                                    </m:den>
                                  </m:f>
                                  <m:r>
                                    <a:rPr kumimoji="1" lang="en-US" altLang="zh-TW" i="1">
                                      <a:latin typeface="Cambria Math" panose="02040503050406030204" pitchFamily="18" charset="0"/>
                                    </a:rPr>
                                    <m:t>,</m:t>
                                  </m:r>
                                  <m:f>
                                    <m:fPr>
                                      <m:ctrlPr>
                                        <a:rPr kumimoji="1" lang="en-US" altLang="zh-TW" i="1">
                                          <a:latin typeface="Cambria Math" panose="02040503050406030204" pitchFamily="18" charset="0"/>
                                        </a:rPr>
                                      </m:ctrlPr>
                                    </m:fPr>
                                    <m:num>
                                      <m:r>
                                        <a:rPr kumimoji="1" lang="en-US" altLang="zh-TW" i="1">
                                          <a:latin typeface="Cambria Math" panose="02040503050406030204" pitchFamily="18" charset="0"/>
                                        </a:rPr>
                                        <m:t>𝜋</m:t>
                                      </m:r>
                                    </m:num>
                                    <m:den>
                                      <m:r>
                                        <a:rPr kumimoji="1" lang="en-US" altLang="zh-TW" i="1">
                                          <a:latin typeface="Cambria Math" panose="02040503050406030204" pitchFamily="18" charset="0"/>
                                        </a:rPr>
                                        <m:t>2</m:t>
                                      </m:r>
                                    </m:den>
                                  </m:f>
                                </m:e>
                              </m:d>
                            </m:e>
                            <m:e>
                              <m:rad>
                                <m:radPr>
                                  <m:degHide m:val="on"/>
                                  <m:ctrlPr>
                                    <a:rPr kumimoji="1" lang="en-US" altLang="zh-TW" i="1">
                                      <a:latin typeface="Cambria Math" panose="02040503050406030204" pitchFamily="18" charset="0"/>
                                    </a:rPr>
                                  </m:ctrlPr>
                                </m:radPr>
                                <m:deg/>
                                <m:e>
                                  <m:sSup>
                                    <m:sSupPr>
                                      <m:ctrlPr>
                                        <a:rPr kumimoji="1" lang="en-US" altLang="zh-TW" i="1">
                                          <a:latin typeface="Cambria Math" panose="02040503050406030204" pitchFamily="18" charset="0"/>
                                        </a:rPr>
                                      </m:ctrlPr>
                                    </m:sSupPr>
                                    <m:e>
                                      <m:d>
                                        <m:dPr>
                                          <m:ctrlPr>
                                            <a:rPr kumimoji="1" lang="en-US" altLang="zh-TW" i="1" smtClean="0">
                                              <a:latin typeface="Cambria Math" panose="02040503050406030204" pitchFamily="18" charset="0"/>
                                            </a:rPr>
                                          </m:ctrlPr>
                                        </m:dPr>
                                        <m:e>
                                          <m:r>
                                            <a:rPr kumimoji="1" lang="en-US" altLang="zh-TW" i="1">
                                              <a:latin typeface="Cambria Math" panose="02040503050406030204" pitchFamily="18" charset="0"/>
                                            </a:rPr>
                                            <m:t>(1−</m:t>
                                          </m:r>
                                          <m:r>
                                            <a:rPr kumimoji="1" lang="en-US" altLang="zh-TW" i="1">
                                              <a:latin typeface="Cambria Math" panose="02040503050406030204" pitchFamily="18" charset="0"/>
                                            </a:rPr>
                                            <m:t>𝛾</m:t>
                                          </m:r>
                                          <m:r>
                                            <a:rPr kumimoji="1" lang="en-US" altLang="zh-TW" i="1">
                                              <a:latin typeface="Cambria Math" panose="02040503050406030204" pitchFamily="18" charset="0"/>
                                            </a:rPr>
                                            <m:t>)</m:t>
                                          </m:r>
                                          <m:r>
                                            <a:rPr kumimoji="1" lang="en-US" altLang="zh-TW" i="1">
                                              <a:latin typeface="Cambria Math" panose="02040503050406030204" pitchFamily="18" charset="0"/>
                                            </a:rPr>
                                            <m:t>𝑙𝑐𝑜𝑠</m:t>
                                          </m:r>
                                          <m:r>
                                            <a:rPr kumimoji="1" lang="en-US" altLang="zh-TW" i="1">
                                              <a:latin typeface="Cambria Math" panose="02040503050406030204" pitchFamily="18" charset="0"/>
                                            </a:rPr>
                                            <m:t> </m:t>
                                          </m:r>
                                          <m:sSub>
                                            <m:sSubPr>
                                              <m:ctrlPr>
                                                <a:rPr kumimoji="1" lang="en-US" altLang="zh-TW" i="1">
                                                  <a:latin typeface="Cambria Math" panose="02040503050406030204" pitchFamily="18" charset="0"/>
                                                </a:rPr>
                                              </m:ctrlPr>
                                            </m:sSubPr>
                                            <m:e>
                                              <m:r>
                                                <a:rPr kumimoji="1" lang="en-US" altLang="zh-TW" i="1">
                                                  <a:latin typeface="Cambria Math" panose="02040503050406030204" pitchFamily="18" charset="0"/>
                                                </a:rPr>
                                                <m:t>𝜃</m:t>
                                              </m:r>
                                            </m:e>
                                            <m:sub>
                                              <m:r>
                                                <a:rPr kumimoji="1" lang="en-US" altLang="zh-TW" b="0" i="1" smtClean="0">
                                                  <a:latin typeface="Cambria Math" panose="02040503050406030204" pitchFamily="18" charset="0"/>
                                                </a:rPr>
                                                <m:t>𝑠</m:t>
                                              </m:r>
                                            </m:sub>
                                          </m:sSub>
                                        </m:e>
                                      </m:d>
                                    </m:e>
                                    <m:sup>
                                      <m:r>
                                        <a:rPr kumimoji="1" lang="en-US" altLang="zh-TW" i="1">
                                          <a:latin typeface="Cambria Math" panose="02040503050406030204" pitchFamily="18" charset="0"/>
                                        </a:rPr>
                                        <m:t>2</m:t>
                                      </m:r>
                                    </m:sup>
                                  </m:sSup>
                                  <m:r>
                                    <a:rPr kumimoji="1" lang="en-US" altLang="zh-TW" i="1">
                                      <a:latin typeface="Cambria Math" panose="02040503050406030204" pitchFamily="18" charset="0"/>
                                    </a:rPr>
                                    <m:t>+</m:t>
                                  </m:r>
                                  <m:sSup>
                                    <m:sSupPr>
                                      <m:ctrlPr>
                                        <a:rPr kumimoji="1" lang="en-US" altLang="zh-TW" i="1">
                                          <a:latin typeface="Cambria Math" panose="02040503050406030204" pitchFamily="18" charset="0"/>
                                        </a:rPr>
                                      </m:ctrlPr>
                                    </m:sSupPr>
                                    <m:e>
                                      <m:d>
                                        <m:dPr>
                                          <m:ctrlPr>
                                            <a:rPr kumimoji="1" lang="en-US" altLang="zh-TW" i="1">
                                              <a:latin typeface="Cambria Math" panose="02040503050406030204" pitchFamily="18" charset="0"/>
                                            </a:rPr>
                                          </m:ctrlPr>
                                        </m:dPr>
                                        <m:e>
                                          <m:f>
                                            <m:fPr>
                                              <m:ctrlPr>
                                                <a:rPr kumimoji="1" lang="en-US" altLang="zh-TW" i="1">
                                                  <a:latin typeface="Cambria Math" panose="02040503050406030204" pitchFamily="18" charset="0"/>
                                                </a:rPr>
                                              </m:ctrlPr>
                                            </m:fPr>
                                            <m:num>
                                              <m:r>
                                                <a:rPr kumimoji="1" lang="en-US" altLang="zh-TW" i="1">
                                                  <a:latin typeface="Cambria Math" panose="02040503050406030204" pitchFamily="18" charset="0"/>
                                                </a:rPr>
                                                <m:t>𝑤</m:t>
                                              </m:r>
                                            </m:num>
                                            <m:den>
                                              <m:r>
                                                <a:rPr kumimoji="1" lang="en-US" altLang="zh-TW" i="1">
                                                  <a:latin typeface="Cambria Math" panose="02040503050406030204" pitchFamily="18" charset="0"/>
                                                </a:rPr>
                                                <m:t>2</m:t>
                                              </m:r>
                                            </m:den>
                                          </m:f>
                                          <m:func>
                                            <m:funcPr>
                                              <m:ctrlPr>
                                                <a:rPr kumimoji="1" lang="en-US" altLang="zh-TW" i="1">
                                                  <a:latin typeface="Cambria Math" panose="02040503050406030204" pitchFamily="18" charset="0"/>
                                                </a:rPr>
                                              </m:ctrlPr>
                                            </m:funcPr>
                                            <m:fName>
                                              <m:r>
                                                <m:rPr>
                                                  <m:sty m:val="p"/>
                                                </m:rPr>
                                                <a:rPr kumimoji="1" lang="en-US" altLang="zh-TW">
                                                  <a:latin typeface="Cambria Math" panose="02040503050406030204" pitchFamily="18" charset="0"/>
                                                </a:rPr>
                                                <m:t>sin</m:t>
                                              </m:r>
                                            </m:fName>
                                            <m:e>
                                              <m:sSub>
                                                <m:sSubPr>
                                                  <m:ctrlPr>
                                                    <a:rPr kumimoji="1" lang="en-US" altLang="zh-TW" i="1">
                                                      <a:latin typeface="Cambria Math" panose="02040503050406030204" pitchFamily="18" charset="0"/>
                                                    </a:rPr>
                                                  </m:ctrlPr>
                                                </m:sSubPr>
                                                <m:e>
                                                  <m:r>
                                                    <a:rPr kumimoji="1" lang="en-US" altLang="zh-TW" i="1">
                                                      <a:latin typeface="Cambria Math" panose="02040503050406030204" pitchFamily="18" charset="0"/>
                                                    </a:rPr>
                                                    <m:t>𝜃</m:t>
                                                  </m:r>
                                                </m:e>
                                                <m:sub>
                                                  <m:r>
                                                    <a:rPr kumimoji="1" lang="en-US" altLang="zh-TW" b="0" i="1" smtClean="0">
                                                      <a:latin typeface="Cambria Math" panose="02040503050406030204" pitchFamily="18" charset="0"/>
                                                    </a:rPr>
                                                    <m:t>𝑠</m:t>
                                                  </m:r>
                                                </m:sub>
                                              </m:sSub>
                                            </m:e>
                                          </m:func>
                                        </m:e>
                                      </m:d>
                                    </m:e>
                                    <m:sup>
                                      <m:r>
                                        <a:rPr kumimoji="1" lang="en-US" altLang="zh-TW" i="1">
                                          <a:latin typeface="Cambria Math" panose="02040503050406030204" pitchFamily="18" charset="0"/>
                                        </a:rPr>
                                        <m:t>2</m:t>
                                      </m:r>
                                    </m:sup>
                                  </m:sSup>
                                  <m:r>
                                    <a:rPr kumimoji="1" lang="zh-TW" altLang="en-US" i="1">
                                      <a:latin typeface="Cambria Math" panose="02040503050406030204" pitchFamily="18" charset="0"/>
                                    </a:rPr>
                                    <m:t> </m:t>
                                  </m:r>
                                </m:e>
                              </m:rad>
                              <m:r>
                                <a:rPr kumimoji="1" lang="en-US" altLang="zh-TW" b="0" i="1" smtClean="0">
                                  <a:latin typeface="Cambria Math" panose="02040503050406030204" pitchFamily="18" charset="0"/>
                                </a:rPr>
                                <m:t>                 </m:t>
                              </m:r>
                              <m:r>
                                <a:rPr kumimoji="1" lang="en-US" altLang="zh-TW" i="1">
                                  <a:latin typeface="Cambria Math" panose="02040503050406030204" pitchFamily="18" charset="0"/>
                                </a:rPr>
                                <m:t>,</m:t>
                              </m:r>
                              <m:r>
                                <a:rPr kumimoji="1" lang="en-US" altLang="zh-TW" i="1">
                                  <a:latin typeface="Cambria Math" panose="02040503050406030204" pitchFamily="18" charset="0"/>
                                </a:rPr>
                                <m:t>𝑒𝑙𝑠𝑒</m:t>
                              </m:r>
                            </m:e>
                          </m:eqArr>
                        </m:e>
                      </m:d>
                    </m:oMath>
                  </m:oMathPara>
                </a14:m>
                <a:endParaRPr kumimoji="1" lang="zh-TW" altLang="en-US" sz="1800" dirty="0"/>
              </a:p>
            </p:txBody>
          </p:sp>
        </mc:Choice>
        <mc:Fallback xmlns="">
          <p:sp>
            <p:nvSpPr>
              <p:cNvPr id="14" name="文字方塊 13">
                <a:extLst>
                  <a:ext uri="{FF2B5EF4-FFF2-40B4-BE49-F238E27FC236}">
                    <a16:creationId xmlns:a16="http://schemas.microsoft.com/office/drawing/2014/main" id="{3DD35CF4-338E-4309-A728-D69165D2727C}"/>
                  </a:ext>
                </a:extLst>
              </p:cNvPr>
              <p:cNvSpPr txBox="1">
                <a:spLocks noRot="1" noChangeAspect="1" noMove="1" noResize="1" noEditPoints="1" noAdjustHandles="1" noChangeArrowheads="1" noChangeShapeType="1" noTextEdit="1"/>
              </p:cNvSpPr>
              <p:nvPr/>
            </p:nvSpPr>
            <p:spPr>
              <a:xfrm>
                <a:off x="104700" y="1312239"/>
                <a:ext cx="6434918" cy="1826206"/>
              </a:xfrm>
              <a:prstGeom prst="rect">
                <a:avLst/>
              </a:prstGeom>
              <a:blipFill>
                <a:blip r:embed="rId5"/>
                <a:stretch>
                  <a:fillRect/>
                </a:stretch>
              </a:blipFill>
            </p:spPr>
            <p:txBody>
              <a:bodyPr/>
              <a:lstStyle/>
              <a:p>
                <a:r>
                  <a:rPr lang="zh-TW" altLang="en-US">
                    <a:noFill/>
                  </a:rPr>
                  <a:t> </a:t>
                </a:r>
              </a:p>
            </p:txBody>
          </p:sp>
        </mc:Fallback>
      </mc:AlternateContent>
      <p:pic>
        <p:nvPicPr>
          <p:cNvPr id="11" name="圖片 10">
            <a:extLst>
              <a:ext uri="{FF2B5EF4-FFF2-40B4-BE49-F238E27FC236}">
                <a16:creationId xmlns:a16="http://schemas.microsoft.com/office/drawing/2014/main" id="{2F4F46F1-BC9A-47A1-9512-EDFBA39A108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89108" y="1256185"/>
            <a:ext cx="3054892" cy="1944634"/>
          </a:xfrm>
          <a:prstGeom prst="rect">
            <a:avLst/>
          </a:prstGeom>
        </p:spPr>
      </p:pic>
      <mc:AlternateContent xmlns:mc="http://schemas.openxmlformats.org/markup-compatibility/2006" xmlns:a14="http://schemas.microsoft.com/office/drawing/2010/main">
        <mc:Choice Requires="a14">
          <p:sp>
            <p:nvSpPr>
              <p:cNvPr id="17" name="矩形 16">
                <a:extLst>
                  <a:ext uri="{FF2B5EF4-FFF2-40B4-BE49-F238E27FC236}">
                    <a16:creationId xmlns:a16="http://schemas.microsoft.com/office/drawing/2014/main" id="{180702A6-5277-4D77-927A-9B35017235EA}"/>
                  </a:ext>
                </a:extLst>
              </p:cNvPr>
              <p:cNvSpPr/>
              <p:nvPr/>
            </p:nvSpPr>
            <p:spPr>
              <a:xfrm>
                <a:off x="0" y="1021685"/>
                <a:ext cx="606777" cy="2410137"/>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TW" b="1" dirty="0"/>
              </a:p>
              <a:p>
                <a:pPr algn="ctr"/>
                <a:r>
                  <a:rPr lang="zh-TW" altLang="en-US" b="1" dirty="0"/>
                  <a:t>車輛碰撞半徑</a:t>
                </a:r>
                <a:endParaRPr lang="en-US" altLang="zh-TW" b="1" dirty="0"/>
              </a:p>
              <a:p>
                <a:pPr algn="ctr"/>
                <a14:m>
                  <m:oMathPara xmlns:m="http://schemas.openxmlformats.org/officeDocument/2006/math">
                    <m:oMathParaPr>
                      <m:jc m:val="centerGroup"/>
                    </m:oMathParaPr>
                    <m:oMath xmlns:m="http://schemas.openxmlformats.org/officeDocument/2006/math">
                      <m:sSub>
                        <m:sSubPr>
                          <m:ctrlPr>
                            <a:rPr kumimoji="1" lang="en-US" altLang="zh-TW" i="1" smtClean="0">
                              <a:latin typeface="Cambria Math" panose="02040503050406030204" pitchFamily="18" charset="0"/>
                            </a:rPr>
                          </m:ctrlPr>
                        </m:sSubPr>
                        <m:e>
                          <m:r>
                            <a:rPr kumimoji="1" lang="en-US" altLang="zh-TW" i="1">
                              <a:latin typeface="Cambria Math" panose="02040503050406030204" pitchFamily="18" charset="0"/>
                            </a:rPr>
                            <m:t>𝑟</m:t>
                          </m:r>
                        </m:e>
                        <m:sub>
                          <m:r>
                            <a:rPr kumimoji="1" lang="en-US" altLang="zh-TW" b="0" i="1" smtClean="0">
                              <a:latin typeface="Cambria Math" panose="02040503050406030204" pitchFamily="18" charset="0"/>
                            </a:rPr>
                            <m:t>𝑠</m:t>
                          </m:r>
                        </m:sub>
                      </m:sSub>
                    </m:oMath>
                  </m:oMathPara>
                </a14:m>
                <a:endParaRPr lang="zh-TW" altLang="en-US" b="1" dirty="0"/>
              </a:p>
              <a:p>
                <a:pPr algn="ctr"/>
                <a:endParaRPr lang="zh-TW" altLang="en-US" b="1" dirty="0">
                  <a:latin typeface="+mj-ea"/>
                  <a:ea typeface="+mj-ea"/>
                </a:endParaRPr>
              </a:p>
            </p:txBody>
          </p:sp>
        </mc:Choice>
        <mc:Fallback xmlns="">
          <p:sp>
            <p:nvSpPr>
              <p:cNvPr id="17" name="矩形 16">
                <a:extLst>
                  <a:ext uri="{FF2B5EF4-FFF2-40B4-BE49-F238E27FC236}">
                    <a16:creationId xmlns:a16="http://schemas.microsoft.com/office/drawing/2014/main" id="{180702A6-5277-4D77-927A-9B35017235EA}"/>
                  </a:ext>
                </a:extLst>
              </p:cNvPr>
              <p:cNvSpPr>
                <a:spLocks noRot="1" noChangeAspect="1" noMove="1" noResize="1" noEditPoints="1" noAdjustHandles="1" noChangeArrowheads="1" noChangeShapeType="1" noTextEdit="1"/>
              </p:cNvSpPr>
              <p:nvPr/>
            </p:nvSpPr>
            <p:spPr>
              <a:xfrm>
                <a:off x="0" y="1021685"/>
                <a:ext cx="606777" cy="2410137"/>
              </a:xfrm>
              <a:prstGeom prst="rect">
                <a:avLst/>
              </a:prstGeom>
              <a:blipFill>
                <a:blip r:embed="rId7"/>
                <a:stretch>
                  <a:fillRect/>
                </a:stretch>
              </a:blipFill>
              <a:ln>
                <a:no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9" name="矩形 18">
                <a:extLst>
                  <a:ext uri="{FF2B5EF4-FFF2-40B4-BE49-F238E27FC236}">
                    <a16:creationId xmlns:a16="http://schemas.microsoft.com/office/drawing/2014/main" id="{D7F0EF9D-CBCB-4A29-BFD4-3B71ACA2418D}"/>
                  </a:ext>
                </a:extLst>
              </p:cNvPr>
              <p:cNvSpPr/>
              <p:nvPr/>
            </p:nvSpPr>
            <p:spPr>
              <a:xfrm>
                <a:off x="1" y="3736583"/>
                <a:ext cx="606779" cy="255583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TW" b="1" dirty="0">
                  <a:latin typeface="+mj-ea"/>
                </a:endParaRPr>
              </a:p>
              <a:p>
                <a:pPr algn="ctr"/>
                <a:r>
                  <a:rPr lang="zh-TW" altLang="en-US" b="1" dirty="0">
                    <a:latin typeface="+mj-ea"/>
                  </a:rPr>
                  <a:t>碰撞風險</a:t>
                </a:r>
                <a14:m>
                  <m:oMath xmlns:m="http://schemas.openxmlformats.org/officeDocument/2006/math">
                    <m:r>
                      <a:rPr kumimoji="1" lang="en-US" altLang="zh-TW" b="1" i="1" smtClean="0">
                        <a:latin typeface="Cambria Math" panose="02040503050406030204" pitchFamily="18" charset="0"/>
                      </a:rPr>
                      <m:t>𝒑</m:t>
                    </m:r>
                    <m:r>
                      <a:rPr kumimoji="1" lang="en-US" altLang="zh-TW" b="1" i="1">
                        <a:latin typeface="Cambria Math" panose="02040503050406030204" pitchFamily="18" charset="0"/>
                      </a:rPr>
                      <m:t>(</m:t>
                    </m:r>
                    <m:r>
                      <a:rPr kumimoji="1" lang="en-US" altLang="zh-TW" b="1" i="1">
                        <a:latin typeface="Cambria Math" panose="02040503050406030204" pitchFamily="18" charset="0"/>
                      </a:rPr>
                      <m:t>𝒅</m:t>
                    </m:r>
                    <m:r>
                      <a:rPr kumimoji="1" lang="en-US" altLang="zh-TW" b="1" i="1">
                        <a:latin typeface="Cambria Math" panose="02040503050406030204" pitchFamily="18" charset="0"/>
                      </a:rPr>
                      <m:t>)</m:t>
                    </m:r>
                  </m:oMath>
                </a14:m>
                <a:endParaRPr lang="zh-TW" altLang="en-US" b="1" dirty="0">
                  <a:latin typeface="+mj-ea"/>
                </a:endParaRPr>
              </a:p>
              <a:p>
                <a:pPr algn="ctr"/>
                <a:endParaRPr lang="zh-TW" altLang="en-US" b="1" dirty="0"/>
              </a:p>
              <a:p>
                <a:pPr algn="ctr"/>
                <a:endParaRPr lang="zh-TW" altLang="en-US" b="1" dirty="0">
                  <a:latin typeface="+mj-ea"/>
                  <a:ea typeface="+mj-ea"/>
                </a:endParaRPr>
              </a:p>
            </p:txBody>
          </p:sp>
        </mc:Choice>
        <mc:Fallback xmlns="">
          <p:sp>
            <p:nvSpPr>
              <p:cNvPr id="19" name="矩形 18">
                <a:extLst>
                  <a:ext uri="{FF2B5EF4-FFF2-40B4-BE49-F238E27FC236}">
                    <a16:creationId xmlns:a16="http://schemas.microsoft.com/office/drawing/2014/main" id="{D7F0EF9D-CBCB-4A29-BFD4-3B71ACA2418D}"/>
                  </a:ext>
                </a:extLst>
              </p:cNvPr>
              <p:cNvSpPr>
                <a:spLocks noRot="1" noChangeAspect="1" noMove="1" noResize="1" noEditPoints="1" noAdjustHandles="1" noChangeArrowheads="1" noChangeShapeType="1" noTextEdit="1"/>
              </p:cNvSpPr>
              <p:nvPr/>
            </p:nvSpPr>
            <p:spPr>
              <a:xfrm>
                <a:off x="1" y="3736583"/>
                <a:ext cx="606779" cy="2555830"/>
              </a:xfrm>
              <a:prstGeom prst="rect">
                <a:avLst/>
              </a:prstGeom>
              <a:blipFill>
                <a:blip r:embed="rId8"/>
                <a:stretch>
                  <a:fillRect l="-4000" r="-8000"/>
                </a:stretch>
              </a:blipFill>
              <a:ln>
                <a:noFill/>
              </a:ln>
            </p:spPr>
            <p:txBody>
              <a:bodyPr/>
              <a:lstStyle/>
              <a:p>
                <a:r>
                  <a:rPr lang="zh-TW" altLang="en-US">
                    <a:noFill/>
                  </a:rPr>
                  <a:t> </a:t>
                </a:r>
              </a:p>
            </p:txBody>
          </p:sp>
        </mc:Fallback>
      </mc:AlternateContent>
    </p:spTree>
    <p:extLst>
      <p:ext uri="{BB962C8B-B14F-4D97-AF65-F5344CB8AC3E}">
        <p14:creationId xmlns:p14="http://schemas.microsoft.com/office/powerpoint/2010/main" val="2104532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五邊形 32">
            <a:extLst>
              <a:ext uri="{FF2B5EF4-FFF2-40B4-BE49-F238E27FC236}">
                <a16:creationId xmlns:a16="http://schemas.microsoft.com/office/drawing/2014/main" id="{C772A209-1371-448A-ABA4-BD28C7C6D63B}"/>
              </a:ext>
            </a:extLst>
          </p:cNvPr>
          <p:cNvSpPr/>
          <p:nvPr/>
        </p:nvSpPr>
        <p:spPr>
          <a:xfrm>
            <a:off x="6877049"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研究結論</a:t>
            </a:r>
          </a:p>
        </p:txBody>
      </p:sp>
      <p:sp>
        <p:nvSpPr>
          <p:cNvPr id="3" name="投影片編號版面配置區 2">
            <a:extLst>
              <a:ext uri="{FF2B5EF4-FFF2-40B4-BE49-F238E27FC236}">
                <a16:creationId xmlns:a16="http://schemas.microsoft.com/office/drawing/2014/main" id="{897D48D2-F415-46F6-B863-42FE56EF98B1}"/>
              </a:ext>
            </a:extLst>
          </p:cNvPr>
          <p:cNvSpPr>
            <a:spLocks noGrp="1"/>
          </p:cNvSpPr>
          <p:nvPr>
            <p:ph type="sldNum" sz="quarter" idx="12"/>
          </p:nvPr>
        </p:nvSpPr>
        <p:spPr/>
        <p:txBody>
          <a:bodyPr/>
          <a:lstStyle/>
          <a:p>
            <a:fld id="{6D77D3CB-5987-4045-A9DE-313BCFC794EF}" type="slidenum">
              <a:rPr lang="zh-TW" altLang="en-US" smtClean="0"/>
              <a:pPr/>
              <a:t>7</a:t>
            </a:fld>
            <a:endParaRPr lang="zh-TW" altLang="en-US"/>
          </a:p>
        </p:txBody>
      </p:sp>
      <p:sp>
        <p:nvSpPr>
          <p:cNvPr id="7" name="標題 3">
            <a:extLst>
              <a:ext uri="{FF2B5EF4-FFF2-40B4-BE49-F238E27FC236}">
                <a16:creationId xmlns:a16="http://schemas.microsoft.com/office/drawing/2014/main" id="{1196CAA0-3191-471D-91D9-EBF9FBEB93B2}"/>
              </a:ext>
            </a:extLst>
          </p:cNvPr>
          <p:cNvSpPr>
            <a:spLocks noGrp="1"/>
          </p:cNvSpPr>
          <p:nvPr>
            <p:ph type="title"/>
          </p:nvPr>
        </p:nvSpPr>
        <p:spPr/>
        <p:txBody>
          <a:bodyPr>
            <a:normAutofit/>
          </a:bodyPr>
          <a:lstStyle/>
          <a:p>
            <a:pPr algn="l"/>
            <a:r>
              <a:rPr lang="zh-TW" altLang="en-US" sz="2400" dirty="0">
                <a:ea typeface="+mj-lt"/>
                <a:cs typeface="+mj-lt"/>
              </a:rPr>
              <a:t>指數分布模型</a:t>
            </a:r>
            <a:r>
              <a:rPr lang="en-US" altLang="zh-TW" sz="2400" dirty="0">
                <a:ea typeface="+mj-lt"/>
                <a:cs typeface="+mj-lt"/>
              </a:rPr>
              <a:t>:</a:t>
            </a:r>
            <a:r>
              <a:rPr lang="zh-TW" altLang="en-US" sz="2400" dirty="0">
                <a:ea typeface="+mj-lt"/>
                <a:cs typeface="+mj-lt"/>
              </a:rPr>
              <a:t>駕駛敏感度</a:t>
            </a:r>
          </a:p>
        </p:txBody>
      </p:sp>
      <p:pic>
        <p:nvPicPr>
          <p:cNvPr id="19" name="圖片 18">
            <a:extLst>
              <a:ext uri="{FF2B5EF4-FFF2-40B4-BE49-F238E27FC236}">
                <a16:creationId xmlns:a16="http://schemas.microsoft.com/office/drawing/2014/main" id="{D260D105-E677-42BD-8C6A-BECDCA52067A}"/>
              </a:ext>
            </a:extLst>
          </p:cNvPr>
          <p:cNvPicPr>
            <a:picLocks noChangeAspect="1"/>
          </p:cNvPicPr>
          <p:nvPr/>
        </p:nvPicPr>
        <p:blipFill>
          <a:blip r:embed="rId3"/>
          <a:stretch>
            <a:fillRect/>
          </a:stretch>
        </p:blipFill>
        <p:spPr>
          <a:xfrm>
            <a:off x="1492672" y="3720891"/>
            <a:ext cx="6570133" cy="2656869"/>
          </a:xfrm>
          <a:prstGeom prst="rect">
            <a:avLst/>
          </a:prstGeom>
        </p:spPr>
      </p:pic>
      <mc:AlternateContent xmlns:mc="http://schemas.openxmlformats.org/markup-compatibility/2006" xmlns:a14="http://schemas.microsoft.com/office/drawing/2010/main">
        <mc:Choice Requires="a14">
          <p:sp>
            <p:nvSpPr>
              <p:cNvPr id="23" name="文字方塊 22">
                <a:extLst>
                  <a:ext uri="{FF2B5EF4-FFF2-40B4-BE49-F238E27FC236}">
                    <a16:creationId xmlns:a16="http://schemas.microsoft.com/office/drawing/2014/main" id="{DFD73A81-FE95-4505-9A52-E657445F581C}"/>
                  </a:ext>
                </a:extLst>
              </p:cNvPr>
              <p:cNvSpPr txBox="1"/>
              <p:nvPr/>
            </p:nvSpPr>
            <p:spPr>
              <a:xfrm>
                <a:off x="613408" y="992302"/>
                <a:ext cx="7886699" cy="1715662"/>
              </a:xfrm>
              <a:prstGeom prst="rect">
                <a:avLst/>
              </a:prstGeom>
              <a:noFill/>
            </p:spPr>
            <p:txBody>
              <a:bodyPr wrap="square" rtlCol="0">
                <a:spAutoFit/>
              </a:bodyPr>
              <a:lstStyle/>
              <a:p>
                <a:pPr>
                  <a:lnSpc>
                    <a:spcPct val="150000"/>
                  </a:lnSpc>
                </a:pPr>
                <a:r>
                  <a:rPr lang="zh-TW" altLang="en-US" dirty="0">
                    <a:latin typeface="+mj-ea"/>
                    <a:ea typeface="+mj-ea"/>
                  </a:rPr>
                  <a:t>駕駛對不同方位風險敏感度不同，根據車輛方位改變</a:t>
                </a:r>
                <a14:m>
                  <m:oMath xmlns:m="http://schemas.openxmlformats.org/officeDocument/2006/math">
                    <m:r>
                      <a:rPr lang="zh-TW" altLang="en-US" i="1" smtClean="0">
                        <a:latin typeface="Cambria Math" panose="02040503050406030204" pitchFamily="18" charset="0"/>
                      </a:rPr>
                      <m:t>𝜆</m:t>
                    </m:r>
                  </m:oMath>
                </a14:m>
                <a:r>
                  <a:rPr lang="zh-TW" altLang="en-US" dirty="0"/>
                  <a:t>，</a:t>
                </a:r>
                <a:r>
                  <a:rPr lang="zh-TW" altLang="en-US" dirty="0">
                    <a:latin typeface="+mj-ea"/>
                    <a:ea typeface="+mj-ea"/>
                  </a:rPr>
                  <a:t>車輛朝向為</a:t>
                </a:r>
                <a14:m>
                  <m:oMath xmlns:m="http://schemas.openxmlformats.org/officeDocument/2006/math">
                    <m:sSub>
                      <m:sSubPr>
                        <m:ctrlPr>
                          <a:rPr lang="en-US" altLang="zh-TW" i="1" smtClean="0">
                            <a:latin typeface="Cambria Math" panose="02040503050406030204" pitchFamily="18" charset="0"/>
                          </a:rPr>
                        </m:ctrlPr>
                      </m:sSubPr>
                      <m:e>
                        <m:r>
                          <a:rPr lang="zh-TW" altLang="en-US" i="1" smtClean="0">
                            <a:latin typeface="Cambria Math" panose="02040503050406030204" pitchFamily="18" charset="0"/>
                          </a:rPr>
                          <m:t>𝜆</m:t>
                        </m:r>
                      </m:e>
                      <m:sub>
                        <m:r>
                          <a:rPr lang="en-US" altLang="zh-TW" b="0" i="1" smtClean="0">
                            <a:latin typeface="Cambria Math" panose="02040503050406030204" pitchFamily="18" charset="0"/>
                          </a:rPr>
                          <m:t>𝑙𝑜𝑛𝑔</m:t>
                        </m:r>
                      </m:sub>
                    </m:sSub>
                  </m:oMath>
                </a14:m>
                <a:r>
                  <a:rPr lang="zh-TW" altLang="en-US" dirty="0"/>
                  <a:t>，</a:t>
                </a:r>
                <a:r>
                  <a:rPr lang="zh-TW" altLang="en-US" dirty="0">
                    <a:latin typeface="+mj-ea"/>
                    <a:ea typeface="+mj-ea"/>
                  </a:rPr>
                  <a:t>車輛側向為</a:t>
                </a:r>
                <a14:m>
                  <m:oMath xmlns:m="http://schemas.openxmlformats.org/officeDocument/2006/math">
                    <m:sSub>
                      <m:sSubPr>
                        <m:ctrlPr>
                          <a:rPr lang="en-US" altLang="zh-TW" i="1" smtClean="0">
                            <a:latin typeface="Cambria Math" panose="02040503050406030204" pitchFamily="18" charset="0"/>
                          </a:rPr>
                        </m:ctrlPr>
                      </m:sSubPr>
                      <m:e>
                        <m:r>
                          <a:rPr lang="zh-TW" altLang="en-US" i="1">
                            <a:latin typeface="Cambria Math" panose="02040503050406030204" pitchFamily="18" charset="0"/>
                          </a:rPr>
                          <m:t>𝜆</m:t>
                        </m:r>
                      </m:e>
                      <m:sub>
                        <m:r>
                          <a:rPr lang="en-US" altLang="zh-TW" i="1">
                            <a:latin typeface="Cambria Math" panose="02040503050406030204" pitchFamily="18" charset="0"/>
                          </a:rPr>
                          <m:t>𝑙</m:t>
                        </m:r>
                        <m:r>
                          <a:rPr lang="en-US" altLang="zh-TW" b="0" i="1" smtClean="0">
                            <a:latin typeface="Cambria Math" panose="02040503050406030204" pitchFamily="18" charset="0"/>
                          </a:rPr>
                          <m:t>𝑎𝑡</m:t>
                        </m:r>
                      </m:sub>
                    </m:sSub>
                    <m:r>
                      <a:rPr lang="zh-TW" altLang="en-US" i="1" smtClean="0">
                        <a:latin typeface="Cambria Math" panose="02040503050406030204" pitchFamily="18" charset="0"/>
                      </a:rPr>
                      <m:t>，</m:t>
                    </m:r>
                  </m:oMath>
                </a14:m>
                <a:r>
                  <a:rPr lang="zh-TW" altLang="en-US" dirty="0"/>
                  <a:t>在駕駛可接受風險為</a:t>
                </a:r>
                <a14:m>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𝑝</m:t>
                        </m:r>
                      </m:e>
                      <m:sub>
                        <m:r>
                          <a:rPr lang="en-US" altLang="zh-TW" b="0" i="1" smtClean="0">
                            <a:latin typeface="Cambria Math" panose="02040503050406030204" pitchFamily="18" charset="0"/>
                          </a:rPr>
                          <m:t>𝑎𝑐𝑐𝑒𝑝𝑡𝑎𝑏𝑙𝑒</m:t>
                        </m:r>
                      </m:sub>
                    </m:sSub>
                  </m:oMath>
                </a14:m>
                <a:r>
                  <a:rPr lang="zh-TW" altLang="en-US" dirty="0"/>
                  <a:t>，駕駛可接受的距離如下</a:t>
                </a:r>
                <a:endParaRPr lang="en-US" altLang="zh-TW" dirty="0"/>
              </a:p>
              <a:p>
                <a:pPr>
                  <a:lnSpc>
                    <a:spcPct val="150000"/>
                  </a:lnSpc>
                </a:pPr>
                <a:r>
                  <a:rPr lang="zh-TW" altLang="en-US" dirty="0"/>
                  <a:t>橘色為不論方位皆設為</a:t>
                </a:r>
                <a14:m>
                  <m:oMath xmlns:m="http://schemas.openxmlformats.org/officeDocument/2006/math">
                    <m:sSub>
                      <m:sSubPr>
                        <m:ctrlPr>
                          <a:rPr lang="en-US" altLang="zh-TW" i="1" smtClean="0">
                            <a:latin typeface="Cambria Math" panose="02040503050406030204" pitchFamily="18" charset="0"/>
                          </a:rPr>
                        </m:ctrlPr>
                      </m:sSubPr>
                      <m:e>
                        <m:r>
                          <a:rPr lang="zh-TW" altLang="en-US" i="1">
                            <a:latin typeface="Cambria Math" panose="02040503050406030204" pitchFamily="18" charset="0"/>
                          </a:rPr>
                          <m:t>𝜆</m:t>
                        </m:r>
                      </m:e>
                      <m:sub>
                        <m:r>
                          <a:rPr lang="en-US" altLang="zh-TW" i="1">
                            <a:latin typeface="Cambria Math" panose="02040503050406030204" pitchFamily="18" charset="0"/>
                          </a:rPr>
                          <m:t>𝑙</m:t>
                        </m:r>
                        <m:r>
                          <a:rPr lang="en-US" altLang="zh-TW" b="0" i="1" smtClean="0">
                            <a:latin typeface="Cambria Math" panose="02040503050406030204" pitchFamily="18" charset="0"/>
                          </a:rPr>
                          <m:t>𝑎𝑡</m:t>
                        </m:r>
                      </m:sub>
                    </m:sSub>
                  </m:oMath>
                </a14:m>
                <a:r>
                  <a:rPr lang="zh-TW" altLang="en-US" dirty="0"/>
                  <a:t>結果，綠色為</a:t>
                </a:r>
                <a:r>
                  <a:rPr lang="zh-TW" altLang="en-US" dirty="0">
                    <a:latin typeface="+mj-ea"/>
                  </a:rPr>
                  <a:t>車輛朝向設為</a:t>
                </a:r>
                <a14:m>
                  <m:oMath xmlns:m="http://schemas.openxmlformats.org/officeDocument/2006/math">
                    <m:sSub>
                      <m:sSubPr>
                        <m:ctrlPr>
                          <a:rPr lang="en-US" altLang="zh-TW" i="1">
                            <a:latin typeface="Cambria Math" panose="02040503050406030204" pitchFamily="18" charset="0"/>
                          </a:rPr>
                        </m:ctrlPr>
                      </m:sSubPr>
                      <m:e>
                        <m:r>
                          <a:rPr lang="zh-TW" altLang="en-US" i="1">
                            <a:latin typeface="Cambria Math" panose="02040503050406030204" pitchFamily="18" charset="0"/>
                          </a:rPr>
                          <m:t>𝜆</m:t>
                        </m:r>
                      </m:e>
                      <m:sub>
                        <m:r>
                          <a:rPr lang="en-US" altLang="zh-TW" i="1">
                            <a:latin typeface="Cambria Math" panose="02040503050406030204" pitchFamily="18" charset="0"/>
                          </a:rPr>
                          <m:t>𝑙𝑜𝑛𝑔</m:t>
                        </m:r>
                      </m:sub>
                    </m:sSub>
                  </m:oMath>
                </a14:m>
                <a:r>
                  <a:rPr lang="zh-TW" altLang="en-US" dirty="0"/>
                  <a:t>、側向</a:t>
                </a:r>
                <a14:m>
                  <m:oMath xmlns:m="http://schemas.openxmlformats.org/officeDocument/2006/math">
                    <m:sSub>
                      <m:sSubPr>
                        <m:ctrlPr>
                          <a:rPr lang="en-US" altLang="zh-TW" i="1">
                            <a:latin typeface="Cambria Math" panose="02040503050406030204" pitchFamily="18" charset="0"/>
                          </a:rPr>
                        </m:ctrlPr>
                      </m:sSubPr>
                      <m:e>
                        <m:r>
                          <a:rPr lang="zh-TW" altLang="en-US" i="1">
                            <a:latin typeface="Cambria Math" panose="02040503050406030204" pitchFamily="18" charset="0"/>
                          </a:rPr>
                          <m:t>𝜆</m:t>
                        </m:r>
                      </m:e>
                      <m:sub>
                        <m:r>
                          <a:rPr lang="en-US" altLang="zh-TW" i="1">
                            <a:latin typeface="Cambria Math" panose="02040503050406030204" pitchFamily="18" charset="0"/>
                          </a:rPr>
                          <m:t>𝑙𝑎𝑡</m:t>
                        </m:r>
                      </m:sub>
                    </m:sSub>
                  </m:oMath>
                </a14:m>
                <a:r>
                  <a:rPr lang="zh-TW" altLang="en-US" dirty="0"/>
                  <a:t>結果。</a:t>
                </a:r>
                <a:endParaRPr lang="en-US" altLang="zh-TW" dirty="0"/>
              </a:p>
              <a:p>
                <a:endParaRPr lang="zh-TW" altLang="en-US" dirty="0"/>
              </a:p>
            </p:txBody>
          </p:sp>
        </mc:Choice>
        <mc:Fallback xmlns="">
          <p:sp>
            <p:nvSpPr>
              <p:cNvPr id="23" name="文字方塊 22">
                <a:extLst>
                  <a:ext uri="{FF2B5EF4-FFF2-40B4-BE49-F238E27FC236}">
                    <a16:creationId xmlns:a16="http://schemas.microsoft.com/office/drawing/2014/main" id="{DFD73A81-FE95-4505-9A52-E657445F581C}"/>
                  </a:ext>
                </a:extLst>
              </p:cNvPr>
              <p:cNvSpPr txBox="1">
                <a:spLocks noRot="1" noChangeAspect="1" noMove="1" noResize="1" noEditPoints="1" noAdjustHandles="1" noChangeArrowheads="1" noChangeShapeType="1" noTextEdit="1"/>
              </p:cNvSpPr>
              <p:nvPr/>
            </p:nvSpPr>
            <p:spPr>
              <a:xfrm>
                <a:off x="613408" y="992302"/>
                <a:ext cx="7886699" cy="1715662"/>
              </a:xfrm>
              <a:prstGeom prst="rect">
                <a:avLst/>
              </a:prstGeom>
              <a:blipFill>
                <a:blip r:embed="rId4"/>
                <a:stretch>
                  <a:fillRect l="-696" r="-232"/>
                </a:stretch>
              </a:blipFill>
            </p:spPr>
            <p:txBody>
              <a:bodyPr/>
              <a:lstStyle/>
              <a:p>
                <a:r>
                  <a:rPr lang="zh-TW" altLang="en-US">
                    <a:noFill/>
                  </a:rPr>
                  <a:t> </a:t>
                </a:r>
              </a:p>
            </p:txBody>
          </p:sp>
        </mc:Fallback>
      </mc:AlternateContent>
      <p:sp>
        <p:nvSpPr>
          <p:cNvPr id="25" name="五邊形 33">
            <a:extLst>
              <a:ext uri="{FF2B5EF4-FFF2-40B4-BE49-F238E27FC236}">
                <a16:creationId xmlns:a16="http://schemas.microsoft.com/office/drawing/2014/main" id="{FB3DD209-364C-4860-B1CF-8EDDDF1E4304}"/>
              </a:ext>
            </a:extLst>
          </p:cNvPr>
          <p:cNvSpPr/>
          <p:nvPr/>
        </p:nvSpPr>
        <p:spPr>
          <a:xfrm>
            <a:off x="4556758"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研究結果與分析</a:t>
            </a:r>
          </a:p>
        </p:txBody>
      </p:sp>
      <p:sp>
        <p:nvSpPr>
          <p:cNvPr id="26" name="五邊形 34">
            <a:extLst>
              <a:ext uri="{FF2B5EF4-FFF2-40B4-BE49-F238E27FC236}">
                <a16:creationId xmlns:a16="http://schemas.microsoft.com/office/drawing/2014/main" id="{9549D985-D62E-4A10-9AA9-A43F9B691FDF}"/>
              </a:ext>
            </a:extLst>
          </p:cNvPr>
          <p:cNvSpPr/>
          <p:nvPr/>
        </p:nvSpPr>
        <p:spPr>
          <a:xfrm>
            <a:off x="2282188" y="6534047"/>
            <a:ext cx="2495551" cy="308610"/>
          </a:xfrm>
          <a:prstGeom prst="homePlate">
            <a:avLst/>
          </a:prstGeom>
          <a:solidFill>
            <a:srgbClr val="00ADED"/>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dirty="0">
                <a:solidFill>
                  <a:schemeClr val="bg1"/>
                </a:solidFill>
                <a:latin typeface="+mj-ea"/>
                <a:ea typeface="+mj-ea"/>
              </a:rPr>
              <a:t>研究方法</a:t>
            </a:r>
            <a:endParaRPr kumimoji="1" lang="zh-TW" altLang="en-US" sz="1400" dirty="0"/>
          </a:p>
        </p:txBody>
      </p:sp>
      <p:sp>
        <p:nvSpPr>
          <p:cNvPr id="27" name="五邊形 35">
            <a:extLst>
              <a:ext uri="{FF2B5EF4-FFF2-40B4-BE49-F238E27FC236}">
                <a16:creationId xmlns:a16="http://schemas.microsoft.com/office/drawing/2014/main" id="{38DD51CD-10D6-4344-AC34-FF5534C28DD4}"/>
              </a:ext>
            </a:extLst>
          </p:cNvPr>
          <p:cNvSpPr/>
          <p:nvPr/>
        </p:nvSpPr>
        <p:spPr>
          <a:xfrm>
            <a:off x="-38102"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研究目的與研究動機</a:t>
            </a:r>
          </a:p>
        </p:txBody>
      </p:sp>
      <mc:AlternateContent xmlns:mc="http://schemas.openxmlformats.org/markup-compatibility/2006" xmlns:a14="http://schemas.microsoft.com/office/drawing/2010/main">
        <mc:Choice Requires="a14">
          <p:sp>
            <p:nvSpPr>
              <p:cNvPr id="28" name="文字方塊 27">
                <a:extLst>
                  <a:ext uri="{FF2B5EF4-FFF2-40B4-BE49-F238E27FC236}">
                    <a16:creationId xmlns:a16="http://schemas.microsoft.com/office/drawing/2014/main" id="{9F45E0AB-5A72-4C85-BB78-31FD575BDC1D}"/>
                  </a:ext>
                </a:extLst>
              </p:cNvPr>
              <p:cNvSpPr txBox="1"/>
              <p:nvPr/>
            </p:nvSpPr>
            <p:spPr>
              <a:xfrm>
                <a:off x="2983423" y="2571212"/>
                <a:ext cx="3177152" cy="319318"/>
              </a:xfrm>
              <a:prstGeom prst="rect">
                <a:avLst/>
              </a:prstGeom>
              <a:noFill/>
            </p:spPr>
            <p:txBody>
              <a:bodyPr wrap="square" lIns="0" tIns="0" rIns="0" bIns="0" rtlCol="0">
                <a:spAutoFit/>
              </a:bodyPr>
              <a:lstStyle/>
              <a:p>
                <a:pPr algn="ctr"/>
                <a14:m>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𝐷</m:t>
                        </m:r>
                      </m:e>
                      <m:sub>
                        <m:r>
                          <a:rPr lang="en-US" altLang="zh-TW" b="0" i="1" smtClean="0">
                            <a:latin typeface="Cambria Math" panose="02040503050406030204" pitchFamily="18" charset="0"/>
                          </a:rPr>
                          <m:t>𝑙𝑜𝑛𝑔</m:t>
                        </m:r>
                      </m:sub>
                    </m:sSub>
                    <m:r>
                      <a:rPr lang="en-US" altLang="zh-TW" b="0" i="1" smtClean="0">
                        <a:latin typeface="Cambria Math" panose="02040503050406030204" pitchFamily="18" charset="0"/>
                      </a:rPr>
                      <m:t>=</m:t>
                    </m:r>
                    <m:func>
                      <m:funcPr>
                        <m:ctrlPr>
                          <a:rPr lang="en-US" altLang="zh-TW" b="0" i="1" smtClean="0">
                            <a:latin typeface="Cambria Math" panose="02040503050406030204" pitchFamily="18" charset="0"/>
                          </a:rPr>
                        </m:ctrlPr>
                      </m:funcPr>
                      <m:fName>
                        <m:r>
                          <m:rPr>
                            <m:sty m:val="p"/>
                          </m:rPr>
                          <a:rPr lang="en-US" altLang="zh-TW" b="0" i="0" smtClean="0">
                            <a:latin typeface="Cambria Math" panose="02040503050406030204" pitchFamily="18" charset="0"/>
                          </a:rPr>
                          <m:t>ln</m:t>
                        </m:r>
                      </m:fName>
                      <m:e>
                        <m:d>
                          <m:dPr>
                            <m:ctrlPr>
                              <a:rPr lang="en-US" altLang="zh-TW" b="0" i="1" smtClean="0">
                                <a:latin typeface="Cambria Math" panose="02040503050406030204" pitchFamily="18" charset="0"/>
                              </a:rPr>
                            </m:ctrlPr>
                          </m:dPr>
                          <m:e>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𝑝</m:t>
                                </m:r>
                              </m:e>
                              <m:sub>
                                <m:r>
                                  <a:rPr lang="en-US" altLang="zh-TW" b="0" i="1" smtClean="0">
                                    <a:latin typeface="Cambria Math" panose="02040503050406030204" pitchFamily="18" charset="0"/>
                                  </a:rPr>
                                  <m:t>𝑎𝑐𝑐𝑒𝑝𝑡𝑎𝑏𝑙𝑒</m:t>
                                </m:r>
                              </m:sub>
                            </m:sSub>
                          </m:e>
                        </m:d>
                      </m:e>
                    </m:func>
                    <m:r>
                      <a:rPr lang="en-US" altLang="zh-TW" b="0" i="1" smtClean="0">
                        <a:latin typeface="Cambria Math" panose="02040503050406030204" pitchFamily="18" charset="0"/>
                      </a:rPr>
                      <m:t>/</m:t>
                    </m:r>
                  </m:oMath>
                </a14:m>
                <a:r>
                  <a:rPr lang="en-US" altLang="zh-TW" dirty="0"/>
                  <a:t> </a:t>
                </a:r>
                <a14:m>
                  <m:oMath xmlns:m="http://schemas.openxmlformats.org/officeDocument/2006/math">
                    <m:sSub>
                      <m:sSubPr>
                        <m:ctrlPr>
                          <a:rPr lang="en-US" altLang="zh-TW" i="1">
                            <a:latin typeface="Cambria Math" panose="02040503050406030204" pitchFamily="18" charset="0"/>
                          </a:rPr>
                        </m:ctrlPr>
                      </m:sSubPr>
                      <m:e>
                        <m:r>
                          <a:rPr lang="en-US" altLang="zh-TW" b="0" i="1" smtClean="0">
                            <a:latin typeface="Cambria Math" panose="02040503050406030204" pitchFamily="18" charset="0"/>
                          </a:rPr>
                          <m:t>−</m:t>
                        </m:r>
                        <m:r>
                          <a:rPr lang="zh-TW" altLang="en-US" i="1">
                            <a:latin typeface="Cambria Math" panose="02040503050406030204" pitchFamily="18" charset="0"/>
                          </a:rPr>
                          <m:t>𝜆</m:t>
                        </m:r>
                      </m:e>
                      <m:sub>
                        <m:r>
                          <a:rPr lang="en-US" altLang="zh-TW" i="1">
                            <a:latin typeface="Cambria Math" panose="02040503050406030204" pitchFamily="18" charset="0"/>
                          </a:rPr>
                          <m:t>𝑙𝑜𝑛𝑔</m:t>
                        </m:r>
                      </m:sub>
                    </m:sSub>
                  </m:oMath>
                </a14:m>
                <a:endParaRPr lang="zh-TW" altLang="en-US" dirty="0"/>
              </a:p>
            </p:txBody>
          </p:sp>
        </mc:Choice>
        <mc:Fallback xmlns="">
          <p:sp>
            <p:nvSpPr>
              <p:cNvPr id="28" name="文字方塊 27">
                <a:extLst>
                  <a:ext uri="{FF2B5EF4-FFF2-40B4-BE49-F238E27FC236}">
                    <a16:creationId xmlns:a16="http://schemas.microsoft.com/office/drawing/2014/main" id="{9F45E0AB-5A72-4C85-BB78-31FD575BDC1D}"/>
                  </a:ext>
                </a:extLst>
              </p:cNvPr>
              <p:cNvSpPr txBox="1">
                <a:spLocks noRot="1" noChangeAspect="1" noMove="1" noResize="1" noEditPoints="1" noAdjustHandles="1" noChangeArrowheads="1" noChangeShapeType="1" noTextEdit="1"/>
              </p:cNvSpPr>
              <p:nvPr/>
            </p:nvSpPr>
            <p:spPr>
              <a:xfrm>
                <a:off x="2983423" y="2571212"/>
                <a:ext cx="3177152" cy="319318"/>
              </a:xfrm>
              <a:prstGeom prst="rect">
                <a:avLst/>
              </a:prstGeom>
              <a:blipFill>
                <a:blip r:embed="rId5"/>
                <a:stretch>
                  <a:fillRect l="-2107" r="-1533" b="-26923"/>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0" name="文字方塊 29">
                <a:extLst>
                  <a:ext uri="{FF2B5EF4-FFF2-40B4-BE49-F238E27FC236}">
                    <a16:creationId xmlns:a16="http://schemas.microsoft.com/office/drawing/2014/main" id="{E95438A7-B27D-4E0B-B831-DED314AE78E6}"/>
                  </a:ext>
                </a:extLst>
              </p:cNvPr>
              <p:cNvSpPr txBox="1"/>
              <p:nvPr/>
            </p:nvSpPr>
            <p:spPr>
              <a:xfrm>
                <a:off x="2171980" y="3099885"/>
                <a:ext cx="4769554" cy="411651"/>
              </a:xfrm>
              <a:prstGeom prst="rect">
                <a:avLst/>
              </a:prstGeom>
              <a:noFill/>
            </p:spPr>
            <p:txBody>
              <a:bodyPr wrap="square">
                <a:spAutoFit/>
              </a:bodyPr>
              <a:lstStyle/>
              <a:p>
                <a:pPr algn="ctr"/>
                <a14:m>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𝐷</m:t>
                        </m:r>
                      </m:e>
                      <m:sub>
                        <m:r>
                          <a:rPr lang="en-US" altLang="zh-TW" b="0" i="1" smtClean="0">
                            <a:latin typeface="Cambria Math" panose="02040503050406030204" pitchFamily="18" charset="0"/>
                          </a:rPr>
                          <m:t>𝑙𝑎𝑡</m:t>
                        </m:r>
                      </m:sub>
                    </m:sSub>
                    <m:r>
                      <a:rPr lang="en-US" altLang="zh-TW" b="0" i="1" smtClean="0">
                        <a:latin typeface="Cambria Math" panose="02040503050406030204" pitchFamily="18" charset="0"/>
                      </a:rPr>
                      <m:t>=</m:t>
                    </m:r>
                    <m:func>
                      <m:funcPr>
                        <m:ctrlPr>
                          <a:rPr lang="en-US" altLang="zh-TW" b="0" i="1" smtClean="0">
                            <a:latin typeface="Cambria Math" panose="02040503050406030204" pitchFamily="18" charset="0"/>
                          </a:rPr>
                        </m:ctrlPr>
                      </m:funcPr>
                      <m:fName>
                        <m:r>
                          <m:rPr>
                            <m:sty m:val="p"/>
                          </m:rPr>
                          <a:rPr lang="en-US" altLang="zh-TW" b="0" i="0" smtClean="0">
                            <a:latin typeface="Cambria Math" panose="02040503050406030204" pitchFamily="18" charset="0"/>
                          </a:rPr>
                          <m:t>ln</m:t>
                        </m:r>
                      </m:fName>
                      <m:e>
                        <m:d>
                          <m:dPr>
                            <m:ctrlPr>
                              <a:rPr lang="en-US" altLang="zh-TW" b="0" i="1" smtClean="0">
                                <a:latin typeface="Cambria Math" panose="02040503050406030204" pitchFamily="18" charset="0"/>
                              </a:rPr>
                            </m:ctrlPr>
                          </m:dPr>
                          <m:e>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𝑝</m:t>
                                </m:r>
                              </m:e>
                              <m:sub>
                                <m:r>
                                  <a:rPr lang="en-US" altLang="zh-TW" b="0" i="1" smtClean="0">
                                    <a:latin typeface="Cambria Math" panose="02040503050406030204" pitchFamily="18" charset="0"/>
                                  </a:rPr>
                                  <m:t>𝑎𝑐𝑐𝑒𝑝𝑡𝑎𝑏𝑙𝑒</m:t>
                                </m:r>
                              </m:sub>
                            </m:sSub>
                          </m:e>
                        </m:d>
                      </m:e>
                    </m:func>
                    <m:r>
                      <a:rPr lang="en-US" altLang="zh-TW" b="0" i="1" smtClean="0">
                        <a:latin typeface="Cambria Math" panose="02040503050406030204" pitchFamily="18" charset="0"/>
                      </a:rPr>
                      <m:t>/</m:t>
                    </m:r>
                  </m:oMath>
                </a14:m>
                <a:r>
                  <a:rPr lang="en-US" altLang="zh-TW" dirty="0"/>
                  <a:t> </a:t>
                </a:r>
                <a14:m>
                  <m:oMath xmlns:m="http://schemas.openxmlformats.org/officeDocument/2006/math">
                    <m:sSub>
                      <m:sSubPr>
                        <m:ctrlPr>
                          <a:rPr lang="en-US" altLang="zh-TW" i="1">
                            <a:latin typeface="Cambria Math" panose="02040503050406030204" pitchFamily="18" charset="0"/>
                          </a:rPr>
                        </m:ctrlPr>
                      </m:sSubPr>
                      <m:e>
                        <m:r>
                          <a:rPr lang="en-US" altLang="zh-TW" b="0" i="1" smtClean="0">
                            <a:latin typeface="Cambria Math" panose="02040503050406030204" pitchFamily="18" charset="0"/>
                          </a:rPr>
                          <m:t>−</m:t>
                        </m:r>
                        <m:r>
                          <a:rPr lang="zh-TW" altLang="en-US" i="1">
                            <a:latin typeface="Cambria Math" panose="02040503050406030204" pitchFamily="18" charset="0"/>
                          </a:rPr>
                          <m:t>𝜆</m:t>
                        </m:r>
                      </m:e>
                      <m:sub>
                        <m:r>
                          <a:rPr lang="en-US" altLang="zh-TW" i="1">
                            <a:latin typeface="Cambria Math" panose="02040503050406030204" pitchFamily="18" charset="0"/>
                          </a:rPr>
                          <m:t>𝑙</m:t>
                        </m:r>
                        <m:r>
                          <a:rPr lang="en-US" altLang="zh-TW" b="0" i="1" smtClean="0">
                            <a:latin typeface="Cambria Math" panose="02040503050406030204" pitchFamily="18" charset="0"/>
                          </a:rPr>
                          <m:t>𝑎𝑡</m:t>
                        </m:r>
                      </m:sub>
                    </m:sSub>
                  </m:oMath>
                </a14:m>
                <a:endParaRPr lang="zh-TW" altLang="en-US" dirty="0"/>
              </a:p>
            </p:txBody>
          </p:sp>
        </mc:Choice>
        <mc:Fallback xmlns="">
          <p:sp>
            <p:nvSpPr>
              <p:cNvPr id="30" name="文字方塊 29">
                <a:extLst>
                  <a:ext uri="{FF2B5EF4-FFF2-40B4-BE49-F238E27FC236}">
                    <a16:creationId xmlns:a16="http://schemas.microsoft.com/office/drawing/2014/main" id="{E95438A7-B27D-4E0B-B831-DED314AE78E6}"/>
                  </a:ext>
                </a:extLst>
              </p:cNvPr>
              <p:cNvSpPr txBox="1">
                <a:spLocks noRot="1" noChangeAspect="1" noMove="1" noResize="1" noEditPoints="1" noAdjustHandles="1" noChangeArrowheads="1" noChangeShapeType="1" noTextEdit="1"/>
              </p:cNvSpPr>
              <p:nvPr/>
            </p:nvSpPr>
            <p:spPr>
              <a:xfrm>
                <a:off x="2171980" y="3099885"/>
                <a:ext cx="4769554" cy="411651"/>
              </a:xfrm>
              <a:prstGeom prst="rect">
                <a:avLst/>
              </a:prstGeom>
              <a:blipFill>
                <a:blip r:embed="rId6"/>
                <a:stretch>
                  <a:fillRect b="-7463"/>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 name="文字方塊 1">
                <a:extLst>
                  <a:ext uri="{FF2B5EF4-FFF2-40B4-BE49-F238E27FC236}">
                    <a16:creationId xmlns:a16="http://schemas.microsoft.com/office/drawing/2014/main" id="{B98B2347-79B5-44C1-94CA-2388129FFA4E}"/>
                  </a:ext>
                </a:extLst>
              </p:cNvPr>
              <p:cNvSpPr txBox="1"/>
              <p:nvPr/>
            </p:nvSpPr>
            <p:spPr>
              <a:xfrm>
                <a:off x="6365967" y="2825791"/>
                <a:ext cx="1928748" cy="39190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𝜆</m:t>
                          </m:r>
                        </m:e>
                        <m:sub>
                          <m:r>
                            <a:rPr lang="en-US" altLang="zh-TW" b="0" i="1" smtClean="0">
                              <a:latin typeface="Cambria Math" panose="02040503050406030204" pitchFamily="18" charset="0"/>
                            </a:rPr>
                            <m:t>𝑙𝑜𝑛𝑔</m:t>
                          </m:r>
                        </m:sub>
                      </m:sSub>
                      <m:r>
                        <a:rPr lang="en-US" altLang="zh-TW" b="0" i="1" smtClean="0">
                          <a:latin typeface="Cambria Math" panose="02040503050406030204" pitchFamily="18" charset="0"/>
                        </a:rPr>
                        <m:t>&lt;</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𝜆</m:t>
                          </m:r>
                        </m:e>
                        <m:sub>
                          <m:r>
                            <a:rPr lang="en-US" altLang="zh-TW" b="0" i="1" smtClean="0">
                              <a:latin typeface="Cambria Math" panose="02040503050406030204" pitchFamily="18" charset="0"/>
                            </a:rPr>
                            <m:t>𝑙𝑎𝑡</m:t>
                          </m:r>
                        </m:sub>
                      </m:sSub>
                    </m:oMath>
                  </m:oMathPara>
                </a14:m>
                <a:endParaRPr lang="zh-TW" altLang="en-US" dirty="0"/>
              </a:p>
            </p:txBody>
          </p:sp>
        </mc:Choice>
        <mc:Fallback xmlns="">
          <p:sp>
            <p:nvSpPr>
              <p:cNvPr id="2" name="文字方塊 1">
                <a:extLst>
                  <a:ext uri="{FF2B5EF4-FFF2-40B4-BE49-F238E27FC236}">
                    <a16:creationId xmlns:a16="http://schemas.microsoft.com/office/drawing/2014/main" id="{B98B2347-79B5-44C1-94CA-2388129FFA4E}"/>
                  </a:ext>
                </a:extLst>
              </p:cNvPr>
              <p:cNvSpPr txBox="1">
                <a:spLocks noRot="1" noChangeAspect="1" noMove="1" noResize="1" noEditPoints="1" noAdjustHandles="1" noChangeArrowheads="1" noChangeShapeType="1" noTextEdit="1"/>
              </p:cNvSpPr>
              <p:nvPr/>
            </p:nvSpPr>
            <p:spPr>
              <a:xfrm>
                <a:off x="6365967" y="2825791"/>
                <a:ext cx="1928748" cy="391902"/>
              </a:xfrm>
              <a:prstGeom prst="rect">
                <a:avLst/>
              </a:prstGeom>
              <a:blipFill>
                <a:blip r:embed="rId7"/>
                <a:stretch>
                  <a:fillRect b="-9375"/>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14985792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五邊形 32">
            <a:extLst>
              <a:ext uri="{FF2B5EF4-FFF2-40B4-BE49-F238E27FC236}">
                <a16:creationId xmlns:a16="http://schemas.microsoft.com/office/drawing/2014/main" id="{C2B91588-636F-9A37-3F29-CDAF959A7FC3}"/>
              </a:ext>
            </a:extLst>
          </p:cNvPr>
          <p:cNvSpPr/>
          <p:nvPr/>
        </p:nvSpPr>
        <p:spPr>
          <a:xfrm>
            <a:off x="6877049"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研究結論</a:t>
            </a:r>
          </a:p>
        </p:txBody>
      </p:sp>
      <p:sp>
        <p:nvSpPr>
          <p:cNvPr id="34" name="五邊形 33">
            <a:extLst>
              <a:ext uri="{FF2B5EF4-FFF2-40B4-BE49-F238E27FC236}">
                <a16:creationId xmlns:a16="http://schemas.microsoft.com/office/drawing/2014/main" id="{519E6FC6-1A20-5E2E-B170-65CEFBE1BC04}"/>
              </a:ext>
            </a:extLst>
          </p:cNvPr>
          <p:cNvSpPr/>
          <p:nvPr/>
        </p:nvSpPr>
        <p:spPr>
          <a:xfrm>
            <a:off x="4556758"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研究結果與分析</a:t>
            </a:r>
          </a:p>
        </p:txBody>
      </p:sp>
      <p:sp>
        <p:nvSpPr>
          <p:cNvPr id="35" name="五邊形 34">
            <a:extLst>
              <a:ext uri="{FF2B5EF4-FFF2-40B4-BE49-F238E27FC236}">
                <a16:creationId xmlns:a16="http://schemas.microsoft.com/office/drawing/2014/main" id="{4BB9665B-B7A9-6FFA-7250-76B9CF9637CB}"/>
              </a:ext>
            </a:extLst>
          </p:cNvPr>
          <p:cNvSpPr/>
          <p:nvPr/>
        </p:nvSpPr>
        <p:spPr>
          <a:xfrm>
            <a:off x="2282188" y="6534047"/>
            <a:ext cx="2495551" cy="308610"/>
          </a:xfrm>
          <a:prstGeom prst="homePlate">
            <a:avLst/>
          </a:prstGeom>
          <a:solidFill>
            <a:srgbClr val="00ADED"/>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dirty="0">
                <a:solidFill>
                  <a:schemeClr val="bg1"/>
                </a:solidFill>
                <a:latin typeface="+mj-ea"/>
                <a:ea typeface="+mj-ea"/>
              </a:rPr>
              <a:t>研究方法</a:t>
            </a:r>
            <a:endParaRPr kumimoji="1" lang="zh-TW" altLang="en-US" sz="1400" dirty="0"/>
          </a:p>
        </p:txBody>
      </p:sp>
      <p:sp>
        <p:nvSpPr>
          <p:cNvPr id="36" name="五邊形 35">
            <a:extLst>
              <a:ext uri="{FF2B5EF4-FFF2-40B4-BE49-F238E27FC236}">
                <a16:creationId xmlns:a16="http://schemas.microsoft.com/office/drawing/2014/main" id="{3973E6B6-03D1-AD82-9D1F-847D63E2DE45}"/>
              </a:ext>
            </a:extLst>
          </p:cNvPr>
          <p:cNvSpPr/>
          <p:nvPr/>
        </p:nvSpPr>
        <p:spPr>
          <a:xfrm>
            <a:off x="-38102"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研究目的與研究動機</a:t>
            </a:r>
          </a:p>
        </p:txBody>
      </p:sp>
      <p:sp>
        <p:nvSpPr>
          <p:cNvPr id="2" name="投影片編號版面配置區 1">
            <a:extLst>
              <a:ext uri="{FF2B5EF4-FFF2-40B4-BE49-F238E27FC236}">
                <a16:creationId xmlns:a16="http://schemas.microsoft.com/office/drawing/2014/main" id="{35D4148A-3965-166C-5E35-B21620380EB7}"/>
              </a:ext>
            </a:extLst>
          </p:cNvPr>
          <p:cNvSpPr>
            <a:spLocks noGrp="1"/>
          </p:cNvSpPr>
          <p:nvPr>
            <p:ph type="sldNum" sz="quarter" idx="12"/>
          </p:nvPr>
        </p:nvSpPr>
        <p:spPr/>
        <p:txBody>
          <a:bodyPr/>
          <a:lstStyle/>
          <a:p>
            <a:fld id="{6D77D3CB-5987-4045-A9DE-313BCFC794EF}" type="slidenum">
              <a:rPr lang="zh-TW" altLang="en-US" smtClean="0"/>
              <a:pPr/>
              <a:t>8</a:t>
            </a:fld>
            <a:endParaRPr lang="zh-TW" altLang="en-US"/>
          </a:p>
        </p:txBody>
      </p:sp>
      <p:sp>
        <p:nvSpPr>
          <p:cNvPr id="52" name="標題 3">
            <a:extLst>
              <a:ext uri="{FF2B5EF4-FFF2-40B4-BE49-F238E27FC236}">
                <a16:creationId xmlns:a16="http://schemas.microsoft.com/office/drawing/2014/main" id="{E55300F8-F8B7-AD62-D5E7-E6917F666837}"/>
              </a:ext>
            </a:extLst>
          </p:cNvPr>
          <p:cNvSpPr>
            <a:spLocks noGrp="1"/>
          </p:cNvSpPr>
          <p:nvPr>
            <p:ph type="title"/>
          </p:nvPr>
        </p:nvSpPr>
        <p:spPr/>
        <p:txBody>
          <a:bodyPr>
            <a:normAutofit/>
          </a:bodyPr>
          <a:lstStyle/>
          <a:p>
            <a:pPr algn="l"/>
            <a:r>
              <a:rPr lang="zh-TW" altLang="zh-TW" sz="2400" dirty="0">
                <a:ea typeface="+mj-lt"/>
                <a:cs typeface="+mj-lt"/>
              </a:rPr>
              <a:t>駕駛碰撞風險</a:t>
            </a:r>
            <a:r>
              <a:rPr lang="zh-TW" altLang="en-US" sz="2400" dirty="0">
                <a:ea typeface="+mj-lt"/>
                <a:cs typeface="+mj-lt"/>
              </a:rPr>
              <a:t>迴</a:t>
            </a:r>
            <a:r>
              <a:rPr lang="zh-TW" altLang="zh-TW" sz="2400" dirty="0">
                <a:ea typeface="+mj-lt"/>
                <a:cs typeface="+mj-lt"/>
              </a:rPr>
              <a:t>避</a:t>
            </a:r>
            <a:r>
              <a:rPr lang="en-US" altLang="zh-TW" sz="2400" dirty="0">
                <a:ea typeface="+mj-lt"/>
                <a:cs typeface="+mj-lt"/>
              </a:rPr>
              <a:t>:</a:t>
            </a:r>
            <a:r>
              <a:rPr lang="zh-TW" altLang="en-US" sz="2400" dirty="0">
                <a:latin typeface="+mj-ea"/>
              </a:rPr>
              <a:t>腳踏車模型</a:t>
            </a:r>
          </a:p>
        </p:txBody>
      </p:sp>
      <p:pic>
        <p:nvPicPr>
          <p:cNvPr id="3" name="圖片 2" descr="一張含有 圖表, 行, 平行, 寫生 的圖片&#10;&#10;自動產生的描述">
            <a:extLst>
              <a:ext uri="{FF2B5EF4-FFF2-40B4-BE49-F238E27FC236}">
                <a16:creationId xmlns:a16="http://schemas.microsoft.com/office/drawing/2014/main" id="{D24E2DA2-A7D5-2539-E812-F5F089783DCC}"/>
              </a:ext>
            </a:extLst>
          </p:cNvPr>
          <p:cNvPicPr>
            <a:picLocks noChangeAspect="1"/>
          </p:cNvPicPr>
          <p:nvPr/>
        </p:nvPicPr>
        <p:blipFill>
          <a:blip r:embed="rId3"/>
          <a:stretch>
            <a:fillRect/>
          </a:stretch>
        </p:blipFill>
        <p:spPr>
          <a:xfrm>
            <a:off x="138616" y="2560464"/>
            <a:ext cx="4433384" cy="3600986"/>
          </a:xfrm>
          <a:prstGeom prst="rect">
            <a:avLst/>
          </a:prstGeom>
        </p:spPr>
      </p:pic>
      <mc:AlternateContent xmlns:mc="http://schemas.openxmlformats.org/markup-compatibility/2006" xmlns:a14="http://schemas.microsoft.com/office/drawing/2010/main">
        <mc:Choice Requires="a14">
          <p:sp>
            <p:nvSpPr>
              <p:cNvPr id="5" name="文字方塊 4">
                <a:extLst>
                  <a:ext uri="{FF2B5EF4-FFF2-40B4-BE49-F238E27FC236}">
                    <a16:creationId xmlns:a16="http://schemas.microsoft.com/office/drawing/2014/main" id="{E186E8EE-49B3-0222-7947-68384B305EDF}"/>
                  </a:ext>
                </a:extLst>
              </p:cNvPr>
              <p:cNvSpPr txBox="1"/>
              <p:nvPr/>
            </p:nvSpPr>
            <p:spPr>
              <a:xfrm>
                <a:off x="4777739" y="1348636"/>
                <a:ext cx="4923853" cy="473745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TW" dirty="0">
                    <a:latin typeface="+mj-ea"/>
                    <a:ea typeface="+mj-ea"/>
                    <a:cs typeface="Segoe UI"/>
                  </a:rPr>
                  <a:t>​​</a:t>
                </a:r>
              </a:p>
              <a:p>
                <a:pPr marL="228600" indent="-228600">
                  <a:buFont typeface="Arial,Sans-Serif"/>
                  <a:buChar char="•"/>
                </a:pPr>
                <a:r>
                  <a:rPr lang="zh-TW" dirty="0">
                    <a:latin typeface="+mj-ea"/>
                    <a:ea typeface="+mj-ea"/>
                    <a:cs typeface="Arial"/>
                  </a:rPr>
                  <a:t>車輛狀態</a:t>
                </a:r>
                <a:r>
                  <a:rPr lang="zh-TW" altLang="en-US" dirty="0">
                    <a:latin typeface="+mj-ea"/>
                    <a:ea typeface="+mj-ea"/>
                    <a:cs typeface="Arial"/>
                  </a:rPr>
                  <a:t> </a:t>
                </a:r>
                <a:r>
                  <a:rPr lang="zh-TW" i="1" dirty="0">
                    <a:solidFill>
                      <a:srgbClr val="000000"/>
                    </a:solidFill>
                    <a:latin typeface="+mj-lt"/>
                    <a:ea typeface="+mj-ea"/>
                    <a:cs typeface="Arial"/>
                  </a:rPr>
                  <a:t>s</a:t>
                </a:r>
                <a:r>
                  <a:rPr lang="zh-TW" i="1" baseline="-25000" dirty="0">
                    <a:solidFill>
                      <a:srgbClr val="000000"/>
                    </a:solidFill>
                    <a:latin typeface="+mj-lt"/>
                    <a:ea typeface="+mj-ea"/>
                    <a:cs typeface="Arial"/>
                  </a:rPr>
                  <a:t>t</a:t>
                </a:r>
                <a:r>
                  <a:rPr lang="zh-TW" i="1" baseline="-25000" dirty="0">
                    <a:latin typeface="+mj-lt"/>
                    <a:ea typeface="+mj-ea"/>
                    <a:cs typeface="Arial"/>
                  </a:rPr>
                  <a:t> </a:t>
                </a:r>
                <a:r>
                  <a:rPr lang="zh-TW" altLang="en-US" dirty="0">
                    <a:latin typeface="+mj-lt"/>
                    <a:ea typeface="+mj-ea"/>
                    <a:cs typeface="Arial"/>
                  </a:rPr>
                  <a:t>:</a:t>
                </a:r>
                <a:endParaRPr lang="en-US" altLang="zh-TW" dirty="0">
                  <a:latin typeface="+mj-lt"/>
                  <a:ea typeface="+mj-ea"/>
                  <a:cs typeface="Arial"/>
                </a:endParaRPr>
              </a:p>
              <a:p>
                <a:pPr/>
                <a14:m>
                  <m:oMathPara xmlns:m="http://schemas.openxmlformats.org/officeDocument/2006/math">
                    <m:oMathParaPr>
                      <m:jc m:val="centerGroup"/>
                    </m:oMathParaPr>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𝑠</m:t>
                          </m:r>
                        </m:e>
                        <m:sub>
                          <m:r>
                            <a:rPr lang="en-US" altLang="zh-TW" b="0" i="1" smtClean="0">
                              <a:latin typeface="Cambria Math" panose="02040503050406030204" pitchFamily="18" charset="0"/>
                            </a:rPr>
                            <m:t>𝑡</m:t>
                          </m:r>
                        </m:sub>
                      </m:sSub>
                      <m:r>
                        <a:rPr lang="en-US" altLang="zh-TW" b="0" i="1" smtClean="0">
                          <a:latin typeface="Cambria Math" panose="02040503050406030204" pitchFamily="18" charset="0"/>
                        </a:rPr>
                        <m:t>=</m:t>
                      </m:r>
                      <m:sSup>
                        <m:sSupPr>
                          <m:ctrlPr>
                            <a:rPr lang="en-US" altLang="zh-TW" b="0" i="1" smtClean="0">
                              <a:latin typeface="Cambria Math" panose="02040503050406030204" pitchFamily="18" charset="0"/>
                            </a:rPr>
                          </m:ctrlPr>
                        </m:sSupPr>
                        <m:e>
                          <m:r>
                            <a:rPr lang="en-US" altLang="zh-TW" b="0" i="1" smtClean="0">
                              <a:latin typeface="Cambria Math" panose="02040503050406030204" pitchFamily="18" charset="0"/>
                            </a:rPr>
                            <m:t>[</m:t>
                          </m:r>
                          <m:r>
                            <a:rPr lang="en-US" altLang="zh-TW" b="0" i="1" smtClean="0">
                              <a:latin typeface="Cambria Math" panose="02040503050406030204" pitchFamily="18" charset="0"/>
                            </a:rPr>
                            <m:t>𝑥</m:t>
                          </m:r>
                          <m:r>
                            <a:rPr lang="en-US" altLang="zh-TW" b="0" i="1" smtClean="0">
                              <a:latin typeface="Cambria Math" panose="02040503050406030204" pitchFamily="18" charset="0"/>
                            </a:rPr>
                            <m:t> </m:t>
                          </m:r>
                          <m:r>
                            <a:rPr lang="en-US" altLang="zh-TW" b="0" i="1" smtClean="0">
                              <a:latin typeface="Cambria Math" panose="02040503050406030204" pitchFamily="18" charset="0"/>
                            </a:rPr>
                            <m:t>𝑦</m:t>
                          </m:r>
                          <m:r>
                            <a:rPr lang="en-US" altLang="zh-TW" b="0" i="1" smtClean="0">
                              <a:latin typeface="Cambria Math" panose="02040503050406030204" pitchFamily="18" charset="0"/>
                            </a:rPr>
                            <m:t> </m:t>
                          </m:r>
                          <m:r>
                            <a:rPr lang="en-US" altLang="zh-TW" b="0" i="1" smtClean="0">
                              <a:latin typeface="Cambria Math" panose="02040503050406030204" pitchFamily="18" charset="0"/>
                            </a:rPr>
                            <m:t>𝑣</m:t>
                          </m:r>
                          <m:r>
                            <a:rPr lang="en-US" altLang="zh-TW" b="0" i="1" smtClean="0">
                              <a:latin typeface="Cambria Math" panose="02040503050406030204" pitchFamily="18" charset="0"/>
                            </a:rPr>
                            <m:t> </m:t>
                          </m:r>
                          <m:r>
                            <a:rPr lang="zh-TW" altLang="en-US" b="0" i="1" smtClean="0">
                              <a:latin typeface="Cambria Math" panose="02040503050406030204" pitchFamily="18" charset="0"/>
                            </a:rPr>
                            <m:t>𝜃</m:t>
                          </m:r>
                          <m:r>
                            <a:rPr lang="en-US" altLang="zh-TW" b="0" i="1" smtClean="0">
                              <a:latin typeface="Cambria Math" panose="02040503050406030204" pitchFamily="18" charset="0"/>
                            </a:rPr>
                            <m:t> ]</m:t>
                          </m:r>
                        </m:e>
                        <m:sup>
                          <m:r>
                            <a:rPr lang="en-US" altLang="zh-TW" b="0" i="1" smtClean="0">
                              <a:latin typeface="Cambria Math" panose="02040503050406030204" pitchFamily="18" charset="0"/>
                            </a:rPr>
                            <m:t>𝑇</m:t>
                          </m:r>
                        </m:sup>
                      </m:sSup>
                    </m:oMath>
                  </m:oMathPara>
                </a14:m>
                <a:endParaRPr lang="en-US" altLang="zh-TW" dirty="0">
                  <a:latin typeface="+mj-ea"/>
                  <a:ea typeface="+mj-ea"/>
                  <a:cs typeface="Arial"/>
                </a:endParaRPr>
              </a:p>
              <a:p>
                <a:endParaRPr lang="en-US" altLang="zh-TW" dirty="0">
                  <a:latin typeface="+mj-ea"/>
                  <a:ea typeface="+mj-ea"/>
                  <a:cs typeface="Arial"/>
                </a:endParaRPr>
              </a:p>
              <a:p>
                <a:pPr marL="228600" indent="-228600">
                  <a:buFont typeface="Arial,Sans-Serif"/>
                  <a:buChar char="•"/>
                </a:pPr>
                <a:r>
                  <a:rPr lang="zh-TW" altLang="en-US" dirty="0">
                    <a:latin typeface="+mj-ea"/>
                    <a:ea typeface="+mj-ea"/>
                    <a:cs typeface="Arial"/>
                  </a:rPr>
                  <a:t>車輛控制命令</a:t>
                </a:r>
                <a14:m>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𝑢</m:t>
                        </m:r>
                      </m:e>
                      <m:sub>
                        <m:r>
                          <a:rPr lang="en-US" altLang="zh-TW" b="0" i="1" smtClean="0">
                            <a:latin typeface="Cambria Math" panose="02040503050406030204" pitchFamily="18" charset="0"/>
                          </a:rPr>
                          <m:t>𝑡</m:t>
                        </m:r>
                      </m:sub>
                    </m:sSub>
                    <m:r>
                      <a:rPr lang="en-US" altLang="zh-TW" b="0" i="1" smtClean="0">
                        <a:latin typeface="Cambria Math" panose="02040503050406030204" pitchFamily="18" charset="0"/>
                      </a:rPr>
                      <m:t> </m:t>
                    </m:r>
                  </m:oMath>
                </a14:m>
                <a:r>
                  <a:rPr lang="zh-TW" altLang="zh-TW" i="1" baseline="-25000" dirty="0">
                    <a:solidFill>
                      <a:srgbClr val="000000"/>
                    </a:solidFill>
                    <a:latin typeface="+mj-lt"/>
                    <a:ea typeface="+mj-ea"/>
                    <a:cs typeface="Arial"/>
                  </a:rPr>
                  <a:t> </a:t>
                </a:r>
                <a:r>
                  <a:rPr lang="en-US" altLang="zh-TW" dirty="0">
                    <a:latin typeface="+mj-lt"/>
                    <a:ea typeface="+mj-ea"/>
                    <a:cs typeface="Arial"/>
                  </a:rPr>
                  <a:t>:</a:t>
                </a:r>
              </a:p>
              <a:p>
                <a:pPr lvl="1"/>
                <a14:m>
                  <m:oMathPara xmlns:m="http://schemas.openxmlformats.org/officeDocument/2006/math">
                    <m:oMathParaPr>
                      <m:jc m:val="centerGroup"/>
                    </m:oMathParaPr>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𝑢</m:t>
                          </m:r>
                        </m:e>
                        <m:sub>
                          <m:r>
                            <a:rPr lang="en-US" altLang="zh-TW" b="0" i="1" smtClean="0">
                              <a:latin typeface="Cambria Math" panose="02040503050406030204" pitchFamily="18" charset="0"/>
                            </a:rPr>
                            <m:t>𝑡</m:t>
                          </m:r>
                        </m:sub>
                      </m:sSub>
                      <m:r>
                        <a:rPr lang="en-US" altLang="zh-TW" b="0" i="1" smtClean="0">
                          <a:latin typeface="Cambria Math" panose="02040503050406030204" pitchFamily="18" charset="0"/>
                        </a:rPr>
                        <m:t>=</m:t>
                      </m:r>
                      <m:sSup>
                        <m:sSupPr>
                          <m:ctrlPr>
                            <a:rPr lang="en-US" altLang="zh-TW" b="0" i="1" smtClean="0">
                              <a:latin typeface="Cambria Math" panose="02040503050406030204" pitchFamily="18" charset="0"/>
                            </a:rPr>
                          </m:ctrlPr>
                        </m:sSupPr>
                        <m:e>
                          <m:r>
                            <a:rPr lang="en-US" altLang="zh-TW" b="0" i="1" smtClean="0">
                              <a:latin typeface="Cambria Math" panose="02040503050406030204" pitchFamily="18" charset="0"/>
                            </a:rPr>
                            <m:t>[</m:t>
                          </m:r>
                          <m:r>
                            <a:rPr lang="en-US" altLang="zh-TW" b="0" i="1" smtClean="0">
                              <a:latin typeface="Cambria Math" panose="02040503050406030204" pitchFamily="18" charset="0"/>
                            </a:rPr>
                            <m:t>𝑎</m:t>
                          </m:r>
                          <m:r>
                            <a:rPr lang="en-US" altLang="zh-TW" b="0" i="1" smtClean="0">
                              <a:latin typeface="Cambria Math" panose="02040503050406030204" pitchFamily="18" charset="0"/>
                            </a:rPr>
                            <m:t>  </m:t>
                          </m:r>
                          <m:r>
                            <a:rPr lang="zh-TW" altLang="en-US" b="0" i="1" smtClean="0">
                              <a:latin typeface="Cambria Math" panose="02040503050406030204" pitchFamily="18" charset="0"/>
                            </a:rPr>
                            <m:t>𝛿</m:t>
                          </m:r>
                          <m:r>
                            <a:rPr lang="en-US" altLang="zh-TW" b="0" i="1" smtClean="0">
                              <a:latin typeface="Cambria Math" panose="02040503050406030204" pitchFamily="18" charset="0"/>
                            </a:rPr>
                            <m:t>]</m:t>
                          </m:r>
                        </m:e>
                        <m:sup>
                          <m:r>
                            <a:rPr lang="en-US" altLang="zh-TW" b="0" i="1" smtClean="0">
                              <a:latin typeface="Cambria Math" panose="02040503050406030204" pitchFamily="18" charset="0"/>
                            </a:rPr>
                            <m:t>𝑇</m:t>
                          </m:r>
                        </m:sup>
                      </m:sSup>
                    </m:oMath>
                  </m:oMathPara>
                </a14:m>
                <a:endParaRPr lang="en-US" altLang="zh-TW" dirty="0">
                  <a:latin typeface="+mj-ea"/>
                  <a:ea typeface="+mj-ea"/>
                  <a:cs typeface="Arial"/>
                </a:endParaRPr>
              </a:p>
              <a:p>
                <a:pPr marL="228600" indent="-228600">
                  <a:buFont typeface="Arial,Sans-Serif"/>
                  <a:buChar char="•"/>
                </a:pPr>
                <a:endParaRPr lang="en-US" altLang="zh-TW" dirty="0">
                  <a:latin typeface="+mj-ea"/>
                  <a:ea typeface="+mj-ea"/>
                  <a:cs typeface="Arial"/>
                </a:endParaRPr>
              </a:p>
              <a:p>
                <a:pPr marL="228600" indent="-228600">
                  <a:buFont typeface="Arial,Sans-Serif"/>
                  <a:buChar char="•"/>
                </a:pPr>
                <a:r>
                  <a:rPr lang="zh-TW" altLang="en-US" dirty="0">
                    <a:latin typeface="+mj-ea"/>
                    <a:ea typeface="+mj-ea"/>
                  </a:rPr>
                  <a:t>車輛狀態微分</a:t>
                </a:r>
                <a14:m>
                  <m:oMath xmlns:m="http://schemas.openxmlformats.org/officeDocument/2006/math">
                    <m:acc>
                      <m:accPr>
                        <m:chr m:val="̇"/>
                        <m:ctrlPr>
                          <a:rPr lang="en-US" altLang="zh-TW" i="1" smtClean="0">
                            <a:latin typeface="Cambria Math" panose="02040503050406030204" pitchFamily="18" charset="0"/>
                          </a:rPr>
                        </m:ctrlPr>
                      </m:accPr>
                      <m:e>
                        <m:sSub>
                          <m:sSubPr>
                            <m:ctrlPr>
                              <a:rPr lang="en-US" altLang="zh-TW" i="1">
                                <a:latin typeface="Cambria Math" panose="02040503050406030204" pitchFamily="18" charset="0"/>
                              </a:rPr>
                            </m:ctrlPr>
                          </m:sSubPr>
                          <m:e>
                            <m:r>
                              <a:rPr lang="en-US" altLang="zh-TW" i="1">
                                <a:latin typeface="Cambria Math" panose="02040503050406030204" pitchFamily="18" charset="0"/>
                              </a:rPr>
                              <m:t>𝑠</m:t>
                            </m:r>
                          </m:e>
                          <m:sub>
                            <m:r>
                              <a:rPr lang="en-US" altLang="zh-TW" i="1">
                                <a:latin typeface="Cambria Math" panose="02040503050406030204" pitchFamily="18" charset="0"/>
                              </a:rPr>
                              <m:t>𝑡</m:t>
                            </m:r>
                          </m:sub>
                        </m:sSub>
                      </m:e>
                    </m:acc>
                    <m:r>
                      <a:rPr lang="en-US" altLang="zh-TW" i="1">
                        <a:latin typeface="Cambria Math" panose="02040503050406030204" pitchFamily="18" charset="0"/>
                      </a:rPr>
                      <m:t> </m:t>
                    </m:r>
                  </m:oMath>
                </a14:m>
                <a:r>
                  <a:rPr lang="en-US" altLang="zh-TW" dirty="0">
                    <a:latin typeface="+mj-ea"/>
                    <a:ea typeface="+mj-ea"/>
                  </a:rPr>
                  <a:t>:</a:t>
                </a:r>
              </a:p>
              <a:p>
                <a:pPr/>
                <a14:m>
                  <m:oMathPara xmlns:m="http://schemas.openxmlformats.org/officeDocument/2006/math">
                    <m:oMathParaPr>
                      <m:jc m:val="centerGroup"/>
                    </m:oMathParaPr>
                    <m:oMath xmlns:m="http://schemas.openxmlformats.org/officeDocument/2006/math">
                      <m:acc>
                        <m:accPr>
                          <m:chr m:val="̇"/>
                          <m:ctrlPr>
                            <a:rPr lang="en-US" altLang="zh-TW" i="1" smtClean="0">
                              <a:latin typeface="Cambria Math" panose="02040503050406030204" pitchFamily="18" charset="0"/>
                            </a:rPr>
                          </m:ctrlPr>
                        </m:accPr>
                        <m:e>
                          <m:sSub>
                            <m:sSubPr>
                              <m:ctrlPr>
                                <a:rPr lang="en-US" altLang="zh-TW" i="1">
                                  <a:latin typeface="Cambria Math" panose="02040503050406030204" pitchFamily="18" charset="0"/>
                                </a:rPr>
                              </m:ctrlPr>
                            </m:sSubPr>
                            <m:e>
                              <m:r>
                                <a:rPr lang="en-US" altLang="zh-TW" i="1">
                                  <a:latin typeface="Cambria Math" panose="02040503050406030204" pitchFamily="18" charset="0"/>
                                </a:rPr>
                                <m:t>𝑠</m:t>
                              </m:r>
                            </m:e>
                            <m:sub>
                              <m:r>
                                <a:rPr lang="en-US" altLang="zh-TW" i="1">
                                  <a:latin typeface="Cambria Math" panose="02040503050406030204" pitchFamily="18" charset="0"/>
                                </a:rPr>
                                <m:t>𝑡</m:t>
                              </m:r>
                            </m:sub>
                          </m:sSub>
                        </m:e>
                      </m:acc>
                      <m:r>
                        <a:rPr lang="en-US" altLang="zh-TW" b="0" i="1" smtClean="0">
                          <a:latin typeface="Cambria Math" panose="02040503050406030204" pitchFamily="18" charset="0"/>
                        </a:rPr>
                        <m:t>=</m:t>
                      </m:r>
                      <m:d>
                        <m:dPr>
                          <m:begChr m:val="["/>
                          <m:endChr m:val="]"/>
                          <m:ctrlPr>
                            <a:rPr lang="en-US" altLang="zh-TW" b="0" i="1" smtClean="0">
                              <a:latin typeface="Cambria Math" panose="02040503050406030204" pitchFamily="18" charset="0"/>
                            </a:rPr>
                          </m:ctrlPr>
                        </m:dPr>
                        <m:e>
                          <m:eqArr>
                            <m:eqArrPr>
                              <m:ctrlPr>
                                <a:rPr lang="en-US" altLang="zh-TW" b="0" i="1" smtClean="0">
                                  <a:latin typeface="Cambria Math" panose="02040503050406030204" pitchFamily="18" charset="0"/>
                                </a:rPr>
                              </m:ctrlPr>
                            </m:eqArrPr>
                            <m:e>
                              <m:acc>
                                <m:accPr>
                                  <m:chr m:val="̇"/>
                                  <m:ctrlPr>
                                    <a:rPr lang="en-US" altLang="zh-TW" b="0" i="1" smtClean="0">
                                      <a:latin typeface="Cambria Math" panose="02040503050406030204" pitchFamily="18" charset="0"/>
                                    </a:rPr>
                                  </m:ctrlPr>
                                </m:accPr>
                                <m:e>
                                  <m:r>
                                    <a:rPr lang="en-US" altLang="zh-TW" b="0" i="1" smtClean="0">
                                      <a:latin typeface="Cambria Math" panose="02040503050406030204" pitchFamily="18" charset="0"/>
                                    </a:rPr>
                                    <m:t>𝑥</m:t>
                                  </m:r>
                                </m:e>
                              </m:acc>
                            </m:e>
                            <m:e>
                              <m:acc>
                                <m:accPr>
                                  <m:chr m:val="̇"/>
                                  <m:ctrlPr>
                                    <a:rPr lang="en-US" altLang="zh-TW" i="1" smtClean="0">
                                      <a:latin typeface="Cambria Math" panose="02040503050406030204" pitchFamily="18" charset="0"/>
                                    </a:rPr>
                                  </m:ctrlPr>
                                </m:accPr>
                                <m:e>
                                  <m:r>
                                    <a:rPr lang="en-US" altLang="zh-TW" b="0" i="1" smtClean="0">
                                      <a:latin typeface="Cambria Math" panose="02040503050406030204" pitchFamily="18" charset="0"/>
                                    </a:rPr>
                                    <m:t>𝑦</m:t>
                                  </m:r>
                                </m:e>
                              </m:acc>
                            </m:e>
                            <m:e>
                              <m:acc>
                                <m:accPr>
                                  <m:chr m:val="̇"/>
                                  <m:ctrlPr>
                                    <a:rPr lang="en-US" altLang="zh-TW" i="1" smtClean="0">
                                      <a:latin typeface="Cambria Math" panose="02040503050406030204" pitchFamily="18" charset="0"/>
                                    </a:rPr>
                                  </m:ctrlPr>
                                </m:accPr>
                                <m:e>
                                  <m:r>
                                    <a:rPr lang="en-US" altLang="zh-TW" b="0" i="1" smtClean="0">
                                      <a:latin typeface="Cambria Math" panose="02040503050406030204" pitchFamily="18" charset="0"/>
                                    </a:rPr>
                                    <m:t>𝑣</m:t>
                                  </m:r>
                                </m:e>
                              </m:acc>
                            </m:e>
                            <m:e>
                              <m:acc>
                                <m:accPr>
                                  <m:chr m:val="̇"/>
                                  <m:ctrlPr>
                                    <a:rPr lang="en-US" altLang="zh-TW" i="1" smtClean="0">
                                      <a:latin typeface="Cambria Math" panose="02040503050406030204" pitchFamily="18" charset="0"/>
                                    </a:rPr>
                                  </m:ctrlPr>
                                </m:accPr>
                                <m:e>
                                  <m:r>
                                    <a:rPr lang="zh-TW" altLang="en-US" i="1">
                                      <a:latin typeface="Cambria Math" panose="02040503050406030204" pitchFamily="18" charset="0"/>
                                    </a:rPr>
                                    <m:t>𝜃</m:t>
                                  </m:r>
                                </m:e>
                              </m:acc>
                            </m:e>
                          </m:eqArr>
                        </m:e>
                      </m:d>
                      <m:r>
                        <a:rPr lang="en-US" altLang="zh-TW" b="0" i="1" smtClean="0">
                          <a:latin typeface="Cambria Math" panose="02040503050406030204" pitchFamily="18" charset="0"/>
                        </a:rPr>
                        <m:t>=</m:t>
                      </m:r>
                      <m:d>
                        <m:dPr>
                          <m:begChr m:val="["/>
                          <m:endChr m:val="]"/>
                          <m:ctrlPr>
                            <a:rPr lang="en-US" altLang="zh-TW" i="1">
                              <a:latin typeface="Cambria Math" panose="02040503050406030204" pitchFamily="18" charset="0"/>
                            </a:rPr>
                          </m:ctrlPr>
                        </m:dPr>
                        <m:e>
                          <m:eqArr>
                            <m:eqArrPr>
                              <m:ctrlPr>
                                <a:rPr lang="en-US" altLang="zh-TW" i="1">
                                  <a:latin typeface="Cambria Math" panose="02040503050406030204" pitchFamily="18" charset="0"/>
                                </a:rPr>
                              </m:ctrlPr>
                            </m:eqArrPr>
                            <m:e>
                              <m:r>
                                <a:rPr lang="en-US" altLang="zh-TW" b="0" i="1" smtClean="0">
                                  <a:latin typeface="Cambria Math" panose="02040503050406030204" pitchFamily="18" charset="0"/>
                                </a:rPr>
                                <m:t>𝑣</m:t>
                              </m:r>
                              <m:func>
                                <m:funcPr>
                                  <m:ctrlPr>
                                    <a:rPr lang="en-US" altLang="zh-TW" b="0" i="1" smtClean="0">
                                      <a:latin typeface="Cambria Math" panose="02040503050406030204" pitchFamily="18" charset="0"/>
                                    </a:rPr>
                                  </m:ctrlPr>
                                </m:funcPr>
                                <m:fName>
                                  <m:r>
                                    <m:rPr>
                                      <m:sty m:val="p"/>
                                    </m:rPr>
                                    <a:rPr lang="en-US" altLang="zh-TW" b="0" i="0" smtClean="0">
                                      <a:latin typeface="Cambria Math" panose="02040503050406030204" pitchFamily="18" charset="0"/>
                                    </a:rPr>
                                    <m:t>cos</m:t>
                                  </m:r>
                                </m:fName>
                                <m:e>
                                  <m:r>
                                    <a:rPr lang="en-US" altLang="zh-TW" b="0" i="1" smtClean="0">
                                      <a:latin typeface="Cambria Math" panose="02040503050406030204" pitchFamily="18" charset="0"/>
                                    </a:rPr>
                                    <m:t>(</m:t>
                                  </m:r>
                                  <m:r>
                                    <a:rPr lang="zh-TW" altLang="en-US" i="1">
                                      <a:latin typeface="Cambria Math" panose="02040503050406030204" pitchFamily="18" charset="0"/>
                                    </a:rPr>
                                    <m:t>𝜃</m:t>
                                  </m:r>
                                  <m:r>
                                    <a:rPr lang="en-US" altLang="zh-TW" b="0" i="1" smtClean="0">
                                      <a:latin typeface="Cambria Math" panose="02040503050406030204" pitchFamily="18" charset="0"/>
                                    </a:rPr>
                                    <m:t>)</m:t>
                                  </m:r>
                                </m:e>
                              </m:func>
                            </m:e>
                            <m:e>
                              <m:r>
                                <a:rPr lang="en-US" altLang="zh-TW" b="0" i="1" smtClean="0">
                                  <a:latin typeface="Cambria Math" panose="02040503050406030204" pitchFamily="18" charset="0"/>
                                </a:rPr>
                                <m:t>𝑣</m:t>
                              </m:r>
                              <m:func>
                                <m:funcPr>
                                  <m:ctrlPr>
                                    <a:rPr lang="en-US" altLang="zh-TW" b="0" i="1" smtClean="0">
                                      <a:latin typeface="Cambria Math" panose="02040503050406030204" pitchFamily="18" charset="0"/>
                                    </a:rPr>
                                  </m:ctrlPr>
                                </m:funcPr>
                                <m:fName>
                                  <m:r>
                                    <m:rPr>
                                      <m:sty m:val="p"/>
                                    </m:rPr>
                                    <a:rPr lang="en-US" altLang="zh-TW" b="0" i="0" smtClean="0">
                                      <a:latin typeface="Cambria Math" panose="02040503050406030204" pitchFamily="18" charset="0"/>
                                    </a:rPr>
                                    <m:t>sin</m:t>
                                  </m:r>
                                </m:fName>
                                <m:e>
                                  <m:r>
                                    <a:rPr lang="en-US" altLang="zh-TW" i="1">
                                      <a:latin typeface="Cambria Math" panose="02040503050406030204" pitchFamily="18" charset="0"/>
                                    </a:rPr>
                                    <m:t>(</m:t>
                                  </m:r>
                                  <m:r>
                                    <a:rPr lang="zh-TW" altLang="en-US" i="1">
                                      <a:latin typeface="Cambria Math" panose="02040503050406030204" pitchFamily="18" charset="0"/>
                                    </a:rPr>
                                    <m:t>𝜃</m:t>
                                  </m:r>
                                  <m:r>
                                    <a:rPr lang="en-US" altLang="zh-TW" b="0" i="1" smtClean="0">
                                      <a:latin typeface="Cambria Math" panose="02040503050406030204" pitchFamily="18" charset="0"/>
                                    </a:rPr>
                                    <m:t>)</m:t>
                                  </m:r>
                                </m:e>
                              </m:func>
                            </m:e>
                            <m:e>
                              <m:r>
                                <a:rPr lang="en-US" altLang="zh-TW" b="0" i="1" smtClean="0">
                                  <a:latin typeface="Cambria Math" panose="02040503050406030204" pitchFamily="18" charset="0"/>
                                </a:rPr>
                                <m:t>𝑎</m:t>
                              </m:r>
                            </m:e>
                            <m:e>
                              <m:f>
                                <m:fPr>
                                  <m:ctrlPr>
                                    <a:rPr lang="en-US" altLang="zh-TW" i="1" smtClean="0">
                                      <a:latin typeface="Cambria Math" panose="02040503050406030204" pitchFamily="18" charset="0"/>
                                    </a:rPr>
                                  </m:ctrlPr>
                                </m:fPr>
                                <m:num>
                                  <m:r>
                                    <a:rPr lang="en-US" altLang="zh-TW" b="0" i="1" smtClean="0">
                                      <a:latin typeface="Cambria Math" panose="02040503050406030204" pitchFamily="18" charset="0"/>
                                    </a:rPr>
                                    <m:t>𝑣</m:t>
                                  </m:r>
                                  <m:func>
                                    <m:funcPr>
                                      <m:ctrlPr>
                                        <a:rPr lang="en-US" altLang="zh-TW" b="0" i="1" smtClean="0">
                                          <a:latin typeface="Cambria Math" panose="02040503050406030204" pitchFamily="18" charset="0"/>
                                        </a:rPr>
                                      </m:ctrlPr>
                                    </m:funcPr>
                                    <m:fName>
                                      <m:r>
                                        <m:rPr>
                                          <m:sty m:val="p"/>
                                        </m:rPr>
                                        <a:rPr lang="en-US" altLang="zh-TW" b="0" i="0" smtClean="0">
                                          <a:latin typeface="Cambria Math" panose="02040503050406030204" pitchFamily="18" charset="0"/>
                                        </a:rPr>
                                        <m:t>tan</m:t>
                                      </m:r>
                                    </m:fName>
                                    <m:e>
                                      <m:r>
                                        <a:rPr lang="zh-TW" altLang="en-US" b="0" i="1" smtClean="0">
                                          <a:latin typeface="Cambria Math" panose="02040503050406030204" pitchFamily="18" charset="0"/>
                                        </a:rPr>
                                        <m:t>𝛿</m:t>
                                      </m:r>
                                    </m:e>
                                  </m:func>
                                </m:num>
                                <m:den>
                                  <m:r>
                                    <a:rPr lang="en-US" altLang="zh-TW" b="0" i="1" smtClean="0">
                                      <a:latin typeface="Cambria Math" panose="02040503050406030204" pitchFamily="18" charset="0"/>
                                    </a:rPr>
                                    <m:t>𝐿</m:t>
                                  </m:r>
                                </m:den>
                              </m:f>
                            </m:e>
                          </m:eqArr>
                        </m:e>
                      </m:d>
                    </m:oMath>
                  </m:oMathPara>
                </a14:m>
                <a:endParaRPr lang="en-US" altLang="zh-TW" dirty="0">
                  <a:latin typeface="+mj-ea"/>
                  <a:ea typeface="+mj-ea"/>
                </a:endParaRPr>
              </a:p>
              <a:p>
                <a:pPr marL="228600" indent="-228600">
                  <a:buFont typeface="Arial,Sans-Serif"/>
                  <a:buChar char="•"/>
                </a:pPr>
                <a:r>
                  <a:rPr lang="zh-TW" altLang="en-US" dirty="0">
                    <a:latin typeface="+mj-ea"/>
                    <a:ea typeface="+mj-ea"/>
                  </a:rPr>
                  <a:t>車輛下時間段狀態</a:t>
                </a:r>
                <a14:m>
                  <m:oMath xmlns:m="http://schemas.openxmlformats.org/officeDocument/2006/math">
                    <m:sSub>
                      <m:sSubPr>
                        <m:ctrlPr>
                          <a:rPr lang="en-US" altLang="zh-TW" i="1" smtClean="0">
                            <a:latin typeface="Cambria Math" panose="02040503050406030204" pitchFamily="18" charset="0"/>
                            <a:ea typeface="+mj-ea"/>
                          </a:rPr>
                        </m:ctrlPr>
                      </m:sSubPr>
                      <m:e>
                        <m:r>
                          <a:rPr lang="en-US" altLang="zh-TW" b="0" i="1" smtClean="0">
                            <a:latin typeface="Cambria Math" panose="02040503050406030204" pitchFamily="18" charset="0"/>
                            <a:ea typeface="+mj-ea"/>
                          </a:rPr>
                          <m:t>𝑠</m:t>
                        </m:r>
                      </m:e>
                      <m:sub>
                        <m:r>
                          <a:rPr lang="en-US" altLang="zh-TW" b="0" i="1" smtClean="0">
                            <a:latin typeface="Cambria Math" panose="02040503050406030204" pitchFamily="18" charset="0"/>
                            <a:ea typeface="+mj-ea"/>
                          </a:rPr>
                          <m:t>𝑡</m:t>
                        </m:r>
                        <m:r>
                          <a:rPr lang="en-US" altLang="zh-TW" b="0" i="1" smtClean="0">
                            <a:latin typeface="Cambria Math" panose="02040503050406030204" pitchFamily="18" charset="0"/>
                            <a:ea typeface="+mj-ea"/>
                          </a:rPr>
                          <m:t>+</m:t>
                        </m:r>
                        <m:r>
                          <a:rPr lang="en-US" altLang="zh-TW" b="0" i="1" smtClean="0">
                            <a:latin typeface="Cambria Math" panose="02040503050406030204" pitchFamily="18" charset="0"/>
                            <a:ea typeface="+mj-ea"/>
                          </a:rPr>
                          <m:t>𝑑𝑡</m:t>
                        </m:r>
                      </m:sub>
                    </m:sSub>
                    <m:r>
                      <a:rPr lang="en-US" altLang="zh-TW" b="0" i="1" smtClean="0">
                        <a:latin typeface="Cambria Math" panose="02040503050406030204" pitchFamily="18" charset="0"/>
                        <a:ea typeface="+mj-ea"/>
                      </a:rPr>
                      <m:t> </m:t>
                    </m:r>
                  </m:oMath>
                </a14:m>
                <a:r>
                  <a:rPr lang="zh-TW" altLang="en-US" dirty="0">
                    <a:latin typeface="+mj-lt"/>
                    <a:ea typeface="+mj-ea"/>
                    <a:cs typeface="Arial"/>
                  </a:rPr>
                  <a:t>:</a:t>
                </a:r>
                <a:endParaRPr lang="en-US" altLang="zh-TW" dirty="0">
                  <a:latin typeface="+mj-lt"/>
                  <a:ea typeface="+mj-ea"/>
                  <a:cs typeface="Arial"/>
                </a:endParaRPr>
              </a:p>
              <a:p>
                <a:pPr/>
                <a14:m>
                  <m:oMathPara xmlns:m="http://schemas.openxmlformats.org/officeDocument/2006/math">
                    <m:oMathParaPr>
                      <m:jc m:val="centerGroup"/>
                    </m:oMathParaPr>
                    <m:oMath xmlns:m="http://schemas.openxmlformats.org/officeDocument/2006/math">
                      <m:sSub>
                        <m:sSubPr>
                          <m:ctrlPr>
                            <a:rPr lang="en-US" altLang="zh-TW" i="1" smtClean="0">
                              <a:latin typeface="Cambria Math" panose="02040503050406030204" pitchFamily="18" charset="0"/>
                              <a:ea typeface="+mj-ea"/>
                            </a:rPr>
                          </m:ctrlPr>
                        </m:sSubPr>
                        <m:e>
                          <m:r>
                            <a:rPr lang="en-US" altLang="zh-TW" b="0" i="1" smtClean="0">
                              <a:latin typeface="Cambria Math" panose="02040503050406030204" pitchFamily="18" charset="0"/>
                              <a:ea typeface="+mj-ea"/>
                            </a:rPr>
                            <m:t>𝑠</m:t>
                          </m:r>
                        </m:e>
                        <m:sub>
                          <m:r>
                            <a:rPr lang="en-US" altLang="zh-TW" b="0" i="1" smtClean="0">
                              <a:latin typeface="Cambria Math" panose="02040503050406030204" pitchFamily="18" charset="0"/>
                              <a:ea typeface="+mj-ea"/>
                            </a:rPr>
                            <m:t>𝑡</m:t>
                          </m:r>
                          <m:r>
                            <a:rPr lang="en-US" altLang="zh-TW" b="0" i="1" smtClean="0">
                              <a:latin typeface="Cambria Math" panose="02040503050406030204" pitchFamily="18" charset="0"/>
                              <a:ea typeface="+mj-ea"/>
                            </a:rPr>
                            <m:t>+</m:t>
                          </m:r>
                          <m:r>
                            <a:rPr lang="en-US" altLang="zh-TW" b="0" i="1" smtClean="0">
                              <a:latin typeface="Cambria Math" panose="02040503050406030204" pitchFamily="18" charset="0"/>
                              <a:ea typeface="+mj-ea"/>
                            </a:rPr>
                            <m:t>𝑑𝑡</m:t>
                          </m:r>
                        </m:sub>
                      </m:sSub>
                      <m:r>
                        <a:rPr lang="en-US" altLang="zh-TW" b="0" i="1" smtClean="0">
                          <a:latin typeface="Cambria Math" panose="02040503050406030204" pitchFamily="18" charset="0"/>
                          <a:ea typeface="+mj-ea"/>
                        </a:rPr>
                        <m:t>=</m:t>
                      </m:r>
                      <m:sSub>
                        <m:sSubPr>
                          <m:ctrlPr>
                            <a:rPr lang="en-US" altLang="zh-TW" i="1">
                              <a:latin typeface="Cambria Math" panose="02040503050406030204" pitchFamily="18" charset="0"/>
                            </a:rPr>
                          </m:ctrlPr>
                        </m:sSubPr>
                        <m:e>
                          <m:r>
                            <a:rPr lang="en-US" altLang="zh-TW" i="1">
                              <a:latin typeface="Cambria Math" panose="02040503050406030204" pitchFamily="18" charset="0"/>
                            </a:rPr>
                            <m:t>𝑠</m:t>
                          </m:r>
                        </m:e>
                        <m:sub>
                          <m:r>
                            <a:rPr lang="en-US" altLang="zh-TW" i="1">
                              <a:latin typeface="Cambria Math" panose="02040503050406030204" pitchFamily="18" charset="0"/>
                            </a:rPr>
                            <m:t>𝑡</m:t>
                          </m:r>
                        </m:sub>
                      </m:sSub>
                      <m:r>
                        <a:rPr lang="en-US" altLang="zh-TW" b="0" i="1" smtClean="0">
                          <a:latin typeface="Cambria Math" panose="02040503050406030204" pitchFamily="18" charset="0"/>
                        </a:rPr>
                        <m:t>+</m:t>
                      </m:r>
                      <m:acc>
                        <m:accPr>
                          <m:chr m:val="̇"/>
                          <m:ctrlPr>
                            <a:rPr lang="en-US" altLang="zh-TW" i="1">
                              <a:latin typeface="Cambria Math" panose="02040503050406030204" pitchFamily="18" charset="0"/>
                            </a:rPr>
                          </m:ctrlPr>
                        </m:accPr>
                        <m:e>
                          <m:sSub>
                            <m:sSubPr>
                              <m:ctrlPr>
                                <a:rPr lang="en-US" altLang="zh-TW" i="1">
                                  <a:latin typeface="Cambria Math" panose="02040503050406030204" pitchFamily="18" charset="0"/>
                                </a:rPr>
                              </m:ctrlPr>
                            </m:sSubPr>
                            <m:e>
                              <m:r>
                                <a:rPr lang="en-US" altLang="zh-TW" i="1">
                                  <a:latin typeface="Cambria Math" panose="02040503050406030204" pitchFamily="18" charset="0"/>
                                </a:rPr>
                                <m:t>𝑠</m:t>
                              </m:r>
                            </m:e>
                            <m:sub>
                              <m:r>
                                <a:rPr lang="en-US" altLang="zh-TW" i="1">
                                  <a:latin typeface="Cambria Math" panose="02040503050406030204" pitchFamily="18" charset="0"/>
                                </a:rPr>
                                <m:t>𝑡</m:t>
                              </m:r>
                            </m:sub>
                          </m:sSub>
                        </m:e>
                      </m:acc>
                      <m:r>
                        <a:rPr lang="en-US" altLang="zh-TW" b="0" i="1" smtClean="0">
                          <a:latin typeface="Cambria Math" panose="02040503050406030204" pitchFamily="18" charset="0"/>
                        </a:rPr>
                        <m:t>∗</m:t>
                      </m:r>
                      <m:r>
                        <a:rPr lang="en-US" altLang="zh-TW" b="0" i="1" smtClean="0">
                          <a:latin typeface="Cambria Math" panose="02040503050406030204" pitchFamily="18" charset="0"/>
                        </a:rPr>
                        <m:t>𝑑𝑡</m:t>
                      </m:r>
                    </m:oMath>
                  </m:oMathPara>
                </a14:m>
                <a:endParaRPr lang="en-US" altLang="zh-TW" dirty="0">
                  <a:latin typeface="+mj-lt"/>
                  <a:ea typeface="+mj-ea"/>
                  <a:cs typeface="Arial"/>
                </a:endParaRPr>
              </a:p>
              <a:p>
                <a:pPr marL="228600" indent="-228600">
                  <a:buFont typeface="Arial,Sans-Serif"/>
                  <a:buChar char="•"/>
                </a:pPr>
                <a:endParaRPr lang="en-US" altLang="zh-TW" dirty="0">
                  <a:latin typeface="+mj-lt"/>
                  <a:ea typeface="+mj-ea"/>
                  <a:cs typeface="Arial"/>
                </a:endParaRPr>
              </a:p>
              <a:p>
                <a:pPr marL="228600" indent="-228600">
                  <a:buFont typeface="Arial,Sans-Serif"/>
                  <a:buChar char="•"/>
                </a:pPr>
                <a:endParaRPr lang="en-US" altLang="zh-TW" dirty="0">
                  <a:latin typeface="+mj-ea"/>
                  <a:ea typeface="+mj-ea"/>
                  <a:cs typeface="Arial"/>
                </a:endParaRPr>
              </a:p>
            </p:txBody>
          </p:sp>
        </mc:Choice>
        <mc:Fallback xmlns="">
          <p:sp>
            <p:nvSpPr>
              <p:cNvPr id="5" name="文字方塊 4">
                <a:extLst>
                  <a:ext uri="{FF2B5EF4-FFF2-40B4-BE49-F238E27FC236}">
                    <a16:creationId xmlns:a16="http://schemas.microsoft.com/office/drawing/2014/main" id="{E186E8EE-49B3-0222-7947-68384B305EDF}"/>
                  </a:ext>
                </a:extLst>
              </p:cNvPr>
              <p:cNvSpPr txBox="1">
                <a:spLocks noRot="1" noChangeAspect="1" noMove="1" noResize="1" noEditPoints="1" noAdjustHandles="1" noChangeArrowheads="1" noChangeShapeType="1" noTextEdit="1"/>
              </p:cNvSpPr>
              <p:nvPr/>
            </p:nvSpPr>
            <p:spPr>
              <a:xfrm>
                <a:off x="4777739" y="1348636"/>
                <a:ext cx="4923853" cy="4737451"/>
              </a:xfrm>
              <a:prstGeom prst="rect">
                <a:avLst/>
              </a:prstGeom>
              <a:blipFill>
                <a:blip r:embed="rId4"/>
                <a:stretch>
                  <a:fillRect l="-1115" t="-901"/>
                </a:stretch>
              </a:blipFill>
            </p:spPr>
            <p:txBody>
              <a:bodyPr/>
              <a:lstStyle/>
              <a:p>
                <a:r>
                  <a:rPr lang="zh-TW" altLang="en-US">
                    <a:noFill/>
                  </a:rPr>
                  <a:t> </a:t>
                </a:r>
              </a:p>
            </p:txBody>
          </p:sp>
        </mc:Fallback>
      </mc:AlternateContent>
      <p:sp>
        <p:nvSpPr>
          <p:cNvPr id="4" name="文字方塊 3">
            <a:extLst>
              <a:ext uri="{FF2B5EF4-FFF2-40B4-BE49-F238E27FC236}">
                <a16:creationId xmlns:a16="http://schemas.microsoft.com/office/drawing/2014/main" id="{4D90CAA1-231D-4F1A-88D9-C43A42A70BD5}"/>
              </a:ext>
            </a:extLst>
          </p:cNvPr>
          <p:cNvSpPr txBox="1"/>
          <p:nvPr/>
        </p:nvSpPr>
        <p:spPr>
          <a:xfrm>
            <a:off x="410347" y="1273274"/>
            <a:ext cx="2856089" cy="923330"/>
          </a:xfrm>
          <a:prstGeom prst="rect">
            <a:avLst/>
          </a:prstGeom>
          <a:noFill/>
        </p:spPr>
        <p:txBody>
          <a:bodyPr wrap="square" rtlCol="0">
            <a:spAutoFit/>
          </a:bodyPr>
          <a:lstStyle/>
          <a:p>
            <a:r>
              <a:rPr lang="zh-TW" altLang="en-US" b="1" dirty="0"/>
              <a:t>常用的車輛運動學模型，</a:t>
            </a:r>
            <a:endParaRPr lang="en-US" altLang="zh-TW" b="1" dirty="0"/>
          </a:p>
          <a:p>
            <a:r>
              <a:rPr lang="zh-TW" altLang="en-US" b="1" dirty="0"/>
              <a:t>假設輪胎偏滑角為</a:t>
            </a:r>
            <a:r>
              <a:rPr lang="en-US" altLang="zh-TW" b="1" dirty="0"/>
              <a:t>0</a:t>
            </a:r>
            <a:r>
              <a:rPr lang="zh-TW" altLang="en-US" b="1" dirty="0"/>
              <a:t>，將前輪及後輪分別合併為一輪</a:t>
            </a:r>
          </a:p>
        </p:txBody>
      </p:sp>
      <mc:AlternateContent xmlns:mc="http://schemas.openxmlformats.org/markup-compatibility/2006" xmlns:a14="http://schemas.microsoft.com/office/drawing/2010/main">
        <mc:Choice Requires="a14">
          <p:sp>
            <p:nvSpPr>
              <p:cNvPr id="12" name="文字方塊 11">
                <a:extLst>
                  <a:ext uri="{FF2B5EF4-FFF2-40B4-BE49-F238E27FC236}">
                    <a16:creationId xmlns:a16="http://schemas.microsoft.com/office/drawing/2014/main" id="{96935E4A-A37C-4A0E-BFF9-6DCCADD156BC}"/>
                  </a:ext>
                </a:extLst>
              </p:cNvPr>
              <p:cNvSpPr txBox="1"/>
              <p:nvPr/>
            </p:nvSpPr>
            <p:spPr>
              <a:xfrm>
                <a:off x="1335787" y="4433596"/>
                <a:ext cx="1259845" cy="40767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US" altLang="zh-TW" sz="1200" b="0" i="1" smtClean="0">
                              <a:latin typeface="Cambria Math" panose="02040503050406030204" pitchFamily="18" charset="0"/>
                              <a:ea typeface="+mj-ea"/>
                              <a:cs typeface="Segoe UI"/>
                            </a:rPr>
                          </m:ctrlPr>
                        </m:accPr>
                        <m:e>
                          <m:r>
                            <a:rPr lang="en-US" altLang="zh-TW" sz="1200" i="1">
                              <a:latin typeface="Cambria Math" panose="02040503050406030204" pitchFamily="18" charset="0"/>
                              <a:ea typeface="+mj-ea"/>
                              <a:cs typeface="Segoe UI"/>
                            </a:rPr>
                            <m:t>𝜃</m:t>
                          </m:r>
                        </m:e>
                      </m:acc>
                      <m:r>
                        <a:rPr lang="en-US" altLang="zh-TW" sz="1200" b="0" i="1" smtClean="0">
                          <a:latin typeface="Cambria Math" panose="02040503050406030204" pitchFamily="18" charset="0"/>
                          <a:ea typeface="+mj-ea"/>
                          <a:cs typeface="Segoe UI"/>
                        </a:rPr>
                        <m:t>=</m:t>
                      </m:r>
                      <m:r>
                        <a:rPr lang="en-US" altLang="zh-TW" sz="1200" b="0" i="1" smtClean="0">
                          <a:latin typeface="Cambria Math" panose="02040503050406030204" pitchFamily="18" charset="0"/>
                          <a:ea typeface="+mj-ea"/>
                          <a:cs typeface="Segoe UI"/>
                        </a:rPr>
                        <m:t>𝜔</m:t>
                      </m:r>
                      <m:r>
                        <a:rPr lang="en-US" altLang="zh-TW" sz="1200" b="0" i="1" smtClean="0">
                          <a:latin typeface="Cambria Math" panose="02040503050406030204" pitchFamily="18" charset="0"/>
                          <a:ea typeface="+mj-ea"/>
                          <a:cs typeface="Segoe UI"/>
                        </a:rPr>
                        <m:t>=</m:t>
                      </m:r>
                      <m:f>
                        <m:fPr>
                          <m:ctrlPr>
                            <a:rPr lang="en-US" altLang="zh-TW" sz="1200" b="0" i="1" smtClean="0">
                              <a:latin typeface="Cambria Math" panose="02040503050406030204" pitchFamily="18" charset="0"/>
                              <a:ea typeface="+mj-ea"/>
                              <a:cs typeface="Segoe UI"/>
                            </a:rPr>
                          </m:ctrlPr>
                        </m:fPr>
                        <m:num>
                          <m:r>
                            <a:rPr lang="en-US" altLang="zh-TW" sz="1200" b="0" i="1" smtClean="0">
                              <a:latin typeface="Cambria Math" panose="02040503050406030204" pitchFamily="18" charset="0"/>
                              <a:ea typeface="+mj-ea"/>
                              <a:cs typeface="Segoe UI"/>
                            </a:rPr>
                            <m:t>𝑣</m:t>
                          </m:r>
                        </m:num>
                        <m:den>
                          <m:r>
                            <a:rPr lang="en-US" altLang="zh-TW" sz="1200" b="0" i="1" smtClean="0">
                              <a:latin typeface="Cambria Math" panose="02040503050406030204" pitchFamily="18" charset="0"/>
                              <a:ea typeface="+mj-ea"/>
                              <a:cs typeface="Segoe UI"/>
                            </a:rPr>
                            <m:t>𝑅</m:t>
                          </m:r>
                        </m:den>
                      </m:f>
                    </m:oMath>
                  </m:oMathPara>
                </a14:m>
                <a:endParaRPr lang="zh-TW" altLang="en-US" sz="1200" dirty="0"/>
              </a:p>
            </p:txBody>
          </p:sp>
        </mc:Choice>
        <mc:Fallback xmlns="">
          <p:sp>
            <p:nvSpPr>
              <p:cNvPr id="12" name="文字方塊 11">
                <a:extLst>
                  <a:ext uri="{FF2B5EF4-FFF2-40B4-BE49-F238E27FC236}">
                    <a16:creationId xmlns:a16="http://schemas.microsoft.com/office/drawing/2014/main" id="{96935E4A-A37C-4A0E-BFF9-6DCCADD156BC}"/>
                  </a:ext>
                </a:extLst>
              </p:cNvPr>
              <p:cNvSpPr txBox="1">
                <a:spLocks noRot="1" noChangeAspect="1" noMove="1" noResize="1" noEditPoints="1" noAdjustHandles="1" noChangeArrowheads="1" noChangeShapeType="1" noTextEdit="1"/>
              </p:cNvSpPr>
              <p:nvPr/>
            </p:nvSpPr>
            <p:spPr>
              <a:xfrm>
                <a:off x="1335787" y="4433596"/>
                <a:ext cx="1259845" cy="407676"/>
              </a:xfrm>
              <a:prstGeom prst="rect">
                <a:avLst/>
              </a:prstGeom>
              <a:blipFill>
                <a:blip r:embed="rId5"/>
                <a:stretch>
                  <a:fillRect b="-2985"/>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 name="文字方塊 6">
                <a:extLst>
                  <a:ext uri="{FF2B5EF4-FFF2-40B4-BE49-F238E27FC236}">
                    <a16:creationId xmlns:a16="http://schemas.microsoft.com/office/drawing/2014/main" id="{7D8E1A62-94A4-46FF-A481-ACE84AF62878}"/>
                  </a:ext>
                </a:extLst>
              </p:cNvPr>
              <p:cNvSpPr txBox="1"/>
              <p:nvPr/>
            </p:nvSpPr>
            <p:spPr>
              <a:xfrm>
                <a:off x="1203321" y="4087860"/>
                <a:ext cx="1524776" cy="34573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altLang="zh-TW" sz="1200" i="1" smtClean="0">
                              <a:latin typeface="Cambria Math" panose="02040503050406030204" pitchFamily="18" charset="0"/>
                            </a:rPr>
                          </m:ctrlPr>
                        </m:funcPr>
                        <m:fName>
                          <m:r>
                            <m:rPr>
                              <m:sty m:val="p"/>
                            </m:rPr>
                            <a:rPr lang="en-US" altLang="zh-TW" sz="1200" i="0" smtClean="0">
                              <a:latin typeface="Cambria Math" panose="02040503050406030204" pitchFamily="18" charset="0"/>
                            </a:rPr>
                            <m:t>tan</m:t>
                          </m:r>
                        </m:fName>
                        <m:e>
                          <m:r>
                            <a:rPr lang="en-US" altLang="zh-TW" sz="1200" b="0" i="1" smtClean="0">
                              <a:latin typeface="Cambria Math" panose="02040503050406030204" pitchFamily="18" charset="0"/>
                            </a:rPr>
                            <m:t>𝛿</m:t>
                          </m:r>
                        </m:e>
                      </m:func>
                      <m:r>
                        <a:rPr lang="en-US" altLang="zh-TW" sz="1200" b="0" i="1" smtClean="0">
                          <a:latin typeface="Cambria Math" panose="02040503050406030204" pitchFamily="18" charset="0"/>
                        </a:rPr>
                        <m:t>=</m:t>
                      </m:r>
                      <m:f>
                        <m:fPr>
                          <m:ctrlPr>
                            <a:rPr lang="en-US" altLang="zh-TW" sz="1200" b="0" i="1" smtClean="0">
                              <a:latin typeface="Cambria Math" panose="02040503050406030204" pitchFamily="18" charset="0"/>
                            </a:rPr>
                          </m:ctrlPr>
                        </m:fPr>
                        <m:num>
                          <m:r>
                            <a:rPr lang="en-US" altLang="zh-TW" sz="1200" b="0" i="1" smtClean="0">
                              <a:latin typeface="Cambria Math" panose="02040503050406030204" pitchFamily="18" charset="0"/>
                            </a:rPr>
                            <m:t>𝐿</m:t>
                          </m:r>
                        </m:num>
                        <m:den>
                          <m:r>
                            <a:rPr lang="en-US" altLang="zh-TW" sz="1200" b="0" i="1" smtClean="0">
                              <a:latin typeface="Cambria Math" panose="02040503050406030204" pitchFamily="18" charset="0"/>
                            </a:rPr>
                            <m:t>𝑅</m:t>
                          </m:r>
                        </m:den>
                      </m:f>
                      <m:r>
                        <a:rPr lang="en-US" altLang="zh-TW" sz="1200" b="0" i="1" smtClean="0">
                          <a:latin typeface="Cambria Math" panose="02040503050406030204" pitchFamily="18" charset="0"/>
                        </a:rPr>
                        <m:t>⇒</m:t>
                      </m:r>
                      <m:r>
                        <a:rPr lang="en-US" altLang="zh-TW" sz="1200" b="0" i="1" smtClean="0">
                          <a:latin typeface="Cambria Math" panose="02040503050406030204" pitchFamily="18" charset="0"/>
                        </a:rPr>
                        <m:t>𝑅</m:t>
                      </m:r>
                      <m:r>
                        <a:rPr lang="en-US" altLang="zh-TW" sz="1200" b="0" i="1" smtClean="0">
                          <a:latin typeface="Cambria Math" panose="02040503050406030204" pitchFamily="18" charset="0"/>
                        </a:rPr>
                        <m:t>=</m:t>
                      </m:r>
                      <m:f>
                        <m:fPr>
                          <m:ctrlPr>
                            <a:rPr lang="en-US" altLang="zh-TW" sz="1200" b="0" i="1" smtClean="0">
                              <a:latin typeface="Cambria Math" panose="02040503050406030204" pitchFamily="18" charset="0"/>
                            </a:rPr>
                          </m:ctrlPr>
                        </m:fPr>
                        <m:num>
                          <m:r>
                            <a:rPr lang="en-US" altLang="zh-TW" sz="1200" b="0" i="1" smtClean="0">
                              <a:latin typeface="Cambria Math" panose="02040503050406030204" pitchFamily="18" charset="0"/>
                            </a:rPr>
                            <m:t>𝐿</m:t>
                          </m:r>
                        </m:num>
                        <m:den>
                          <m:func>
                            <m:funcPr>
                              <m:ctrlPr>
                                <a:rPr lang="en-US" altLang="zh-TW" sz="1200" b="0" i="1" smtClean="0">
                                  <a:latin typeface="Cambria Math" panose="02040503050406030204" pitchFamily="18" charset="0"/>
                                </a:rPr>
                              </m:ctrlPr>
                            </m:funcPr>
                            <m:fName>
                              <m:r>
                                <m:rPr>
                                  <m:sty m:val="p"/>
                                </m:rPr>
                                <a:rPr lang="en-US" altLang="zh-TW" sz="1200" b="0" i="0" smtClean="0">
                                  <a:latin typeface="Cambria Math" panose="02040503050406030204" pitchFamily="18" charset="0"/>
                                </a:rPr>
                                <m:t>tan</m:t>
                              </m:r>
                            </m:fName>
                            <m:e>
                              <m:r>
                                <a:rPr lang="en-US" altLang="zh-TW" sz="1200" b="0" i="1" smtClean="0">
                                  <a:latin typeface="Cambria Math" panose="02040503050406030204" pitchFamily="18" charset="0"/>
                                </a:rPr>
                                <m:t>𝛿</m:t>
                              </m:r>
                            </m:e>
                          </m:func>
                        </m:den>
                      </m:f>
                    </m:oMath>
                  </m:oMathPara>
                </a14:m>
                <a:endParaRPr lang="zh-TW" altLang="en-US" sz="1200" dirty="0"/>
              </a:p>
            </p:txBody>
          </p:sp>
        </mc:Choice>
        <mc:Fallback xmlns="">
          <p:sp>
            <p:nvSpPr>
              <p:cNvPr id="7" name="文字方塊 6">
                <a:extLst>
                  <a:ext uri="{FF2B5EF4-FFF2-40B4-BE49-F238E27FC236}">
                    <a16:creationId xmlns:a16="http://schemas.microsoft.com/office/drawing/2014/main" id="{7D8E1A62-94A4-46FF-A481-ACE84AF62878}"/>
                  </a:ext>
                </a:extLst>
              </p:cNvPr>
              <p:cNvSpPr txBox="1">
                <a:spLocks noRot="1" noChangeAspect="1" noMove="1" noResize="1" noEditPoints="1" noAdjustHandles="1" noChangeArrowheads="1" noChangeShapeType="1" noTextEdit="1"/>
              </p:cNvSpPr>
              <p:nvPr/>
            </p:nvSpPr>
            <p:spPr>
              <a:xfrm>
                <a:off x="1203321" y="4087860"/>
                <a:ext cx="1524776" cy="345736"/>
              </a:xfrm>
              <a:prstGeom prst="rect">
                <a:avLst/>
              </a:prstGeom>
              <a:blipFill>
                <a:blip r:embed="rId6"/>
                <a:stretch>
                  <a:fillRect l="-1195" t="-3571" r="-1195" b="-16071"/>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7432747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五邊形 32">
            <a:extLst>
              <a:ext uri="{FF2B5EF4-FFF2-40B4-BE49-F238E27FC236}">
                <a16:creationId xmlns:a16="http://schemas.microsoft.com/office/drawing/2014/main" id="{C2B91588-636F-9A37-3F29-CDAF959A7FC3}"/>
              </a:ext>
            </a:extLst>
          </p:cNvPr>
          <p:cNvSpPr/>
          <p:nvPr/>
        </p:nvSpPr>
        <p:spPr>
          <a:xfrm>
            <a:off x="6877049"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研究結論</a:t>
            </a:r>
          </a:p>
        </p:txBody>
      </p:sp>
      <p:sp>
        <p:nvSpPr>
          <p:cNvPr id="3" name="投影片編號版面配置區 2">
            <a:extLst>
              <a:ext uri="{FF2B5EF4-FFF2-40B4-BE49-F238E27FC236}">
                <a16:creationId xmlns:a16="http://schemas.microsoft.com/office/drawing/2014/main" id="{70CD9853-01EC-9E20-EF43-39DBEEFB96A8}"/>
              </a:ext>
            </a:extLst>
          </p:cNvPr>
          <p:cNvSpPr>
            <a:spLocks noGrp="1"/>
          </p:cNvSpPr>
          <p:nvPr>
            <p:ph type="sldNum" sz="quarter" idx="12"/>
          </p:nvPr>
        </p:nvSpPr>
        <p:spPr/>
        <p:txBody>
          <a:bodyPr/>
          <a:lstStyle/>
          <a:p>
            <a:fld id="{6D77D3CB-5987-4045-A9DE-313BCFC794EF}" type="slidenum">
              <a:rPr lang="zh-TW" altLang="en-US" smtClean="0"/>
              <a:pPr/>
              <a:t>9</a:t>
            </a:fld>
            <a:endParaRPr lang="zh-TW" altLang="en-US"/>
          </a:p>
        </p:txBody>
      </p:sp>
      <p:sp>
        <p:nvSpPr>
          <p:cNvPr id="4" name="標題 3"/>
          <p:cNvSpPr>
            <a:spLocks noGrp="1"/>
          </p:cNvSpPr>
          <p:nvPr>
            <p:ph type="title"/>
          </p:nvPr>
        </p:nvSpPr>
        <p:spPr/>
        <p:txBody>
          <a:bodyPr>
            <a:normAutofit/>
          </a:bodyPr>
          <a:lstStyle/>
          <a:p>
            <a:pPr algn="l"/>
            <a:r>
              <a:rPr lang="zh-TW" sz="2400" dirty="0">
                <a:ea typeface="+mj-lt"/>
                <a:cs typeface="+mj-lt"/>
              </a:rPr>
              <a:t>駕駛碰撞風險</a:t>
            </a:r>
            <a:r>
              <a:rPr lang="zh-TW" altLang="en-US" sz="2400" dirty="0">
                <a:ea typeface="+mj-lt"/>
                <a:cs typeface="+mj-lt"/>
              </a:rPr>
              <a:t>迴</a:t>
            </a:r>
            <a:r>
              <a:rPr lang="zh-TW" sz="2400" dirty="0">
                <a:ea typeface="+mj-lt"/>
                <a:cs typeface="+mj-lt"/>
              </a:rPr>
              <a:t>避</a:t>
            </a:r>
            <a:r>
              <a:rPr lang="en-US" altLang="zh-TW" sz="2400" dirty="0">
                <a:ea typeface="+mj-lt"/>
                <a:cs typeface="+mj-lt"/>
              </a:rPr>
              <a:t>:</a:t>
            </a:r>
            <a:r>
              <a:rPr lang="en-US" altLang="zh-TW" sz="2400" dirty="0" err="1">
                <a:ea typeface="+mj-lt"/>
                <a:cs typeface="+mj-lt"/>
              </a:rPr>
              <a:t>最佳化</a:t>
            </a:r>
            <a:endParaRPr lang="zh-TW" altLang="en-US" sz="2400" dirty="0" err="1">
              <a:cs typeface="Arial"/>
            </a:endParaRPr>
          </a:p>
        </p:txBody>
      </p:sp>
      <p:sp>
        <p:nvSpPr>
          <p:cNvPr id="34" name="五邊形 33">
            <a:extLst>
              <a:ext uri="{FF2B5EF4-FFF2-40B4-BE49-F238E27FC236}">
                <a16:creationId xmlns:a16="http://schemas.microsoft.com/office/drawing/2014/main" id="{519E6FC6-1A20-5E2E-B170-65CEFBE1BC04}"/>
              </a:ext>
            </a:extLst>
          </p:cNvPr>
          <p:cNvSpPr/>
          <p:nvPr/>
        </p:nvSpPr>
        <p:spPr>
          <a:xfrm>
            <a:off x="4556758"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研究結果與分析</a:t>
            </a:r>
          </a:p>
        </p:txBody>
      </p:sp>
      <p:sp>
        <p:nvSpPr>
          <p:cNvPr id="35" name="五邊形 34">
            <a:extLst>
              <a:ext uri="{FF2B5EF4-FFF2-40B4-BE49-F238E27FC236}">
                <a16:creationId xmlns:a16="http://schemas.microsoft.com/office/drawing/2014/main" id="{4BB9665B-B7A9-6FFA-7250-76B9CF9637CB}"/>
              </a:ext>
            </a:extLst>
          </p:cNvPr>
          <p:cNvSpPr/>
          <p:nvPr/>
        </p:nvSpPr>
        <p:spPr>
          <a:xfrm>
            <a:off x="2282188" y="6534047"/>
            <a:ext cx="2495551" cy="308610"/>
          </a:xfrm>
          <a:prstGeom prst="homePlate">
            <a:avLst/>
          </a:prstGeom>
          <a:solidFill>
            <a:srgbClr val="00ADED"/>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dirty="0">
                <a:solidFill>
                  <a:schemeClr val="bg1"/>
                </a:solidFill>
                <a:latin typeface="+mj-ea"/>
                <a:ea typeface="+mj-ea"/>
              </a:rPr>
              <a:t>研究方法</a:t>
            </a:r>
            <a:endParaRPr kumimoji="1" lang="zh-TW" altLang="en-US" sz="1400" dirty="0"/>
          </a:p>
        </p:txBody>
      </p:sp>
      <p:sp>
        <p:nvSpPr>
          <p:cNvPr id="36" name="五邊形 35">
            <a:extLst>
              <a:ext uri="{FF2B5EF4-FFF2-40B4-BE49-F238E27FC236}">
                <a16:creationId xmlns:a16="http://schemas.microsoft.com/office/drawing/2014/main" id="{3973E6B6-03D1-AD82-9D1F-847D63E2DE45}"/>
              </a:ext>
            </a:extLst>
          </p:cNvPr>
          <p:cNvSpPr/>
          <p:nvPr/>
        </p:nvSpPr>
        <p:spPr>
          <a:xfrm>
            <a:off x="-38102"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研究目的與研究動機</a:t>
            </a:r>
          </a:p>
        </p:txBody>
      </p:sp>
      <p:pic>
        <p:nvPicPr>
          <p:cNvPr id="7" name="圖片 6">
            <a:extLst>
              <a:ext uri="{FF2B5EF4-FFF2-40B4-BE49-F238E27FC236}">
                <a16:creationId xmlns:a16="http://schemas.microsoft.com/office/drawing/2014/main" id="{9F7BC08A-3E42-47CF-8629-3DDFF6657AFB}"/>
              </a:ext>
            </a:extLst>
          </p:cNvPr>
          <p:cNvPicPr>
            <a:picLocks noChangeAspect="1"/>
          </p:cNvPicPr>
          <p:nvPr/>
        </p:nvPicPr>
        <p:blipFill>
          <a:blip r:embed="rId3"/>
          <a:stretch>
            <a:fillRect/>
          </a:stretch>
        </p:blipFill>
        <p:spPr>
          <a:xfrm>
            <a:off x="582889" y="1610888"/>
            <a:ext cx="2495550" cy="2704009"/>
          </a:xfrm>
          <a:prstGeom prst="rect">
            <a:avLst/>
          </a:prstGeom>
        </p:spPr>
      </p:pic>
      <p:sp>
        <p:nvSpPr>
          <p:cNvPr id="10" name="文字方塊 9">
            <a:extLst>
              <a:ext uri="{FF2B5EF4-FFF2-40B4-BE49-F238E27FC236}">
                <a16:creationId xmlns:a16="http://schemas.microsoft.com/office/drawing/2014/main" id="{4EB7311A-73D0-4753-B23E-A1F07A068B4A}"/>
              </a:ext>
            </a:extLst>
          </p:cNvPr>
          <p:cNvSpPr txBox="1"/>
          <p:nvPr/>
        </p:nvSpPr>
        <p:spPr>
          <a:xfrm>
            <a:off x="99186" y="4604655"/>
            <a:ext cx="3635987" cy="1200329"/>
          </a:xfrm>
          <a:prstGeom prst="rect">
            <a:avLst/>
          </a:prstGeom>
          <a:noFill/>
        </p:spPr>
        <p:txBody>
          <a:bodyPr wrap="square" rtlCol="0">
            <a:spAutoFit/>
          </a:bodyPr>
          <a:lstStyle/>
          <a:p>
            <a:r>
              <a:rPr lang="zh-TW" altLang="en-US" b="1" dirty="0">
                <a:latin typeface="+mj-ea"/>
                <a:ea typeface="+mj-ea"/>
              </a:rPr>
              <a:t>在確保駕駛受到風險小於可接受風險限制下，找到滿足車輛模型及性能且與最佳路徑相差最小的車輛下時間段狀態及輸入之控制命令</a:t>
            </a:r>
            <a:endParaRPr lang="en-US" altLang="zh-TW" b="1" dirty="0">
              <a:latin typeface="+mj-ea"/>
              <a:ea typeface="+mj-ea"/>
            </a:endParaRPr>
          </a:p>
        </p:txBody>
      </p:sp>
      <p:pic>
        <p:nvPicPr>
          <p:cNvPr id="15" name="圖片 14">
            <a:extLst>
              <a:ext uri="{FF2B5EF4-FFF2-40B4-BE49-F238E27FC236}">
                <a16:creationId xmlns:a16="http://schemas.microsoft.com/office/drawing/2014/main" id="{E634B20B-371F-4EAB-A0E3-F0BC883E780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71950" y="4033264"/>
            <a:ext cx="4371890" cy="2237707"/>
          </a:xfrm>
          <a:prstGeom prst="rect">
            <a:avLst/>
          </a:prstGeom>
        </p:spPr>
      </p:pic>
      <p:sp>
        <p:nvSpPr>
          <p:cNvPr id="18" name="文字方塊 17">
            <a:extLst>
              <a:ext uri="{FF2B5EF4-FFF2-40B4-BE49-F238E27FC236}">
                <a16:creationId xmlns:a16="http://schemas.microsoft.com/office/drawing/2014/main" id="{679A48C4-FE9B-40DB-947D-71E64F3E9972}"/>
              </a:ext>
            </a:extLst>
          </p:cNvPr>
          <p:cNvSpPr txBox="1"/>
          <p:nvPr/>
        </p:nvSpPr>
        <p:spPr>
          <a:xfrm>
            <a:off x="283399" y="1138568"/>
            <a:ext cx="1633781" cy="369332"/>
          </a:xfrm>
          <a:prstGeom prst="rect">
            <a:avLst/>
          </a:prstGeom>
          <a:noFill/>
        </p:spPr>
        <p:txBody>
          <a:bodyPr wrap="none" rtlCol="0">
            <a:spAutoFit/>
          </a:bodyPr>
          <a:lstStyle/>
          <a:p>
            <a:r>
              <a:rPr lang="zh-TW" altLang="en-US" b="1" dirty="0">
                <a:latin typeface="+mj-ea"/>
                <a:ea typeface="+mj-ea"/>
              </a:rPr>
              <a:t>最佳化方程式</a:t>
            </a:r>
            <a:r>
              <a:rPr lang="en-US" altLang="zh-TW" b="1" dirty="0"/>
              <a:t>:</a:t>
            </a:r>
            <a:endParaRPr lang="zh-TW" altLang="en-US" b="1" dirty="0"/>
          </a:p>
        </p:txBody>
      </p:sp>
      <p:pic>
        <p:nvPicPr>
          <p:cNvPr id="20" name="圖片 19">
            <a:extLst>
              <a:ext uri="{FF2B5EF4-FFF2-40B4-BE49-F238E27FC236}">
                <a16:creationId xmlns:a16="http://schemas.microsoft.com/office/drawing/2014/main" id="{B040DDD4-508F-486C-823D-6B46E6B88F9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18398" y="992302"/>
            <a:ext cx="5554202" cy="2199684"/>
          </a:xfrm>
          <a:prstGeom prst="rect">
            <a:avLst/>
          </a:prstGeom>
        </p:spPr>
      </p:pic>
    </p:spTree>
    <p:extLst>
      <p:ext uri="{BB962C8B-B14F-4D97-AF65-F5344CB8AC3E}">
        <p14:creationId xmlns:p14="http://schemas.microsoft.com/office/powerpoint/2010/main" val="1064430577"/>
      </p:ext>
    </p:extLst>
  </p:cSld>
  <p:clrMapOvr>
    <a:masterClrMapping/>
  </p:clrMapOvr>
</p:sld>
</file>

<file path=ppt/theme/theme1.xml><?xml version="1.0" encoding="utf-8"?>
<a:theme xmlns:a="http://schemas.openxmlformats.org/drawingml/2006/main" name="SOLabTemplate">
  <a:themeElements>
    <a:clrScheme name="Office 佈景主題">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訂 1">
      <a:majorFont>
        <a:latin typeface="Arial"/>
        <a:ea typeface="微軟正黑體"/>
        <a:cs typeface=""/>
      </a:majorFont>
      <a:minorFont>
        <a:latin typeface="Arial"/>
        <a:ea typeface="微軟正黑體"/>
        <a:cs typeface=""/>
      </a:minorFont>
    </a:fontScheme>
    <a:fmtScheme name="Office 佈景主題">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OLabTemplate" id="{AC865A2A-EA55-4DBD-87E3-C37AFBF4B3C3}" vid="{916B75B3-3223-464B-87FD-BCB1C8434BC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D95D1E00-3A33-4C44-A3DE-C81C9B15B4F8}">
  <we:reference id="wa104381909" version="3.5.1.0" store="en-US" storeType="omex"/>
  <we:alternateReferences>
    <we:reference id="wa104381909" version="3.5.1.0" store="en-US" storeType="omex"/>
  </we:alternateReferences>
  <we:properties>
    <we:property name="EQUATION_HISTORY" value="&quot;[{\&quot;mathml\&quot;:\&quot;&lt;math style=\\\&quot;font-family:stix;font-size:16px;\\\&quot; xmlns=\\\&quot;http://www.w3.org/1998/Math/MathML\\\&quot;&gt;&lt;mstyle mathsize=\\\&quot;16px\\\&quot;&gt;&lt;msub&gt;&lt;mi&gt;s&lt;/mi&gt;&lt;mi&gt;t&lt;/mi&gt;&lt;/msub&gt;&lt;mo&gt;=&lt;/mo&gt;&lt;mfenced open=\\\&quot;[\\\&quot; close=\\\&quot;]\\\&quot;&gt;&lt;mrow&gt;&lt;mi&gt;x&lt;/mi&gt;&lt;mo&gt;&amp;#xA0;&lt;/mo&gt;&lt;mi&gt;y&lt;/mi&gt;&lt;mo&gt;&amp;#xA0;&lt;/mo&gt;&lt;mi&gt;v&lt;/mi&gt;&lt;mo&gt;&amp;#xA0;&lt;/mo&gt;&lt;mi&gt;&amp;#x3B8;&lt;/mi&gt;&lt;/mrow&gt;&lt;/mfenced&gt;&lt;/mstyle&gt;&lt;/math&gt;\&quot;,\&quot;base64Image\&quot;:\&quot;iVBORw0KGgoAAAANSUhEUgAAAhAAAACRCAYAAACSc4HdAAAACXBIWXMAAA7EAAAOxAGVKw4bAAAABGJhU0UAAABmZPVW8wAAFJNJREFUeNrtnQGEVlkbxx9jjGTEGiNZiSQZWZGVJFlWVtZKJFlJIllJEkmSJLKSrBVJsjIiI8nIkoyVkVhJkkSSlSSSkYwx7Hefb87dufvuveec+773vu+99/x+HN+30zv3vPPcc/73uec853lEAOrN311oAADoHwATiAkEAOgf+gdMICYQAKB/6B8AEwgAAP0DYAIBAKB/AEwgAAD0D4AJxAQCAPQP/QMmEBMIANA/9A+g8wkEAABoKACDHwAADQVg8AMAoKEADH4AADQUgMEPAICGAjD4AQAADQVg8AMAoKEADH4AADQUgMEPAICGAjD4AQDQUAAGPwAAoKHA4GfwAwCgoQAMfgAANBSAwQ8AgIYCMPgBANBQAAY/AAAaioYCg5/BDwCAhgIw+AEA0FAABj8AABoKwOAHAEBDARj8AABoKBoKDH4AAEBDARj8AABoKACDHwAADQVg8AMAoKEADH4AADQUgMEPAABoKACDHwB6Sl/UNkftbNRuRu111D5Hbca0qahNRO1C1L5GQwEY/AAQNsuidj5qHzx0KNkeRG01GgrA4AeAsBiK2i9Rm23RmpdROxi1peZzi8x/T6Xokq5M/IiGAjD4ASAMtkXtXYrOnJS5rYw01qc4G3HbjoYCMPgBoLn0R+1Sir7o9sW3Hr9/OkOfPkVtJRoKwOAHgOYxHLX7Gc7DmhzXmMnQqHtoKACDHwCahcYzvErRFT1lsT7ntW5bdKqXpzPQUMCBYPADQIHo1sKbDF3Z1sb1Dll06goaCsDgB4D6s0LSgyW1nWnzmlssOqWxEH1oKACDHwDqy5Ko/ZWhJw87uO5Sh1ZtQkMBGPwAUE++iNpTyyrB8g6u3e/QqkNoKACDHwDqh24h3LNoycGS9eo3NBSAwQ8A9eO8RUf+7IJejaOhAAx+AKgX2x068lUX9OotGgrA4AeA+qDBjR8tGnKxoH76HFr1CQ0FYPADQH144HioDxfUz4BDq6bRUAAGPwDUg6MO/ThRYF+LKqpXaCjgQDD4ASAHy81bvy0mYbDA/jawAgGAAwEA9WfCoR1HCu7vexwIABwIAKg3O8R9ImJBl/ucQkMBGPwAUF00mPG1QzeOltDvIUef79FQAAY/AFSXI+I+TjlYQr+/Ofp92CN7oKGAA8HgBwAHg+ZN36YZP5fU921Hv7dD1VCtXrY3atdkLuWn7uVoQMhs1D6bn12VuT2gLyzXOWW+8GLGOTTYgdCEMlp572TUxmSu8p/Ok5mo3Y3asg6vr9e+HrUP5ppalljT9A7V5J6uitpW86aomjJp9ORugX3sMLo0Y944b0VtTY3ngWrmtqidi9pjY6/tBV2734zV18Zer6J21qHlVeW4Qy9mC5h/Wbx19H0tNA1dYYRq1uNLJG/QhBmQPxix22wGZC8jUQEHokz6jcBfNw8s23d+Je0toepD5I7lulplcEGFbKJ70VuidsCI5yPzgLLZZkcB/R6wXH9XDcb8CjOWzkTtpuWNeqyg/sYyrq8OxdIaacWAcaZt42usxL5dWnUhJA3dnzHZ9W1KA1BWmzetWDzXmxUGlxf2mGciNMiB2Bi1K2aF4e8c7XjOftZ6iGMvSwYnHSkV6Tc57VGUPqgmTTlecEYqNsY3GAfrodjzFpSRGnmVo4+n5uFYB37ysNmmEnXA1XevnNeua+iJjI50GXCh43cHzVtY1pe9zjMRGuBA6PLxS0k/6+0j/q9z9KXO+UfP645W4C1Qnam75u1Z20TOB+OGDvof8bj+lYqNcV2lGU/Ya9xjFStuKwro29XHgZpoxXPH3/GixL73ethxSwgamjWgnkm+5dGrGdc5xzMRGuBA7Ja5FbpbRmDXyfyKnDrRpz2++zrPN8QPOR6+oxW9j2qbHeI+Xve30Y52GfS4/vsajPs+zzfqTuMgVnr0MVkDe33j8XccLbH/ax79L2m6hvZlvFVp29PGm8gzKWePs+p8K+0t39ax3QzUgdCAxX7HZ244vvtJx+8Pez5wk+2nis8Ntdsjx9+gjtnCDvr4w+P6dcFVy6GIF7IHjj4+18BON8Udm1dm8P6TCtuwaxpqS8XZToT35pTrfIcDgQPRAAfChzWO737X4cxPtHx2mfm5rlxcSbneI6lWEGUWGpg35bDNng6ur296L2r+QEyOg78sf8udAvoYcdyPqge+D4k70P9uif37FNG6F4IDcbWETlo9swXSfHAgcCBiXjiEuS/j986Je1tCtzc0sluDFo9JOclxysKV7KfTB6MeQcxK7FO3QO4zXXCGdAsgK+7iTcXtc8BDJ/aU2P82j/4vhuBAPLZ00leAUIRyhBMHAgci5lfH90/LTfCd9D75TNm4jtzNSjF5LXRVtTWGZLRmtnJVeSzqqOX6jJWIsYrbx7VlNSvl5rS4JOXHqtRCQ21H0dqNjE4eE3ooYYADgQPh+3ays+Xzw4kH69OarSrkxRVouregfn5oue7+mtmpT+ynWLYW2Nc+6W7wYacslt5vH7z0+A5fhuBAlJX+Mz6CFsoRThwIHIgY1/5o64mDcZk/47+y4fNkmZS7jZF8ACevu6qGtrprsdPpgp0Vn1WyqrBXqq+Rr3pso0qsQLzv4G0ojpA9gwOBAxGYA6HYzqc/Snxudwlv31XHtvzc6WmMtIfiy5raybYVVuQWQ6sD8aLidhmrgUZe7bGNuqahE46O2vV0L0g4RzgBB6IV2xlx3Z/V46B6cuBDwW/edWC/lJ/aOpnr4HxN7bTTYqN3BfaztuXaJypsE3V2fBNu9bJt7bGduqahZ8UdjPJVG9eNi/98JQDhORC7HH+DrljFWxcaxPZlQPd32GGbIrY9dySut7amdnKlSi7qdNvhlhWgKhc+XOehD+Mlf4en4s450uuTh13TUJ8boktaTQ7sAhyIolkt7jPqdUsbXCS2bYxP0v4JsJg4tf6TGtvIVaypqDTJk1LdlN+tHPTQhx9L7H+JR/9VWE3sqoY+9+hwTABwIPLgU2zrUaD3+LCUVwCpX+aXuQ/X3E62ZE9FFGpqLaxV9WBTV6bXGSm3EJhPAOeeCtipqxrqk5TDJw0vAA7EPLc8/pY1gd5jV0XIToKvdyceJotqbqdxi40uF3D9ZKBmHU7MuY5PjvfwflRpzHVVQ9Vj8y3Fu0sAcCB8OOH4Oy4Hfp9tD4NO8sfcN9e41AAbjUp5p6E0FiXONaGxbisqbosBD20ocztwkbjTZ9+siK26rqH7xc+BUANu5hkHOBBOXGWTfwj8Pl926Ew7b3LJWiQjDbCRLfHWsw6vnUyXXYeTKhs8tKHMoP09Hv1Xpe5TTzT0ifg5Ebovt5rnHOBAON+YbG8s+wK/z1sd93lbG9eMgyfvNcRGtqOcnZQJ0GDAOEbnrdRjq2eH9Lb65T1H/3+FrqFrxf+cq5YcHuZZBzgQVmy1Zn4L/D73OxysvFsQybiKTQ2x0feOudBuwGBy9acu29KuNOhlOo1LPXSpSum/e6ahZ8XfiZjgWQc4EN5C3dqecKutiezy2ieOF2hS/R1XsGk7QbhraqrhvzlsUeYR1JMeqx9VWsXpmYYOiP9WhrbjaCDgQGTiWnZdFPi9dgWa+uafGUn8zvcNso8rcLCdv/WRzOfbWF4jW7hONZWZCv61o+9zaOg8mgZ2SvyDKomHAByIdFzByaEHUrqyLfo+IG+bz//ZQBvZqnLmTfudTMRUtwRmrhLeZaWPdm0j6dHNqmWS7bmGbhH/VYhQk+EADoSNpR6O+PnA77WrbLVP7plkdH4TT4i9Kuite7nMJ9j6vYZ2+CDu9PC9cFwuoKHpnMrhRIReNItqnDgQrUx6/C2T+Iv/rB60mwE3XpJ/0FD73LHY52KO68T5MbTK8uIa2sFVRGuohD5dKemnpZp1bCqjoRPi91B5jgOBA4ED8Q/JvX3bSYO4MmfIHJX2q04mjzmub6h9bOmbfctGH5f6b5tNO3ShjHl0zdHnqYraqjIausRj6ShuG3EgcCBwIOTrhNOgWxiuypzfSdi4CvplBZpqgGEc3Ha7wfa5YrHNDU/7xuPxQo3tMNtlXVjp6FPzZ1S1yGSlNHS354PlnIQLDgQOhLJQ5qrXxt9V35B1n39GqDGThSsOIiuQ8mRiFWekwfY5Y7GNy3EaTjhZD2u+2tVtXbgq9S3rUJit1Pu8bv63Ex54fKn7OBA4EIE7EMm3xWSti98tf8/vArY4iCMpn9d95ziT4qWG22Z3B2Mnzp6oW0FLam6H6S7qwoj0LmlVpTR0nxSTr2G9x5f6hAOBAxGwA5FMzfw0agsS/2bLdzBt3sJD5rjFPmlVIkcTmrOk4bbZLu3FiFxIrNB80wA7fOyiLtx2POeqnj+jMA2NM+HdKOBLPRR3TggcCByIEB0IjWp/nxCYlS3//o3jb9oQuANhs8/Lls8mc0eEkMjOlofgo+PFUdvBhtjhT8ccKsoJ3yS9q/hZOQ29KcUV+jgg7iMtACE6EHfFvjeqe8+2OIjDgd9zV12MuOZDn1nd0Z+9kvZrQdSJzTk1N+lwXG2QHW46dGFBAX3o+Hpm6eNOaBr6KPFLSzv8Uq4zsW959kGADsShxHcbtXzOlpBmzLOvFTIXPLiggffdFmcVJ4g6LOFl8VyZYz7oSk4cG3JfmnVE+Gcpv5S3bStNt4vqUkCyMA1NBp50Wj64T3q7tA04EFVzIFYn5pievrAd67JF0/uUIta37bi659YG3vdfxb5srNtEcWbPkAJPF4pfRc71Cfvo6sxQw+ywzWGHLR1ef5VkB2pOS73yjBSioQMlLL/UpZwp4ECUja4CPEsIjOsNyJUe3vX7Fz1WOeqMLVhQE/rE1RhnzEpMKPSLu+CYnrL7mHhTXt5AO3zhsMPuDl+OH1uu/WOIGrpB/hvk2Mk2hqsy3EqefRCQA5EsL7zf80Fg2+e3BbvFGRc1lqmpFTyXW2zzRqqf/a9Xc0JjbuJkf7oC8XWD7WDbBuyknLdt9etYqBq6NeUXT3fwpWyR0nd57kEDHAh9y9HMkKscn0vuleY54XRf8tfFWCvz+9rfNPzef3bc+5fSzPgPF7YA3PjfdBVsc8PtsFeKL+poy7NxImQNTTs10cm56fOWL7SG5x7U3IH4qUWodXsiLW4oGcj3KueKwDnH39aa8E2X6t+afzsTwL0fd9hnc6BzYtpjXoQQVKqreG8sNshbJGyzxTk7FLqGZqXibCcnhAbkZNXEOCUA9XYgNoi9UNwRI9DXEz/X5eLVOftx5QvRtMNxWmYNGntnfj4RyL23LSWPBjwnXGXhdwdkC9sqxJGczkPaiteUmXvBa6jt3GzegMesNwNOXkATHIirkj+hVjtR333iX5wuucoxFMi93ynZR+iGAp4TU0LwepKs1PC6OuGzxaUri2nxSE/EvX0ZjIa+cFzkrLizdw1ZbtZFAWiGAzGa86HeSVT2+Rz9NDWiPovvMuywM/A5MWXR8BDRWKWshE+25Fm6fZ9WHl23iDS/SlPyZhSiodMtBvoo/91L0+VZjZVInqDQ0xaazUxzqX/K8PK285yDBjkQhz0f6DMFPMy+zJhXaYnZvgrs3qcd1bvFlEh1IEJ/gdOkTlnJx24kVhIGjGOq22OtWxazxuFY2jDbdKyhg/LvYJC+FgHbI/YjMVkR0LrHtJD5DA1zIBaIu+KsxidsLKi/neKubLskwHs/2GIH3e5ZzJT4jwNxBZP8H32uHRN3jEjas+xUAx2HwjT0W7Pa8LPjc/qGo0uqD81b0bRp+v81scZ183bGKQtosgOh9JuxPmneVKaNMOkR5YNSfN2FdebteirRl6a0/iHge9+abIuVzjmSSY7OY47UFwDNh6Fbkc8S83faOKE6hzVvi8Y+jKChkJfl5sGwHlMw+KGy/CL/zj4Jc2isgwbT7sAUgIZ2F13mikuR40Aw+KGaaPxDHBvy2vw3AKChPeWSzCfRAgY/VJPkSRgcfQA0tOccTRjtOuZg8EMlSaYTPok5ANDQXnOoxWj7MAmDHyqHHreLty4mMAcAGtprTqUYbRlmYfBDpdBjm3HCO02axZFNADS0Z2hhozFJP/cLDH6oFvFc1YQ+mzAHABraK1SAXmUY7BLmYfBDpTiSuKcHMQcAGtoLNMnVDYfBtmImBj9UhmTNi6uYAwAN7SYaz6DpXN9K/iqKycZZcwY/dJcVMl+RVFN292MSADS0m9zq0HGI8+wDgx+6hwZJvpb5uKRhTAKAhlaBdRnG2oVpGPxQOHqC4kTUbkftpszlbxiyfF6dhbgEs5644FQUABpaGY5mGGsppmHwQ6EMJZyBZFPHIC2LpM7B5zK/8kdxPgA0tFL8LhzfZPBDNzhvuT9aCVGTuA2Y9pPMxzxMCWmqAdDQiqGBWDMphrqMaRj8UDjvpL2Yow2YDgANrRrfZhhqG6Zh8EPhTOd0HtThWIvZANDQKnImxUia3W4RpmHwQ+E8zeE8PBHikADQ0AozmWKkR5iFwQ+lcMTTedAS3YOYCwANrSoLzWpDq5F+xjQMfiiFvqjdsdyjv4TtQwA0tAZsyzDSFkzD4IdS0RMWmk3ys2l/mJ8NYBoANLQO/JpiID2RQYpcBj8AABqKhmaSFtB1D7M0dvAX0QAA0L/AWZxhoBOYhgnEBAIA9A/9y2JHhoHIdscEYgIBAPqH/mVyTdJT6QITiAkEAOgf+pfJmxTjjGEWJhATCADQP/Qvi5UZxtmPaZhATCAAQP/Qvyz2ZRhnBNMwgZhAAID+oX9Z3JD0oj3ABGICAQD6h/5lMpVimGuYBQAAALL4OsOz2olpAAAAIIvDGQ7EEkwDAAAAWaRVAnye8VktqjWKyQAAAMJGSwnPpDgQF1M+uyxqH2SuQiAAAAAEzEZJ377Y2vK5wag9jtoEJgMAAIBjKc7DrHEYkoxH7ZPMrUIAAABA4NxKcSDet3zmsvn5LswFAAAASlr+By2gNWxanGDqCqYCAAAAZaH4ZdqajNoA5gIAAABfB+Jh1L7AVAAAAJBk0uI8aCnvQUwEAAAArWicgwZJaizEdNTeRu26zB3vBAAAgDb4H2kIhekV6rKKAAABGXRFWHRNYXRoTUwAPG1hdGggeG1sbnM9Imh0dHA6Ly93d3cudzMub3JnLzE5OTgvTWF0aC9NYXRoTUwiPjxtc3R5bGUgbWF0aHNpemU9IjE2cHgiPjxtc3ViPjxtaT5zPC9taT48bWk+dDwvbWk+PC9tc3ViPjxtbz49PC9tbz48bWZlbmNlZCBjbG9zZT0iXSIgb3Blbj0iWyI+PG1yb3c+PG1pPng8L21pPjxtbz4mI3hBMDs8L21vPjxtaT55PC9taT48bW8+JiN4QTA7PC9tbz48bWk+djwvbWk+PG1vPiYjeEEwOzwvbW8+PG1pPiYjeDNCODs8L21pPjwvbXJvdz48L21mZW5jZWQ+PC9tc3R5bGU+PC9tYXRoPk0pvtsAAAAASUVORK5CYII=\&quot;,\&quot;slideId\&quot;:316,\&quot;accessibleText\&quot;:\&quot;s 下標 t 等於 左中括號 x 空格 y 空格 v 空格 theta （ 小寫 ） 右中括號\&quot;,\&quot;imageHeight\&quot;:15.675675675675675},{\&quot;mathml\&quot;:\&quot;&lt;math style=\\\&quot;font-family:stix;font-size:16px;\\\&quot; xmlns=\\\&quot;http://www.w3.org/1998/Math/MathML\\\&quot;&gt;&lt;mstyle mathsize=\\\&quot;16px\\\&quot;&gt;&lt;msub&gt;&lt;mi&gt;s&lt;/mi&gt;&lt;mi&gt;t&lt;/mi&gt;&lt;/msub&gt;&lt;/mstyle&gt;&lt;/math&gt;\&quot;,\&quot;base64Image\&quot;:\&quot;iVBORw0KGgoAAAANSUhEUgAAAE4AAABXCAYAAACqc3NOAAAACXBIWXMAAA7EAAAOxAGVKw4bAAAABGJhU0UAAAAs8vz+fQAABDJJREFUeNrtnX9EnVEYx49MciWSJJMxk5lkzEwyGclcM4m59sfMjCvTH8nITJKJZKY/ZiTpj8wlk/6YxExmMjFJZhIzk8lEMsmV0c7jPe9673vPec55f+yfp+fL19JuD++n857znHOecxIiHTVKP5Self4s/Vu6KP1H+lB9b0Y6J12LxBmRPpZuEMR1QbqgAB07Gj67LD0sfVu6Q7pLekz9f5E6tF7pIw2YbelB6RbpCvXZM9JtqkXtWMCuU4Y2ZHjoBemM5WerVSs1gStQhZY1PPBX6aoIcWYMcZ5ThAav3jfDAz+IGKtSwQ7HyVEEdwt5xepixOvSxLlJEdwMAi6uNkJxqiiCW0fAVcSM+TgQg2wqcoiAa48Z82IgxipVcFj+NZ4g7j71VARrcbsqR4ujeRVjlCq4ZUurexYz7gTlVEQE5pPYPLQ1RtwO9Zq2UgV3zWESv5XglSWtTQd4bxhTufocl4+GGVX5HPOnI7x7jKtUvcJ90bKLceFzTJNhGb2FcZ3oinBfLv8hXc/I3PO6oJcZV+lAsREB3lNGdqJm1Y+5Dhbc3wWUjdDq1hhXqUYiwMsxrmirJ743GVWpoBRizxHedcZVqvuO4Ejtn8KyUUH9m0SfHMB9pAQun1K+1eYA7oASuCn1UHMpxFp1yOnIyN802U4hlm3djtQe6lrgwZoSxmqxgNuhBK4YeLB8wlgVFnDzlCbswQdbTCEmBm6QCrh2TefdlOIvIuxmKuC6RXobzKAbCLR3lPq3PkOu1Rgz3gsE3GVK4Ey1b3FyujpkzjpCbY45n2JH/pb6SBrUlqUzHxP24kFoaUuGn39FdVWjGMrq90Pf89fR+kIjIoyeUBs8ofrEMDDYvL5DFVp14EH7Qy3rrPAqyj8I9xVeMFSnQ5lqRhBWp2pdtqrKVjVarqrWVVSGr9fVktQAtVGT5a7z0ivCWx5jRZhj+0tiDC6CJgXBhdb/rUFxCg7jpa3+UFaQZyR26TbTzzEWs2qEV6+sy0FZBsERge+G5H2S8ZQLkvM5y6ynmzF5gv5qWtjvA7C59rSBW0gIDLzH7c+T6ZQQHzGIkOwG3cRocC1xGhJdcIGM7rKZKUaDq9PwmvYwGlyjQl89VcNocK0IroaPrIzQ3z42zmhw9Rj6tyyjwfVSA+1IjbQsRF804N4zFlwNhtd0iNHgyhnA8W6WRbMaaIeMxS7dJQx81YdFzYbXtJfR4MobwF1iNLh0+wy/GItduuPvs4wF11XDa3qX0eAaMIBrZDS4FoX78XaY7L9mZF69m26ZXFfMDfuvsA34iLF5Z/9dduuhDhrKcflGHqUnQr9MHr5VEc5mHAiuUvon3S7+bugz/slw3oy25G8wsa9X9hPjaUZ1ooxwqwuBzZtKxhUNHFSY1zKqcq0I/PZYvnrXoHrV+ft/uQlq5Aoi4RVFfwGV2wntB88VfQAAAIF0RVh0TWF0aE1MADxtYXRoIHhtbG5zPSJodHRwOi8vd3d3LnczLm9yZy8xOTk4L01hdGgvTWF0aE1MIj48bXN0eWxlIG1hdGhzaXplPSIxNnB4Ij48bXN1Yj48bWk+czwvbWk+PG1pPnQ8L21pPjwvbXN1Yj48L21zdHlsZT48L21hdGg+bbx1cAAAAABJRU5ErkJggg==\&quot;,\&quot;slideId\&quot;:316,\&quot;accessibleText\&quot;:\&quot;s 下標 t\&quot;,\&quot;imageHeight\&quot;:9.405405405405405}]&quot;"/>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SOLabTemplate</Template>
  <TotalTime>12090</TotalTime>
  <Words>6758</Words>
  <Application>Microsoft Office PowerPoint</Application>
  <PresentationFormat>如螢幕大小 (4:3)</PresentationFormat>
  <Paragraphs>1506</Paragraphs>
  <Slides>35</Slides>
  <Notes>26</Notes>
  <HiddenSlides>0</HiddenSlides>
  <MMClips>11</MMClips>
  <ScaleCrop>false</ScaleCrop>
  <HeadingPairs>
    <vt:vector size="6" baseType="variant">
      <vt:variant>
        <vt:lpstr>使用字型</vt:lpstr>
      </vt:variant>
      <vt:variant>
        <vt:i4>9</vt:i4>
      </vt:variant>
      <vt:variant>
        <vt:lpstr>佈景主題</vt:lpstr>
      </vt:variant>
      <vt:variant>
        <vt:i4>1</vt:i4>
      </vt:variant>
      <vt:variant>
        <vt:lpstr>投影片標題</vt:lpstr>
      </vt:variant>
      <vt:variant>
        <vt:i4>35</vt:i4>
      </vt:variant>
    </vt:vector>
  </HeadingPairs>
  <TitlesOfParts>
    <vt:vector size="45" baseType="lpstr">
      <vt:lpstr>Aptos Narrow</vt:lpstr>
      <vt:lpstr>Arial,Sans-Serif</vt:lpstr>
      <vt:lpstr>Noto Sans CJK SC</vt:lpstr>
      <vt:lpstr>微軟正黑體</vt:lpstr>
      <vt:lpstr>新細明體</vt:lpstr>
      <vt:lpstr>Arial</vt:lpstr>
      <vt:lpstr>Calibri</vt:lpstr>
      <vt:lpstr>Cambria Math</vt:lpstr>
      <vt:lpstr>Wingdings</vt:lpstr>
      <vt:lpstr>SOLabTemplate</vt:lpstr>
      <vt:lpstr>基於指數碰撞風險模型之車輛最佳行駛決策與應用   Optimal driving decisions for Vehicles using Exponential Risk Model  ​  ​  學生: 柯琮祐、王邑安* ​指導教授: 詹魁元博士   </vt:lpstr>
      <vt:lpstr>大綱</vt:lpstr>
      <vt:lpstr>研究背景</vt:lpstr>
      <vt:lpstr>研究動機及目的</vt:lpstr>
      <vt:lpstr>實驗流程</vt:lpstr>
      <vt:lpstr>碰撞風險評估:指數分布模型</vt:lpstr>
      <vt:lpstr>指數分布模型:駕駛敏感度</vt:lpstr>
      <vt:lpstr>駕駛碰撞風險迴避:腳踏車模型</vt:lpstr>
      <vt:lpstr>駕駛碰撞風險迴避:最佳化</vt:lpstr>
      <vt:lpstr>模擬駕駛行為及模擬假設</vt:lpstr>
      <vt:lpstr>跟車行為分析:模擬工況設定</vt:lpstr>
      <vt:lpstr>跟車行為分析:前車定速工況</vt:lpstr>
      <vt:lpstr>跟車行為分析:前車變速工況 </vt:lpstr>
      <vt:lpstr>跟車行為分析:三車跟車工況</vt:lpstr>
      <vt:lpstr>超車行為分析:模擬工況設定</vt:lpstr>
      <vt:lpstr>超車行為分析</vt:lpstr>
      <vt:lpstr>超車行為分析</vt:lpstr>
      <vt:lpstr>無保護左轉分析:</vt:lpstr>
      <vt:lpstr>無保護轉彎分析</vt:lpstr>
      <vt:lpstr>研究結論與未來展望</vt:lpstr>
      <vt:lpstr>基於指數分佈模型的車輛碰撞風險評估改進與應用   Improvement and Application of Vehicle Crash Risk Assessment Based on Exponential Distribution Model ​  ​  柯琮祐 ​指導教授: 詹魁元博士  2024/07/29  </vt:lpstr>
      <vt:lpstr>無保護轉彎分析:保守駕駛(可接受風險0.001)</vt:lpstr>
      <vt:lpstr>無保護轉彎分析:</vt:lpstr>
      <vt:lpstr>文獻回顧:碰撞風險評估</vt:lpstr>
      <vt:lpstr>超車統整</vt:lpstr>
      <vt:lpstr>超車</vt:lpstr>
      <vt:lpstr>PowerPoint 簡報</vt:lpstr>
      <vt:lpstr>30 15 0.05</vt:lpstr>
      <vt:lpstr>超車可接受風險0.05</vt:lpstr>
      <vt:lpstr>超車可接受風險0.1</vt:lpstr>
      <vt:lpstr>超車可接受風險0.02</vt:lpstr>
      <vt:lpstr>轉彎</vt:lpstr>
      <vt:lpstr>轉彎</vt:lpstr>
      <vt:lpstr>PowerPoint 簡報</vt:lpstr>
      <vt:lpstr>PowerPoint 簡報</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SOLab</dc:creator>
  <cp:lastModifiedBy>SOLab</cp:lastModifiedBy>
  <cp:revision>585</cp:revision>
  <cp:lastPrinted>2018-06-26T01:00:07Z</cp:lastPrinted>
  <dcterms:created xsi:type="dcterms:W3CDTF">2016-07-22T06:12:02Z</dcterms:created>
  <dcterms:modified xsi:type="dcterms:W3CDTF">2024-11-04T12:21:48Z</dcterms:modified>
</cp:coreProperties>
</file>